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8" r:id="rId2"/>
    <p:sldId id="271" r:id="rId3"/>
    <p:sldId id="270" r:id="rId4"/>
    <p:sldId id="258" r:id="rId5"/>
    <p:sldId id="257" r:id="rId6"/>
    <p:sldId id="259" r:id="rId7"/>
    <p:sldId id="260" r:id="rId8"/>
    <p:sldId id="261" r:id="rId9"/>
    <p:sldId id="262" r:id="rId10"/>
    <p:sldId id="263" r:id="rId11"/>
    <p:sldId id="264" r:id="rId12"/>
    <p:sldId id="265" r:id="rId13"/>
    <p:sldId id="266" r:id="rId14"/>
    <p:sldId id="267" r:id="rId15"/>
    <p:sldId id="269" r:id="rId16"/>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1" d="100"/>
          <a:sy n="81" d="100"/>
        </p:scale>
        <p:origin x="2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2974"/>
          </a:xfrm>
          <a:prstGeom prst="rect">
            <a:avLst/>
          </a:prstGeom>
        </p:spPr>
        <p:txBody>
          <a:bodyPr vert="horz" lIns="91440" tIns="45720" rIns="91440" bIns="45720" rtlCol="0"/>
          <a:lstStyle>
            <a:lvl1pPr algn="r">
              <a:defRPr sz="1200"/>
            </a:lvl1pPr>
          </a:lstStyle>
          <a:p>
            <a:fld id="{59D60FB1-2072-4A0B-BD81-818253572984}" type="datetimeFigureOut">
              <a:rPr lang="en-US" smtClean="0"/>
              <a:t>12/9/2017</a:t>
            </a:fld>
            <a:endParaRPr lang="en-US"/>
          </a:p>
        </p:txBody>
      </p:sp>
      <p:sp>
        <p:nvSpPr>
          <p:cNvPr id="4" name="Footer Placeholder 3"/>
          <p:cNvSpPr>
            <a:spLocks noGrp="1"/>
          </p:cNvSpPr>
          <p:nvPr>
            <p:ph type="ftr" sz="quarter" idx="2"/>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75141"/>
            <a:ext cx="3066733" cy="452973"/>
          </a:xfrm>
          <a:prstGeom prst="rect">
            <a:avLst/>
          </a:prstGeom>
        </p:spPr>
        <p:txBody>
          <a:bodyPr vert="horz" lIns="91440" tIns="45720" rIns="91440" bIns="45720" rtlCol="0" anchor="b"/>
          <a:lstStyle>
            <a:lvl1pPr algn="r">
              <a:defRPr sz="1200"/>
            </a:lvl1pPr>
          </a:lstStyle>
          <a:p>
            <a:fld id="{B6D6E1A5-9D9D-473D-966E-56238BA462C0}" type="slidenum">
              <a:rPr lang="en-US" smtClean="0"/>
              <a:t>‹#›</a:t>
            </a:fld>
            <a:endParaRPr lang="en-US"/>
          </a:p>
        </p:txBody>
      </p:sp>
    </p:spTree>
    <p:extLst>
      <p:ext uri="{BB962C8B-B14F-4D97-AF65-F5344CB8AC3E}">
        <p14:creationId xmlns:p14="http://schemas.microsoft.com/office/powerpoint/2010/main" val="2349935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974"/>
          </a:xfrm>
          <a:prstGeom prst="rect">
            <a:avLst/>
          </a:prstGeom>
        </p:spPr>
        <p:txBody>
          <a:bodyPr vert="horz" lIns="91440" tIns="45720" rIns="91440" bIns="45720" rtlCol="0"/>
          <a:lstStyle>
            <a:lvl1pPr algn="r">
              <a:defRPr sz="1200"/>
            </a:lvl1pPr>
          </a:lstStyle>
          <a:p>
            <a:fld id="{7B308D59-6022-45B1-8494-49A0682AA012}" type="datetimeFigureOut">
              <a:rPr lang="en-US" smtClean="0"/>
              <a:t>12/9/2017</a:t>
            </a:fld>
            <a:endParaRPr lang="en-US"/>
          </a:p>
        </p:txBody>
      </p:sp>
      <p:sp>
        <p:nvSpPr>
          <p:cNvPr id="4" name="Slide Image Placeholder 3"/>
          <p:cNvSpPr>
            <a:spLocks noGrp="1" noRot="1" noChangeAspect="1"/>
          </p:cNvSpPr>
          <p:nvPr>
            <p:ph type="sldImg" idx="2"/>
          </p:nvPr>
        </p:nvSpPr>
        <p:spPr>
          <a:xfrm>
            <a:off x="830263" y="1128713"/>
            <a:ext cx="5416550" cy="30464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44780"/>
            <a:ext cx="5661660" cy="35548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3"/>
          </a:xfrm>
          <a:prstGeom prst="rect">
            <a:avLst/>
          </a:prstGeom>
        </p:spPr>
        <p:txBody>
          <a:bodyPr vert="horz" lIns="91440" tIns="45720" rIns="91440" bIns="45720" rtlCol="0" anchor="b"/>
          <a:lstStyle>
            <a:lvl1pPr algn="r">
              <a:defRPr sz="1200"/>
            </a:lvl1pPr>
          </a:lstStyle>
          <a:p>
            <a:fld id="{DAC757B8-5AEA-4B24-8D06-5D68722D8E75}" type="slidenum">
              <a:rPr lang="en-US" smtClean="0"/>
              <a:t>‹#›</a:t>
            </a:fld>
            <a:endParaRPr lang="en-US"/>
          </a:p>
        </p:txBody>
      </p:sp>
    </p:spTree>
    <p:extLst>
      <p:ext uri="{BB962C8B-B14F-4D97-AF65-F5344CB8AC3E}">
        <p14:creationId xmlns:p14="http://schemas.microsoft.com/office/powerpoint/2010/main" val="251744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ypost.com/2015/04/26/christian-bakers-face-135k-fine-for-refusing-to-make-cake-for-gay-wedd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DBRP,</a:t>
            </a:r>
            <a:r>
              <a:rPr lang="en-US" baseline="0" dirty="0" smtClean="0"/>
              <a:t> studied Israelites captivity by Babylonians .  Daniel prays &amp; some were able to come back to the land but not all.  They came back-started rebuilding, stalled 16 years- Haggai &amp; Zechariah stirred up people to build- they did.  The Medes &amp; the Persians are in power now as we come to the book of Esther (time frame between chapters Ezra 6 &amp; 7).  </a:t>
            </a:r>
            <a:r>
              <a:rPr lang="en-US" baseline="0" dirty="0" err="1" smtClean="0"/>
              <a:t>Aheseurus</a:t>
            </a:r>
            <a:r>
              <a:rPr lang="en-US" baseline="0" dirty="0" smtClean="0"/>
              <a:t>- Hebrew, Xerxes (Greek) is ruling from 486-464.  The book takes place from about 483-473. It </a:t>
            </a:r>
            <a:r>
              <a:rPr lang="en-US" sz="1200" b="0" i="0" kern="1200" dirty="0" smtClean="0">
                <a:solidFill>
                  <a:schemeClr val="tx1"/>
                </a:solidFill>
                <a:effectLst/>
                <a:latin typeface="+mn-lt"/>
                <a:ea typeface="+mn-ea"/>
                <a:cs typeface="+mn-cs"/>
              </a:rPr>
              <a:t>illustrates how God uses ordinary people to overcome apparently impossible obstacles to His plan.  God protects His people even though His name is not used in the book.  God is working even though not seen.  His unseen hand is in it all (Lord I Believe).  There is</a:t>
            </a:r>
            <a:r>
              <a:rPr lang="en-US" sz="1200" b="0" i="0" kern="1200" baseline="0" dirty="0" smtClean="0">
                <a:solidFill>
                  <a:schemeClr val="tx1"/>
                </a:solidFill>
                <a:effectLst/>
                <a:latin typeface="+mn-lt"/>
                <a:ea typeface="+mn-ea"/>
                <a:cs typeface="+mn-cs"/>
              </a:rPr>
              <a:t> a </a:t>
            </a:r>
            <a:r>
              <a:rPr lang="en-US" sz="1200" b="0" i="0" kern="1200" dirty="0" smtClean="0">
                <a:solidFill>
                  <a:schemeClr val="tx1"/>
                </a:solidFill>
                <a:effectLst/>
                <a:latin typeface="+mn-lt"/>
                <a:ea typeface="+mn-ea"/>
                <a:cs typeface="+mn-cs"/>
              </a:rPr>
              <a:t>spiritual battle</a:t>
            </a:r>
            <a:r>
              <a:rPr lang="en-US" sz="1200" b="0" i="0" kern="1200" baseline="0" dirty="0" smtClean="0">
                <a:solidFill>
                  <a:schemeClr val="tx1"/>
                </a:solidFill>
                <a:effectLst/>
                <a:latin typeface="+mn-lt"/>
                <a:ea typeface="+mn-ea"/>
                <a:cs typeface="+mn-cs"/>
              </a:rPr>
              <a:t> going on between good &amp; evil since time began until now.  To set up how Esther becomes queen, Xerxes has a party that lasts 6 months, &amp; decides to have queen Vashti to display her beauty before all the people, she refuses, and he is advised to find another queen.  Beauty contest set up of all the virgins in the land and Esther is one of them.  She finds favor before all the people and becomes queen. </a:t>
            </a:r>
            <a:endParaRPr lang="en-US" dirty="0"/>
          </a:p>
        </p:txBody>
      </p:sp>
      <p:sp>
        <p:nvSpPr>
          <p:cNvPr id="4" name="Slide Number Placeholder 3"/>
          <p:cNvSpPr>
            <a:spLocks noGrp="1"/>
          </p:cNvSpPr>
          <p:nvPr>
            <p:ph type="sldNum" sz="quarter" idx="10"/>
          </p:nvPr>
        </p:nvSpPr>
        <p:spPr/>
        <p:txBody>
          <a:bodyPr/>
          <a:lstStyle/>
          <a:p>
            <a:fld id="{F279CB18-E116-4A4B-A08D-577BE45FC4D4}" type="slidenum">
              <a:rPr lang="en-US" smtClean="0"/>
              <a:t>2</a:t>
            </a:fld>
            <a:endParaRPr lang="en-US"/>
          </a:p>
        </p:txBody>
      </p:sp>
    </p:spTree>
    <p:extLst>
      <p:ext uri="{BB962C8B-B14F-4D97-AF65-F5344CB8AC3E}">
        <p14:creationId xmlns:p14="http://schemas.microsoft.com/office/powerpoint/2010/main" val="159863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 week studied book of Esther.  Spiritual battle going on between God/Devil.  God’s providence working so that Esther &amp; Mordecai overcome Haman who had authority to annihilate all the Jews.  This week we will see how God’s word is living &amp; active as we deal with difficult issues in our country.  </a:t>
            </a:r>
            <a:endParaRPr lang="en-US" dirty="0"/>
          </a:p>
        </p:txBody>
      </p:sp>
      <p:sp>
        <p:nvSpPr>
          <p:cNvPr id="4" name="Slide Number Placeholder 3"/>
          <p:cNvSpPr>
            <a:spLocks noGrp="1"/>
          </p:cNvSpPr>
          <p:nvPr>
            <p:ph type="sldNum" sz="quarter" idx="10"/>
          </p:nvPr>
        </p:nvSpPr>
        <p:spPr/>
        <p:txBody>
          <a:bodyPr/>
          <a:lstStyle/>
          <a:p>
            <a:fld id="{F279CB18-E116-4A4B-A08D-577BE45FC4D4}" type="slidenum">
              <a:rPr lang="en-US" smtClean="0"/>
              <a:t>4</a:t>
            </a:fld>
            <a:endParaRPr lang="en-US"/>
          </a:p>
        </p:txBody>
      </p:sp>
    </p:spTree>
    <p:extLst>
      <p:ext uri="{BB962C8B-B14F-4D97-AF65-F5344CB8AC3E}">
        <p14:creationId xmlns:p14="http://schemas.microsoft.com/office/powerpoint/2010/main" val="78847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Petition-</a:t>
            </a:r>
            <a:r>
              <a:rPr lang="en-US" b="0" baseline="0" dirty="0" smtClean="0"/>
              <a:t> people who don’t obey your laws &amp; discriminate, make people feel like outcast, not normal. Punish them for not obeying the law. </a:t>
            </a:r>
            <a:r>
              <a:rPr lang="en-US" sz="1200" b="0" u="none" strike="noStrike" kern="1200" dirty="0" smtClean="0">
                <a:solidFill>
                  <a:schemeClr val="tx1"/>
                </a:solidFill>
                <a:effectLst/>
                <a:latin typeface="+mn-lt"/>
                <a:ea typeface="+mn-ea"/>
                <a:cs typeface="+mn-cs"/>
                <a:hlinkClick r:id="rId3"/>
              </a:rPr>
              <a:t>Christian bakers face $135K fine for refusing to make cake for gay wedding</a:t>
            </a:r>
            <a:r>
              <a:rPr lang="en-US" sz="1200" b="0" kern="1200" dirty="0" smtClean="0">
                <a:solidFill>
                  <a:schemeClr val="tx1"/>
                </a:solidFill>
                <a:effectLst/>
                <a:latin typeface="+mn-lt"/>
                <a:ea typeface="+mn-ea"/>
                <a:cs typeface="+mn-cs"/>
              </a:rPr>
              <a:t>  Supreme Court sanctioned sinful homosexual unions in 2015, it set the precedent for Christians who stand up for God’s marriage law in public to </a:t>
            </a:r>
            <a:r>
              <a:rPr lang="en-US" sz="1200" b="0" kern="1200" baseline="0" dirty="0" smtClean="0">
                <a:solidFill>
                  <a:schemeClr val="tx1"/>
                </a:solidFill>
                <a:effectLst/>
                <a:latin typeface="+mn-lt"/>
                <a:ea typeface="+mn-ea"/>
                <a:cs typeface="+mn-cs"/>
              </a:rPr>
              <a:t>be charged with discrimination against right for homosexuals to get married but the Supreme Ruler of the Universe is still living &amp; expects his saints to stand up for His words of truth! </a:t>
            </a:r>
            <a:r>
              <a:rPr lang="en-US" sz="1200" kern="1200" dirty="0" smtClean="0">
                <a:solidFill>
                  <a:schemeClr val="tx1"/>
                </a:solidFill>
                <a:effectLst/>
                <a:latin typeface="+mn-lt"/>
                <a:ea typeface="+mn-ea"/>
                <a:cs typeface="+mn-cs"/>
              </a:rPr>
              <a:t>Kentucky clerk who was jailed for 5</a:t>
            </a:r>
            <a:r>
              <a:rPr lang="en-US" sz="1200" kern="1200" baseline="0" dirty="0" smtClean="0">
                <a:solidFill>
                  <a:schemeClr val="tx1"/>
                </a:solidFill>
                <a:effectLst/>
                <a:latin typeface="+mn-lt"/>
                <a:ea typeface="+mn-ea"/>
                <a:cs typeface="+mn-cs"/>
              </a:rPr>
              <a:t> days </a:t>
            </a:r>
            <a:r>
              <a:rPr lang="en-US" sz="1200" kern="1200" dirty="0" smtClean="0">
                <a:solidFill>
                  <a:schemeClr val="tx1"/>
                </a:solidFill>
                <a:effectLst/>
                <a:latin typeface="+mn-lt"/>
                <a:ea typeface="+mn-ea"/>
                <a:cs typeface="+mn-cs"/>
              </a:rPr>
              <a:t>refusing to issue marriage licenses to gay couples back in 2015. The Supreme Court is taking up the highly anticipated case of the Colorado baker who refused to make a wedding cake for a same-sex couple</a:t>
            </a:r>
            <a:r>
              <a:rPr lang="en-US" sz="1200" kern="1200" baseline="0" dirty="0" smtClean="0">
                <a:solidFill>
                  <a:schemeClr val="tx1"/>
                </a:solidFill>
                <a:effectLst/>
                <a:latin typeface="+mn-lt"/>
                <a:ea typeface="+mn-ea"/>
                <a:cs typeface="+mn-cs"/>
              </a:rPr>
              <a:t> just announced last week.  Ruling expected June 2018.</a:t>
            </a:r>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AC757B8-5AEA-4B24-8D06-5D68722D8E75}" type="slidenum">
              <a:rPr lang="en-US" smtClean="0"/>
              <a:t>11</a:t>
            </a:fld>
            <a:endParaRPr lang="en-US"/>
          </a:p>
        </p:txBody>
      </p:sp>
    </p:spTree>
    <p:extLst>
      <p:ext uri="{BB962C8B-B14F-4D97-AF65-F5344CB8AC3E}">
        <p14:creationId xmlns:p14="http://schemas.microsoft.com/office/powerpoint/2010/main" val="184635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0B0310-24E4-4EA5-B666-EDF753CE7C64}"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71E77-7158-42A5-9484-4FDB24EA0734}" type="slidenum">
              <a:rPr lang="en-US" smtClean="0"/>
              <a:t>‹#›</a:t>
            </a:fld>
            <a:endParaRPr lang="en-US"/>
          </a:p>
        </p:txBody>
      </p:sp>
    </p:spTree>
    <p:extLst>
      <p:ext uri="{BB962C8B-B14F-4D97-AF65-F5344CB8AC3E}">
        <p14:creationId xmlns:p14="http://schemas.microsoft.com/office/powerpoint/2010/main" val="303595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B0310-24E4-4EA5-B666-EDF753CE7C64}"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71E77-7158-42A5-9484-4FDB24EA0734}" type="slidenum">
              <a:rPr lang="en-US" smtClean="0"/>
              <a:t>‹#›</a:t>
            </a:fld>
            <a:endParaRPr lang="en-US"/>
          </a:p>
        </p:txBody>
      </p:sp>
    </p:spTree>
    <p:extLst>
      <p:ext uri="{BB962C8B-B14F-4D97-AF65-F5344CB8AC3E}">
        <p14:creationId xmlns:p14="http://schemas.microsoft.com/office/powerpoint/2010/main" val="67683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B0310-24E4-4EA5-B666-EDF753CE7C64}"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71E77-7158-42A5-9484-4FDB24EA0734}" type="slidenum">
              <a:rPr lang="en-US" smtClean="0"/>
              <a:t>‹#›</a:t>
            </a:fld>
            <a:endParaRPr lang="en-US"/>
          </a:p>
        </p:txBody>
      </p:sp>
    </p:spTree>
    <p:extLst>
      <p:ext uri="{BB962C8B-B14F-4D97-AF65-F5344CB8AC3E}">
        <p14:creationId xmlns:p14="http://schemas.microsoft.com/office/powerpoint/2010/main" val="364606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B0310-24E4-4EA5-B666-EDF753CE7C64}"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71E77-7158-42A5-9484-4FDB24EA0734}" type="slidenum">
              <a:rPr lang="en-US" smtClean="0"/>
              <a:t>‹#›</a:t>
            </a:fld>
            <a:endParaRPr lang="en-US"/>
          </a:p>
        </p:txBody>
      </p:sp>
    </p:spTree>
    <p:extLst>
      <p:ext uri="{BB962C8B-B14F-4D97-AF65-F5344CB8AC3E}">
        <p14:creationId xmlns:p14="http://schemas.microsoft.com/office/powerpoint/2010/main" val="302202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0B0310-24E4-4EA5-B666-EDF753CE7C64}"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71E77-7158-42A5-9484-4FDB24EA0734}" type="slidenum">
              <a:rPr lang="en-US" smtClean="0"/>
              <a:t>‹#›</a:t>
            </a:fld>
            <a:endParaRPr lang="en-US"/>
          </a:p>
        </p:txBody>
      </p:sp>
    </p:spTree>
    <p:extLst>
      <p:ext uri="{BB962C8B-B14F-4D97-AF65-F5344CB8AC3E}">
        <p14:creationId xmlns:p14="http://schemas.microsoft.com/office/powerpoint/2010/main" val="359470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0B0310-24E4-4EA5-B666-EDF753CE7C64}"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71E77-7158-42A5-9484-4FDB24EA0734}" type="slidenum">
              <a:rPr lang="en-US" smtClean="0"/>
              <a:t>‹#›</a:t>
            </a:fld>
            <a:endParaRPr lang="en-US"/>
          </a:p>
        </p:txBody>
      </p:sp>
    </p:spTree>
    <p:extLst>
      <p:ext uri="{BB962C8B-B14F-4D97-AF65-F5344CB8AC3E}">
        <p14:creationId xmlns:p14="http://schemas.microsoft.com/office/powerpoint/2010/main" val="26145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0B0310-24E4-4EA5-B666-EDF753CE7C64}"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71E77-7158-42A5-9484-4FDB24EA0734}" type="slidenum">
              <a:rPr lang="en-US" smtClean="0"/>
              <a:t>‹#›</a:t>
            </a:fld>
            <a:endParaRPr lang="en-US"/>
          </a:p>
        </p:txBody>
      </p:sp>
    </p:spTree>
    <p:extLst>
      <p:ext uri="{BB962C8B-B14F-4D97-AF65-F5344CB8AC3E}">
        <p14:creationId xmlns:p14="http://schemas.microsoft.com/office/powerpoint/2010/main" val="27078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0B0310-24E4-4EA5-B666-EDF753CE7C64}"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71E77-7158-42A5-9484-4FDB24EA0734}" type="slidenum">
              <a:rPr lang="en-US" smtClean="0"/>
              <a:t>‹#›</a:t>
            </a:fld>
            <a:endParaRPr lang="en-US"/>
          </a:p>
        </p:txBody>
      </p:sp>
    </p:spTree>
    <p:extLst>
      <p:ext uri="{BB962C8B-B14F-4D97-AF65-F5344CB8AC3E}">
        <p14:creationId xmlns:p14="http://schemas.microsoft.com/office/powerpoint/2010/main" val="244671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B0310-24E4-4EA5-B666-EDF753CE7C64}"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71E77-7158-42A5-9484-4FDB24EA0734}" type="slidenum">
              <a:rPr lang="en-US" smtClean="0"/>
              <a:t>‹#›</a:t>
            </a:fld>
            <a:endParaRPr lang="en-US"/>
          </a:p>
        </p:txBody>
      </p:sp>
    </p:spTree>
    <p:extLst>
      <p:ext uri="{BB962C8B-B14F-4D97-AF65-F5344CB8AC3E}">
        <p14:creationId xmlns:p14="http://schemas.microsoft.com/office/powerpoint/2010/main" val="259474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B0310-24E4-4EA5-B666-EDF753CE7C64}"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71E77-7158-42A5-9484-4FDB24EA0734}" type="slidenum">
              <a:rPr lang="en-US" smtClean="0"/>
              <a:t>‹#›</a:t>
            </a:fld>
            <a:endParaRPr lang="en-US"/>
          </a:p>
        </p:txBody>
      </p:sp>
    </p:spTree>
    <p:extLst>
      <p:ext uri="{BB962C8B-B14F-4D97-AF65-F5344CB8AC3E}">
        <p14:creationId xmlns:p14="http://schemas.microsoft.com/office/powerpoint/2010/main" val="333640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B0310-24E4-4EA5-B666-EDF753CE7C64}"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71E77-7158-42A5-9484-4FDB24EA0734}" type="slidenum">
              <a:rPr lang="en-US" smtClean="0"/>
              <a:t>‹#›</a:t>
            </a:fld>
            <a:endParaRPr lang="en-US"/>
          </a:p>
        </p:txBody>
      </p:sp>
    </p:spTree>
    <p:extLst>
      <p:ext uri="{BB962C8B-B14F-4D97-AF65-F5344CB8AC3E}">
        <p14:creationId xmlns:p14="http://schemas.microsoft.com/office/powerpoint/2010/main" val="17419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B0310-24E4-4EA5-B666-EDF753CE7C64}" type="datetimeFigureOut">
              <a:rPr lang="en-US" smtClean="0"/>
              <a:t>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71E77-7158-42A5-9484-4FDB24EA0734}" type="slidenum">
              <a:rPr lang="en-US" smtClean="0"/>
              <a:t>‹#›</a:t>
            </a:fld>
            <a:endParaRPr lang="en-US"/>
          </a:p>
        </p:txBody>
      </p:sp>
    </p:spTree>
    <p:extLst>
      <p:ext uri="{BB962C8B-B14F-4D97-AF65-F5344CB8AC3E}">
        <p14:creationId xmlns:p14="http://schemas.microsoft.com/office/powerpoint/2010/main" val="328756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dirty="0" smtClean="0">
                <a:solidFill>
                  <a:srgbClr val="FFFF00"/>
                </a:solidFill>
                <a:latin typeface="Tahoma" panose="020B0604030504040204" pitchFamily="34" charset="0"/>
                <a:ea typeface="Tahoma" panose="020B0604030504040204" pitchFamily="34" charset="0"/>
                <a:cs typeface="Tahoma" panose="020B0604030504040204" pitchFamily="34" charset="0"/>
              </a:rPr>
              <a:t>Hymns for Worship at </a:t>
            </a:r>
            <a:r>
              <a:rPr lang="en-US" sz="5500"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Woodmont</a:t>
            </a:r>
            <a:endParaRPr lang="en-US" sz="55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1825625"/>
            <a:ext cx="10515600" cy="4800806"/>
          </a:xfrm>
        </p:spPr>
        <p:txBody>
          <a:bodyPr>
            <a:normAutofit/>
          </a:bodyPr>
          <a:lstStyle/>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356- If Jesus Goes with Me</a:t>
            </a:r>
          </a:p>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361- In His Time</a:t>
            </a:r>
          </a:p>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166- He Loved Me So</a:t>
            </a:r>
          </a:p>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131s- For Such a Time as This</a:t>
            </a:r>
          </a:p>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278- God is Calling the Prodigal</a:t>
            </a:r>
          </a:p>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254- On Jordan’s Stormy Banks</a:t>
            </a:r>
            <a:endParaRPr lang="en-US" sz="4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1227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5699713"/>
              </p:ext>
            </p:extLst>
          </p:nvPr>
        </p:nvGraphicFramePr>
        <p:xfrm>
          <a:off x="0" y="-78376"/>
          <a:ext cx="12192000" cy="6911656"/>
        </p:xfrm>
        <a:graphic>
          <a:graphicData uri="http://schemas.openxmlformats.org/drawingml/2006/table">
            <a:tbl>
              <a:tblPr firstRow="1" firstCol="1" bandRow="1">
                <a:tableStyleId>{073A0DAA-6AF3-43AB-8588-CEC1D06C72B9}</a:tableStyleId>
              </a:tblPr>
              <a:tblGrid>
                <a:gridCol w="4063130"/>
                <a:gridCol w="4064435"/>
                <a:gridCol w="4064435"/>
              </a:tblGrid>
              <a:tr h="1265604">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Haman/World/</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Satan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Mordecai/Esther</a:t>
                      </a:r>
                      <a:r>
                        <a:rPr lang="en-US" sz="40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40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Christ</a:t>
                      </a:r>
                      <a:endParaRPr lang="en-US" sz="40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Saints/</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 New Testament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238270">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Demands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submission (Est. 3:1</a:t>
                      </a:r>
                      <a:r>
                        <a:rPr lang="en-US" sz="3300" b="0" dirty="0">
                          <a:effectLst/>
                          <a:latin typeface="Tahoma" panose="020B0604030504040204" pitchFamily="34" charset="0"/>
                          <a:ea typeface="Tahoma" panose="020B0604030504040204" pitchFamily="34" charset="0"/>
                          <a:cs typeface="Tahoma" panose="020B0604030504040204" pitchFamily="34" charset="0"/>
                        </a:rPr>
                        <a:t>; 1 Jn. 5:19)</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(Est. 3:2-4; Mt. 4:9)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Sacrifice for </a:t>
                      </a:r>
                      <a:r>
                        <a:rPr lang="en-US" sz="3300" dirty="0" smtClean="0">
                          <a:effectLst/>
                          <a:latin typeface="Tahoma" panose="020B0604030504040204" pitchFamily="34" charset="0"/>
                          <a:ea typeface="Tahoma" panose="020B0604030504040204" pitchFamily="34" charset="0"/>
                          <a:cs typeface="Tahoma" panose="020B0604030504040204" pitchFamily="34" charset="0"/>
                        </a:rPr>
                        <a:t>God, </a:t>
                      </a:r>
                      <a:r>
                        <a:rPr lang="en-US" sz="3300" dirty="0">
                          <a:effectLst/>
                          <a:latin typeface="Tahoma" panose="020B0604030504040204" pitchFamily="34" charset="0"/>
                          <a:ea typeface="Tahoma" panose="020B0604030504040204" pitchFamily="34" charset="0"/>
                          <a:cs typeface="Tahoma" panose="020B0604030504040204" pitchFamily="34" charset="0"/>
                        </a:rPr>
                        <a:t>not </a:t>
                      </a:r>
                      <a:r>
                        <a:rPr lang="en-US" sz="3300" dirty="0" smtClean="0">
                          <a:effectLst/>
                          <a:latin typeface="Tahoma" panose="020B0604030504040204" pitchFamily="34" charset="0"/>
                          <a:ea typeface="Tahoma" panose="020B0604030504040204" pitchFamily="34" charset="0"/>
                          <a:cs typeface="Tahoma" panose="020B0604030504040204" pitchFamily="34" charset="0"/>
                        </a:rPr>
                        <a:t>world (</a:t>
                      </a:r>
                      <a:r>
                        <a:rPr lang="en-US" sz="3300" dirty="0">
                          <a:effectLst/>
                          <a:latin typeface="Tahoma" panose="020B0604030504040204" pitchFamily="34" charset="0"/>
                          <a:ea typeface="Tahoma" panose="020B0604030504040204" pitchFamily="34" charset="0"/>
                          <a:cs typeface="Tahoma" panose="020B0604030504040204" pitchFamily="34" charset="0"/>
                        </a:rPr>
                        <a:t>Rom. 12:1-2)</a:t>
                      </a:r>
                    </a:p>
                  </a:txBody>
                  <a:tcPr marL="68580" marR="68580" marT="0" marB="0"/>
                </a:tc>
              </a:tr>
              <a:tr h="2343272">
                <a:tc>
                  <a:txBody>
                    <a:bodyPr/>
                    <a:lstStyle/>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Punish </a:t>
                      </a:r>
                      <a:r>
                        <a:rPr lang="en-US" sz="3300" b="0" dirty="0">
                          <a:effectLst/>
                          <a:latin typeface="Tahoma" panose="020B0604030504040204" pitchFamily="34" charset="0"/>
                          <a:ea typeface="Tahoma" panose="020B0604030504040204" pitchFamily="34" charset="0"/>
                          <a:cs typeface="Tahoma" panose="020B0604030504040204" pitchFamily="34" charset="0"/>
                        </a:rPr>
                        <a:t>righteous using deception </a:t>
                      </a:r>
                      <a:endParaRPr lang="en-US" sz="33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a:effectLst/>
                          <a:latin typeface="Tahoma" panose="020B0604030504040204" pitchFamily="34" charset="0"/>
                          <a:ea typeface="Tahoma" panose="020B0604030504040204" pitchFamily="34" charset="0"/>
                          <a:cs typeface="Tahoma" panose="020B0604030504040204" pitchFamily="34" charset="0"/>
                        </a:rPr>
                        <a:t>3:8; 2 Cor. 11:14)</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Trusted &amp; obeyed </a:t>
                      </a:r>
                      <a:r>
                        <a:rPr lang="en-US" sz="3300" dirty="0">
                          <a:effectLst/>
                          <a:latin typeface="Tahoma" panose="020B0604030504040204" pitchFamily="34" charset="0"/>
                          <a:ea typeface="Tahoma" panose="020B0604030504040204" pitchFamily="34" charset="0"/>
                          <a:cs typeface="Tahoma" panose="020B0604030504040204" pitchFamily="34" charset="0"/>
                        </a:rPr>
                        <a:t>God’s law over man’s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(4:14; Mt</a:t>
                      </a:r>
                      <a:r>
                        <a:rPr lang="en-US" sz="3300" dirty="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15:1-14)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025570">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795501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0104141"/>
              </p:ext>
            </p:extLst>
          </p:nvPr>
        </p:nvGraphicFramePr>
        <p:xfrm>
          <a:off x="0" y="-78376"/>
          <a:ext cx="12192000" cy="6911656"/>
        </p:xfrm>
        <a:graphic>
          <a:graphicData uri="http://schemas.openxmlformats.org/drawingml/2006/table">
            <a:tbl>
              <a:tblPr firstRow="1" firstCol="1" bandRow="1">
                <a:tableStyleId>{073A0DAA-6AF3-43AB-8588-CEC1D06C72B9}</a:tableStyleId>
              </a:tblPr>
              <a:tblGrid>
                <a:gridCol w="4063130"/>
                <a:gridCol w="4064435"/>
                <a:gridCol w="4064435"/>
              </a:tblGrid>
              <a:tr h="1265604">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Haman/World/</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Satan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Mordecai/Esther</a:t>
                      </a:r>
                      <a:r>
                        <a:rPr lang="en-US" sz="4000" b="0" dirty="0" smtClean="0">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Christ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Saints/</a:t>
                      </a:r>
                    </a:p>
                    <a:p>
                      <a:pPr marL="0" marR="0" algn="ctr">
                        <a:lnSpc>
                          <a:spcPct val="107000"/>
                        </a:lnSpc>
                        <a:spcBef>
                          <a:spcPts val="0"/>
                        </a:spcBef>
                        <a:spcAft>
                          <a:spcPts val="0"/>
                        </a:spcAft>
                      </a:pPr>
                      <a:r>
                        <a:rPr lang="en-US" sz="4000" b="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New Testament</a:t>
                      </a:r>
                      <a:endPar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238270">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Demands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submission (Est. 3:1</a:t>
                      </a:r>
                      <a:r>
                        <a:rPr lang="en-US" sz="3300" b="0" dirty="0">
                          <a:effectLst/>
                          <a:latin typeface="Tahoma" panose="020B0604030504040204" pitchFamily="34" charset="0"/>
                          <a:ea typeface="Tahoma" panose="020B0604030504040204" pitchFamily="34" charset="0"/>
                          <a:cs typeface="Tahoma" panose="020B0604030504040204" pitchFamily="34" charset="0"/>
                        </a:rPr>
                        <a:t>; 1 Jn. 5:19)</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(Est. 3:2-4; Mt. 4:9)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Sacrifice for </a:t>
                      </a:r>
                      <a:r>
                        <a:rPr lang="en-US" sz="3300" dirty="0" smtClean="0">
                          <a:effectLst/>
                          <a:latin typeface="Tahoma" panose="020B0604030504040204" pitchFamily="34" charset="0"/>
                          <a:ea typeface="Tahoma" panose="020B0604030504040204" pitchFamily="34" charset="0"/>
                          <a:cs typeface="Tahoma" panose="020B0604030504040204" pitchFamily="34" charset="0"/>
                        </a:rPr>
                        <a:t>God, </a:t>
                      </a:r>
                      <a:r>
                        <a:rPr lang="en-US" sz="3300" dirty="0">
                          <a:effectLst/>
                          <a:latin typeface="Tahoma" panose="020B0604030504040204" pitchFamily="34" charset="0"/>
                          <a:ea typeface="Tahoma" panose="020B0604030504040204" pitchFamily="34" charset="0"/>
                          <a:cs typeface="Tahoma" panose="020B0604030504040204" pitchFamily="34" charset="0"/>
                        </a:rPr>
                        <a:t>not </a:t>
                      </a:r>
                      <a:r>
                        <a:rPr lang="en-US" sz="3300" dirty="0" smtClean="0">
                          <a:effectLst/>
                          <a:latin typeface="Tahoma" panose="020B0604030504040204" pitchFamily="34" charset="0"/>
                          <a:ea typeface="Tahoma" panose="020B0604030504040204" pitchFamily="34" charset="0"/>
                          <a:cs typeface="Tahoma" panose="020B0604030504040204" pitchFamily="34" charset="0"/>
                        </a:rPr>
                        <a:t>world (</a:t>
                      </a:r>
                      <a:r>
                        <a:rPr lang="en-US" sz="3300" dirty="0">
                          <a:effectLst/>
                          <a:latin typeface="Tahoma" panose="020B0604030504040204" pitchFamily="34" charset="0"/>
                          <a:ea typeface="Tahoma" panose="020B0604030504040204" pitchFamily="34" charset="0"/>
                          <a:cs typeface="Tahoma" panose="020B0604030504040204" pitchFamily="34" charset="0"/>
                        </a:rPr>
                        <a:t>Rom. 12:1-2)</a:t>
                      </a:r>
                    </a:p>
                  </a:txBody>
                  <a:tcPr marL="68580" marR="68580" marT="0" marB="0"/>
                </a:tc>
              </a:tr>
              <a:tr h="2343272">
                <a:tc>
                  <a:txBody>
                    <a:bodyPr/>
                    <a:lstStyle/>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Punish </a:t>
                      </a:r>
                      <a:r>
                        <a:rPr lang="en-US" sz="3300" b="0" dirty="0">
                          <a:effectLst/>
                          <a:latin typeface="Tahoma" panose="020B0604030504040204" pitchFamily="34" charset="0"/>
                          <a:ea typeface="Tahoma" panose="020B0604030504040204" pitchFamily="34" charset="0"/>
                          <a:cs typeface="Tahoma" panose="020B0604030504040204" pitchFamily="34" charset="0"/>
                        </a:rPr>
                        <a:t>righteous using deception </a:t>
                      </a:r>
                      <a:endParaRPr lang="en-US" sz="33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a:effectLst/>
                          <a:latin typeface="Tahoma" panose="020B0604030504040204" pitchFamily="34" charset="0"/>
                          <a:ea typeface="Tahoma" panose="020B0604030504040204" pitchFamily="34" charset="0"/>
                          <a:cs typeface="Tahoma" panose="020B0604030504040204" pitchFamily="34" charset="0"/>
                        </a:rPr>
                        <a:t>3:8; 2 Cor. 11:14)</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Trusted &amp; obeyed </a:t>
                      </a:r>
                      <a:r>
                        <a:rPr lang="en-US" sz="3300" dirty="0">
                          <a:effectLst/>
                          <a:latin typeface="Tahoma" panose="020B0604030504040204" pitchFamily="34" charset="0"/>
                          <a:ea typeface="Tahoma" panose="020B0604030504040204" pitchFamily="34" charset="0"/>
                          <a:cs typeface="Tahoma" panose="020B0604030504040204" pitchFamily="34" charset="0"/>
                        </a:rPr>
                        <a:t>God’s law over man’s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(4:14; Mt</a:t>
                      </a:r>
                      <a:r>
                        <a:rPr lang="en-US" sz="3300" dirty="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15:1-14)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If you suffer doing </a:t>
                      </a:r>
                      <a:r>
                        <a:rPr lang="en-US" sz="3300" dirty="0" smtClean="0">
                          <a:effectLst/>
                          <a:latin typeface="Tahoma" panose="020B0604030504040204" pitchFamily="34" charset="0"/>
                          <a:ea typeface="Tahoma" panose="020B0604030504040204" pitchFamily="34" charset="0"/>
                          <a:cs typeface="Tahoma" panose="020B0604030504040204" pitchFamily="34" charset="0"/>
                        </a:rPr>
                        <a:t>right you’re blessed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(Acts 5:29;</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1 Peter 2:19; 3:14; 4:16</a:t>
                      </a:r>
                      <a:r>
                        <a:rPr lang="en-US" sz="33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r>
              <a:tr h="2025570">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961100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6074744"/>
              </p:ext>
            </p:extLst>
          </p:nvPr>
        </p:nvGraphicFramePr>
        <p:xfrm>
          <a:off x="0" y="-78376"/>
          <a:ext cx="12192000" cy="6911656"/>
        </p:xfrm>
        <a:graphic>
          <a:graphicData uri="http://schemas.openxmlformats.org/drawingml/2006/table">
            <a:tbl>
              <a:tblPr firstRow="1" firstCol="1" bandRow="1">
                <a:tableStyleId>{073A0DAA-6AF3-43AB-8588-CEC1D06C72B9}</a:tableStyleId>
              </a:tblPr>
              <a:tblGrid>
                <a:gridCol w="4063130"/>
                <a:gridCol w="4064435"/>
                <a:gridCol w="4064435"/>
              </a:tblGrid>
              <a:tr h="1265604">
                <a:tc>
                  <a:txBody>
                    <a:bodyPr/>
                    <a:lstStyle/>
                    <a:p>
                      <a:pPr marL="0" marR="0" algn="ctr">
                        <a:lnSpc>
                          <a:spcPct val="107000"/>
                        </a:lnSpc>
                        <a:spcBef>
                          <a:spcPts val="0"/>
                        </a:spcBef>
                        <a:spcAft>
                          <a:spcPts val="0"/>
                        </a:spcAft>
                      </a:pPr>
                      <a:r>
                        <a:rPr lang="en-US" sz="4000" b="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Haman/World/</a:t>
                      </a:r>
                    </a:p>
                    <a:p>
                      <a:pPr marL="0" marR="0" algn="ctr">
                        <a:lnSpc>
                          <a:spcPct val="107000"/>
                        </a:lnSpc>
                        <a:spcBef>
                          <a:spcPts val="0"/>
                        </a:spcBef>
                        <a:spcAft>
                          <a:spcPts val="0"/>
                        </a:spcAft>
                      </a:pPr>
                      <a:r>
                        <a:rPr lang="en-US" sz="4000" b="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Satan</a:t>
                      </a:r>
                      <a:endPar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Mordecai/Esther</a:t>
                      </a:r>
                      <a:r>
                        <a:rPr lang="en-US" sz="4000" b="0" dirty="0" smtClean="0">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Christ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Saints/</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 New Testament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238270">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Demands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submission (Est. 3:1</a:t>
                      </a:r>
                      <a:r>
                        <a:rPr lang="en-US" sz="3300" b="0" dirty="0">
                          <a:effectLst/>
                          <a:latin typeface="Tahoma" panose="020B0604030504040204" pitchFamily="34" charset="0"/>
                          <a:ea typeface="Tahoma" panose="020B0604030504040204" pitchFamily="34" charset="0"/>
                          <a:cs typeface="Tahoma" panose="020B0604030504040204" pitchFamily="34" charset="0"/>
                        </a:rPr>
                        <a:t>; 1 Jn. 5:19)</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(Est. 3:2-4; Mt. 4:9)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Sacrifice for </a:t>
                      </a:r>
                      <a:r>
                        <a:rPr lang="en-US" sz="3300" dirty="0" smtClean="0">
                          <a:effectLst/>
                          <a:latin typeface="Tahoma" panose="020B0604030504040204" pitchFamily="34" charset="0"/>
                          <a:ea typeface="Tahoma" panose="020B0604030504040204" pitchFamily="34" charset="0"/>
                          <a:cs typeface="Tahoma" panose="020B0604030504040204" pitchFamily="34" charset="0"/>
                        </a:rPr>
                        <a:t>God, </a:t>
                      </a:r>
                      <a:r>
                        <a:rPr lang="en-US" sz="3300" dirty="0">
                          <a:effectLst/>
                          <a:latin typeface="Tahoma" panose="020B0604030504040204" pitchFamily="34" charset="0"/>
                          <a:ea typeface="Tahoma" panose="020B0604030504040204" pitchFamily="34" charset="0"/>
                          <a:cs typeface="Tahoma" panose="020B0604030504040204" pitchFamily="34" charset="0"/>
                        </a:rPr>
                        <a:t>not </a:t>
                      </a:r>
                      <a:r>
                        <a:rPr lang="en-US" sz="3300" dirty="0" smtClean="0">
                          <a:effectLst/>
                          <a:latin typeface="Tahoma" panose="020B0604030504040204" pitchFamily="34" charset="0"/>
                          <a:ea typeface="Tahoma" panose="020B0604030504040204" pitchFamily="34" charset="0"/>
                          <a:cs typeface="Tahoma" panose="020B0604030504040204" pitchFamily="34" charset="0"/>
                        </a:rPr>
                        <a:t>world (</a:t>
                      </a:r>
                      <a:r>
                        <a:rPr lang="en-US" sz="3300" dirty="0">
                          <a:effectLst/>
                          <a:latin typeface="Tahoma" panose="020B0604030504040204" pitchFamily="34" charset="0"/>
                          <a:ea typeface="Tahoma" panose="020B0604030504040204" pitchFamily="34" charset="0"/>
                          <a:cs typeface="Tahoma" panose="020B0604030504040204" pitchFamily="34" charset="0"/>
                        </a:rPr>
                        <a:t>Rom. 12:1-2)</a:t>
                      </a:r>
                    </a:p>
                  </a:txBody>
                  <a:tcPr marL="68580" marR="68580" marT="0" marB="0"/>
                </a:tc>
              </a:tr>
              <a:tr h="2343272">
                <a:tc>
                  <a:txBody>
                    <a:bodyPr/>
                    <a:lstStyle/>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Punish </a:t>
                      </a:r>
                      <a:r>
                        <a:rPr lang="en-US" sz="3300" b="0" dirty="0">
                          <a:effectLst/>
                          <a:latin typeface="Tahoma" panose="020B0604030504040204" pitchFamily="34" charset="0"/>
                          <a:ea typeface="Tahoma" panose="020B0604030504040204" pitchFamily="34" charset="0"/>
                          <a:cs typeface="Tahoma" panose="020B0604030504040204" pitchFamily="34" charset="0"/>
                        </a:rPr>
                        <a:t>righteous using deception </a:t>
                      </a:r>
                      <a:endParaRPr lang="en-US" sz="33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a:effectLst/>
                          <a:latin typeface="Tahoma" panose="020B0604030504040204" pitchFamily="34" charset="0"/>
                          <a:ea typeface="Tahoma" panose="020B0604030504040204" pitchFamily="34" charset="0"/>
                          <a:cs typeface="Tahoma" panose="020B0604030504040204" pitchFamily="34" charset="0"/>
                        </a:rPr>
                        <a:t>3:8; 2 Cor. 11:14)</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Trusted &amp; obeyed </a:t>
                      </a:r>
                      <a:r>
                        <a:rPr lang="en-US" sz="3300" dirty="0">
                          <a:effectLst/>
                          <a:latin typeface="Tahoma" panose="020B0604030504040204" pitchFamily="34" charset="0"/>
                          <a:ea typeface="Tahoma" panose="020B0604030504040204" pitchFamily="34" charset="0"/>
                          <a:cs typeface="Tahoma" panose="020B0604030504040204" pitchFamily="34" charset="0"/>
                        </a:rPr>
                        <a:t>God’s law over man’s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(4:14; Mt</a:t>
                      </a:r>
                      <a:r>
                        <a:rPr lang="en-US" sz="3300" dirty="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15:1-14)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If you suffer doing </a:t>
                      </a:r>
                      <a:r>
                        <a:rPr lang="en-US" sz="3300" dirty="0" smtClean="0">
                          <a:effectLst/>
                          <a:latin typeface="Tahoma" panose="020B0604030504040204" pitchFamily="34" charset="0"/>
                          <a:ea typeface="Tahoma" panose="020B0604030504040204" pitchFamily="34" charset="0"/>
                          <a:cs typeface="Tahoma" panose="020B0604030504040204" pitchFamily="34" charset="0"/>
                        </a:rPr>
                        <a:t>right you’re blessed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(Acts 5:29;</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1 Peter 2:19; 3:14; 4:16</a:t>
                      </a:r>
                      <a:r>
                        <a:rPr lang="en-US" sz="33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r>
              <a:tr h="2025570">
                <a:tc>
                  <a:txBody>
                    <a:bodyPr/>
                    <a:lstStyle/>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Persecution even to  the point of death </a:t>
                      </a: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(3:13; Acts 22:4)</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889544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97831631"/>
              </p:ext>
            </p:extLst>
          </p:nvPr>
        </p:nvGraphicFramePr>
        <p:xfrm>
          <a:off x="0" y="-78376"/>
          <a:ext cx="12192000" cy="7038482"/>
        </p:xfrm>
        <a:graphic>
          <a:graphicData uri="http://schemas.openxmlformats.org/drawingml/2006/table">
            <a:tbl>
              <a:tblPr firstRow="1" firstCol="1" bandRow="1">
                <a:tableStyleId>{073A0DAA-6AF3-43AB-8588-CEC1D06C72B9}</a:tableStyleId>
              </a:tblPr>
              <a:tblGrid>
                <a:gridCol w="4063130"/>
                <a:gridCol w="4064435"/>
                <a:gridCol w="4064435"/>
              </a:tblGrid>
              <a:tr h="1265604">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Haman/World/</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Satan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Mordecai/Esther</a:t>
                      </a:r>
                      <a:r>
                        <a:rPr lang="en-US" sz="40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40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Christ</a:t>
                      </a:r>
                      <a:endParaRPr lang="en-US" sz="40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Saints/</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 New Testament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238270">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Demands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submission (Est. 3:1</a:t>
                      </a:r>
                      <a:r>
                        <a:rPr lang="en-US" sz="3300" b="0" dirty="0">
                          <a:effectLst/>
                          <a:latin typeface="Tahoma" panose="020B0604030504040204" pitchFamily="34" charset="0"/>
                          <a:ea typeface="Tahoma" panose="020B0604030504040204" pitchFamily="34" charset="0"/>
                          <a:cs typeface="Tahoma" panose="020B0604030504040204" pitchFamily="34" charset="0"/>
                        </a:rPr>
                        <a:t>; 1 Jn. 5:19)</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(Est. 3:2-4; Mt. 4:9)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Sacrifice for </a:t>
                      </a:r>
                      <a:r>
                        <a:rPr lang="en-US" sz="3300" dirty="0" smtClean="0">
                          <a:effectLst/>
                          <a:latin typeface="Tahoma" panose="020B0604030504040204" pitchFamily="34" charset="0"/>
                          <a:ea typeface="Tahoma" panose="020B0604030504040204" pitchFamily="34" charset="0"/>
                          <a:cs typeface="Tahoma" panose="020B0604030504040204" pitchFamily="34" charset="0"/>
                        </a:rPr>
                        <a:t>God, </a:t>
                      </a:r>
                      <a:r>
                        <a:rPr lang="en-US" sz="3300" dirty="0">
                          <a:effectLst/>
                          <a:latin typeface="Tahoma" panose="020B0604030504040204" pitchFamily="34" charset="0"/>
                          <a:ea typeface="Tahoma" panose="020B0604030504040204" pitchFamily="34" charset="0"/>
                          <a:cs typeface="Tahoma" panose="020B0604030504040204" pitchFamily="34" charset="0"/>
                        </a:rPr>
                        <a:t>not </a:t>
                      </a:r>
                      <a:r>
                        <a:rPr lang="en-US" sz="3300" dirty="0" smtClean="0">
                          <a:effectLst/>
                          <a:latin typeface="Tahoma" panose="020B0604030504040204" pitchFamily="34" charset="0"/>
                          <a:ea typeface="Tahoma" panose="020B0604030504040204" pitchFamily="34" charset="0"/>
                          <a:cs typeface="Tahoma" panose="020B0604030504040204" pitchFamily="34" charset="0"/>
                        </a:rPr>
                        <a:t>world (</a:t>
                      </a:r>
                      <a:r>
                        <a:rPr lang="en-US" sz="3300" dirty="0">
                          <a:effectLst/>
                          <a:latin typeface="Tahoma" panose="020B0604030504040204" pitchFamily="34" charset="0"/>
                          <a:ea typeface="Tahoma" panose="020B0604030504040204" pitchFamily="34" charset="0"/>
                          <a:cs typeface="Tahoma" panose="020B0604030504040204" pitchFamily="34" charset="0"/>
                        </a:rPr>
                        <a:t>Rom. 12:1-2)</a:t>
                      </a:r>
                    </a:p>
                  </a:txBody>
                  <a:tcPr marL="68580" marR="68580" marT="0" marB="0"/>
                </a:tc>
              </a:tr>
              <a:tr h="2343272">
                <a:tc>
                  <a:txBody>
                    <a:bodyPr/>
                    <a:lstStyle/>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Punish </a:t>
                      </a:r>
                      <a:r>
                        <a:rPr lang="en-US" sz="3300" b="0" dirty="0">
                          <a:effectLst/>
                          <a:latin typeface="Tahoma" panose="020B0604030504040204" pitchFamily="34" charset="0"/>
                          <a:ea typeface="Tahoma" panose="020B0604030504040204" pitchFamily="34" charset="0"/>
                          <a:cs typeface="Tahoma" panose="020B0604030504040204" pitchFamily="34" charset="0"/>
                        </a:rPr>
                        <a:t>righteous using deception </a:t>
                      </a:r>
                      <a:endParaRPr lang="en-US" sz="33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a:effectLst/>
                          <a:latin typeface="Tahoma" panose="020B0604030504040204" pitchFamily="34" charset="0"/>
                          <a:ea typeface="Tahoma" panose="020B0604030504040204" pitchFamily="34" charset="0"/>
                          <a:cs typeface="Tahoma" panose="020B0604030504040204" pitchFamily="34" charset="0"/>
                        </a:rPr>
                        <a:t>3:8; 2 Cor. 11:14)</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Trusted &amp; obeyed </a:t>
                      </a:r>
                      <a:r>
                        <a:rPr lang="en-US" sz="3300" dirty="0">
                          <a:effectLst/>
                          <a:latin typeface="Tahoma" panose="020B0604030504040204" pitchFamily="34" charset="0"/>
                          <a:ea typeface="Tahoma" panose="020B0604030504040204" pitchFamily="34" charset="0"/>
                          <a:cs typeface="Tahoma" panose="020B0604030504040204" pitchFamily="34" charset="0"/>
                        </a:rPr>
                        <a:t>God’s law over man’s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(4:14; Mt</a:t>
                      </a:r>
                      <a:r>
                        <a:rPr lang="en-US" sz="3300" dirty="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15:1-14)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If you suffer doing </a:t>
                      </a:r>
                      <a:r>
                        <a:rPr lang="en-US" sz="3300" dirty="0" smtClean="0">
                          <a:effectLst/>
                          <a:latin typeface="Tahoma" panose="020B0604030504040204" pitchFamily="34" charset="0"/>
                          <a:ea typeface="Tahoma" panose="020B0604030504040204" pitchFamily="34" charset="0"/>
                          <a:cs typeface="Tahoma" panose="020B0604030504040204" pitchFamily="34" charset="0"/>
                        </a:rPr>
                        <a:t>right you’re blessed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(Acts 5:29;</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1 Peter 2:19; 3:14; 4:16</a:t>
                      </a:r>
                      <a:r>
                        <a:rPr lang="en-US" sz="33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r>
              <a:tr h="2025570">
                <a:tc>
                  <a:txBody>
                    <a:bodyPr/>
                    <a:lstStyle/>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Persecution even to  the point of death </a:t>
                      </a: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(3:13; Acts 22:4)</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Willing to die to </a:t>
                      </a:r>
                      <a:r>
                        <a:rPr lang="en-US" sz="3300" dirty="0">
                          <a:effectLst/>
                          <a:latin typeface="Tahoma" panose="020B0604030504040204" pitchFamily="34" charset="0"/>
                          <a:ea typeface="Tahoma" panose="020B0604030504040204" pitchFamily="34" charset="0"/>
                          <a:cs typeface="Tahoma" panose="020B0604030504040204" pitchFamily="34" charset="0"/>
                        </a:rPr>
                        <a:t>save </a:t>
                      </a:r>
                      <a:r>
                        <a:rPr lang="en-US" sz="3300" dirty="0" smtClean="0">
                          <a:effectLst/>
                          <a:latin typeface="Tahoma" panose="020B0604030504040204" pitchFamily="34" charset="0"/>
                          <a:ea typeface="Tahoma" panose="020B0604030504040204" pitchFamily="34" charset="0"/>
                          <a:cs typeface="Tahoma" panose="020B0604030504040204" pitchFamily="34" charset="0"/>
                        </a:rPr>
                        <a:t>others (2:21-23; </a:t>
                      </a:r>
                      <a:r>
                        <a:rPr lang="en-US" sz="3300" dirty="0">
                          <a:effectLst/>
                          <a:latin typeface="Tahoma" panose="020B0604030504040204" pitchFamily="34" charset="0"/>
                          <a:ea typeface="Tahoma" panose="020B0604030504040204" pitchFamily="34" charset="0"/>
                          <a:cs typeface="Tahoma" panose="020B0604030504040204" pitchFamily="34" charset="0"/>
                        </a:rPr>
                        <a:t>4:16; </a:t>
                      </a:r>
                      <a:r>
                        <a:rPr lang="en-US" sz="3300" dirty="0" smtClean="0">
                          <a:effectLst/>
                          <a:latin typeface="Tahoma" panose="020B0604030504040204" pitchFamily="34" charset="0"/>
                          <a:ea typeface="Tahoma" panose="020B0604030504040204" pitchFamily="34" charset="0"/>
                          <a:cs typeface="Tahoma" panose="020B0604030504040204" pitchFamily="34" charset="0"/>
                        </a:rPr>
                        <a:t>Heb</a:t>
                      </a:r>
                      <a:r>
                        <a:rPr lang="en-US" sz="3300" dirty="0">
                          <a:effectLst/>
                          <a:latin typeface="Tahoma" panose="020B0604030504040204" pitchFamily="34" charset="0"/>
                          <a:ea typeface="Tahoma" panose="020B0604030504040204" pitchFamily="34" charset="0"/>
                          <a:cs typeface="Tahoma" panose="020B0604030504040204" pitchFamily="34" charset="0"/>
                        </a:rPr>
                        <a:t>. 2:9)</a:t>
                      </a:r>
                    </a:p>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832360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52774923"/>
              </p:ext>
            </p:extLst>
          </p:nvPr>
        </p:nvGraphicFramePr>
        <p:xfrm>
          <a:off x="0" y="-78376"/>
          <a:ext cx="12192000" cy="7038482"/>
        </p:xfrm>
        <a:graphic>
          <a:graphicData uri="http://schemas.openxmlformats.org/drawingml/2006/table">
            <a:tbl>
              <a:tblPr firstRow="1" firstCol="1" bandRow="1">
                <a:tableStyleId>{073A0DAA-6AF3-43AB-8588-CEC1D06C72B9}</a:tableStyleId>
              </a:tblPr>
              <a:tblGrid>
                <a:gridCol w="4063130"/>
                <a:gridCol w="4064435"/>
                <a:gridCol w="4064435"/>
              </a:tblGrid>
              <a:tr h="1265604">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Haman/World/</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Satan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Mordecai/Esther</a:t>
                      </a:r>
                      <a:r>
                        <a:rPr lang="en-US" sz="4000" b="0" dirty="0" smtClean="0">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Christ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Saints/</a:t>
                      </a:r>
                    </a:p>
                    <a:p>
                      <a:pPr marL="0" marR="0" algn="ctr">
                        <a:lnSpc>
                          <a:spcPct val="107000"/>
                        </a:lnSpc>
                        <a:spcBef>
                          <a:spcPts val="0"/>
                        </a:spcBef>
                        <a:spcAft>
                          <a:spcPts val="0"/>
                        </a:spcAft>
                      </a:pPr>
                      <a:r>
                        <a:rPr lang="en-US" sz="4000" b="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New Testament</a:t>
                      </a:r>
                      <a:endPar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238270">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Demands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submission (Est. 3:1</a:t>
                      </a:r>
                      <a:r>
                        <a:rPr lang="en-US" sz="3300" b="0" dirty="0">
                          <a:effectLst/>
                          <a:latin typeface="Tahoma" panose="020B0604030504040204" pitchFamily="34" charset="0"/>
                          <a:ea typeface="Tahoma" panose="020B0604030504040204" pitchFamily="34" charset="0"/>
                          <a:cs typeface="Tahoma" panose="020B0604030504040204" pitchFamily="34" charset="0"/>
                        </a:rPr>
                        <a:t>; 1 Jn. 5:19)</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(Est. 3:2-4; Mt. 4:9)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Sacrifice for </a:t>
                      </a:r>
                      <a:r>
                        <a:rPr lang="en-US" sz="3300" dirty="0" smtClean="0">
                          <a:effectLst/>
                          <a:latin typeface="Tahoma" panose="020B0604030504040204" pitchFamily="34" charset="0"/>
                          <a:ea typeface="Tahoma" panose="020B0604030504040204" pitchFamily="34" charset="0"/>
                          <a:cs typeface="Tahoma" panose="020B0604030504040204" pitchFamily="34" charset="0"/>
                        </a:rPr>
                        <a:t>God, </a:t>
                      </a:r>
                      <a:r>
                        <a:rPr lang="en-US" sz="3300" dirty="0">
                          <a:effectLst/>
                          <a:latin typeface="Tahoma" panose="020B0604030504040204" pitchFamily="34" charset="0"/>
                          <a:ea typeface="Tahoma" panose="020B0604030504040204" pitchFamily="34" charset="0"/>
                          <a:cs typeface="Tahoma" panose="020B0604030504040204" pitchFamily="34" charset="0"/>
                        </a:rPr>
                        <a:t>not </a:t>
                      </a:r>
                      <a:r>
                        <a:rPr lang="en-US" sz="3300" dirty="0" smtClean="0">
                          <a:effectLst/>
                          <a:latin typeface="Tahoma" panose="020B0604030504040204" pitchFamily="34" charset="0"/>
                          <a:ea typeface="Tahoma" panose="020B0604030504040204" pitchFamily="34" charset="0"/>
                          <a:cs typeface="Tahoma" panose="020B0604030504040204" pitchFamily="34" charset="0"/>
                        </a:rPr>
                        <a:t>world (</a:t>
                      </a:r>
                      <a:r>
                        <a:rPr lang="en-US" sz="3300" dirty="0">
                          <a:effectLst/>
                          <a:latin typeface="Tahoma" panose="020B0604030504040204" pitchFamily="34" charset="0"/>
                          <a:ea typeface="Tahoma" panose="020B0604030504040204" pitchFamily="34" charset="0"/>
                          <a:cs typeface="Tahoma" panose="020B0604030504040204" pitchFamily="34" charset="0"/>
                        </a:rPr>
                        <a:t>Rom. 12:1-2)</a:t>
                      </a:r>
                    </a:p>
                  </a:txBody>
                  <a:tcPr marL="68580" marR="68580" marT="0" marB="0"/>
                </a:tc>
              </a:tr>
              <a:tr h="2343272">
                <a:tc>
                  <a:txBody>
                    <a:bodyPr/>
                    <a:lstStyle/>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Punish </a:t>
                      </a:r>
                      <a:r>
                        <a:rPr lang="en-US" sz="3300" b="0" dirty="0">
                          <a:effectLst/>
                          <a:latin typeface="Tahoma" panose="020B0604030504040204" pitchFamily="34" charset="0"/>
                          <a:ea typeface="Tahoma" panose="020B0604030504040204" pitchFamily="34" charset="0"/>
                          <a:cs typeface="Tahoma" panose="020B0604030504040204" pitchFamily="34" charset="0"/>
                        </a:rPr>
                        <a:t>righteous using deception </a:t>
                      </a:r>
                      <a:endParaRPr lang="en-US" sz="33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a:effectLst/>
                          <a:latin typeface="Tahoma" panose="020B0604030504040204" pitchFamily="34" charset="0"/>
                          <a:ea typeface="Tahoma" panose="020B0604030504040204" pitchFamily="34" charset="0"/>
                          <a:cs typeface="Tahoma" panose="020B0604030504040204" pitchFamily="34" charset="0"/>
                        </a:rPr>
                        <a:t>3:8; 2 Cor. 11:14)</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Trusted &amp; obeyed </a:t>
                      </a:r>
                      <a:r>
                        <a:rPr lang="en-US" sz="3300" dirty="0">
                          <a:effectLst/>
                          <a:latin typeface="Tahoma" panose="020B0604030504040204" pitchFamily="34" charset="0"/>
                          <a:ea typeface="Tahoma" panose="020B0604030504040204" pitchFamily="34" charset="0"/>
                          <a:cs typeface="Tahoma" panose="020B0604030504040204" pitchFamily="34" charset="0"/>
                        </a:rPr>
                        <a:t>God’s law over man’s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(4:14; Mt</a:t>
                      </a:r>
                      <a:r>
                        <a:rPr lang="en-US" sz="3300" dirty="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15:1-14)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If you suffer doing </a:t>
                      </a:r>
                      <a:r>
                        <a:rPr lang="en-US" sz="3300" dirty="0" smtClean="0">
                          <a:effectLst/>
                          <a:latin typeface="Tahoma" panose="020B0604030504040204" pitchFamily="34" charset="0"/>
                          <a:ea typeface="Tahoma" panose="020B0604030504040204" pitchFamily="34" charset="0"/>
                          <a:cs typeface="Tahoma" panose="020B0604030504040204" pitchFamily="34" charset="0"/>
                        </a:rPr>
                        <a:t>right you’re blessed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(Acts 5:29;</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1 Peter 2:19; 3:14; 4:16</a:t>
                      </a:r>
                      <a:r>
                        <a:rPr lang="en-US" sz="33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r>
              <a:tr h="2025570">
                <a:tc>
                  <a:txBody>
                    <a:bodyPr/>
                    <a:lstStyle/>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Persecution even to  the point of death </a:t>
                      </a: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(3:13; Acts 22:4)</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Willing to die to </a:t>
                      </a:r>
                      <a:r>
                        <a:rPr lang="en-US" sz="3300" dirty="0">
                          <a:effectLst/>
                          <a:latin typeface="Tahoma" panose="020B0604030504040204" pitchFamily="34" charset="0"/>
                          <a:ea typeface="Tahoma" panose="020B0604030504040204" pitchFamily="34" charset="0"/>
                          <a:cs typeface="Tahoma" panose="020B0604030504040204" pitchFamily="34" charset="0"/>
                        </a:rPr>
                        <a:t>save </a:t>
                      </a:r>
                      <a:r>
                        <a:rPr lang="en-US" sz="3300" dirty="0" smtClean="0">
                          <a:effectLst/>
                          <a:latin typeface="Tahoma" panose="020B0604030504040204" pitchFamily="34" charset="0"/>
                          <a:ea typeface="Tahoma" panose="020B0604030504040204" pitchFamily="34" charset="0"/>
                          <a:cs typeface="Tahoma" panose="020B0604030504040204" pitchFamily="34" charset="0"/>
                        </a:rPr>
                        <a:t>others (2:21-23; </a:t>
                      </a:r>
                      <a:r>
                        <a:rPr lang="en-US" sz="3300" dirty="0">
                          <a:effectLst/>
                          <a:latin typeface="Tahoma" panose="020B0604030504040204" pitchFamily="34" charset="0"/>
                          <a:ea typeface="Tahoma" panose="020B0604030504040204" pitchFamily="34" charset="0"/>
                          <a:cs typeface="Tahoma" panose="020B0604030504040204" pitchFamily="34" charset="0"/>
                        </a:rPr>
                        <a:t>4:16; </a:t>
                      </a:r>
                      <a:r>
                        <a:rPr lang="en-US" sz="3300" dirty="0" smtClean="0">
                          <a:effectLst/>
                          <a:latin typeface="Tahoma" panose="020B0604030504040204" pitchFamily="34" charset="0"/>
                          <a:ea typeface="Tahoma" panose="020B0604030504040204" pitchFamily="34" charset="0"/>
                          <a:cs typeface="Tahoma" panose="020B0604030504040204" pitchFamily="34" charset="0"/>
                        </a:rPr>
                        <a:t>Heb</a:t>
                      </a:r>
                      <a:r>
                        <a:rPr lang="en-US" sz="3300" dirty="0">
                          <a:effectLst/>
                          <a:latin typeface="Tahoma" panose="020B0604030504040204" pitchFamily="34" charset="0"/>
                          <a:ea typeface="Tahoma" panose="020B0604030504040204" pitchFamily="34" charset="0"/>
                          <a:cs typeface="Tahoma" panose="020B0604030504040204" pitchFamily="34" charset="0"/>
                        </a:rPr>
                        <a:t>. 2:9)</a:t>
                      </a:r>
                    </a:p>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Save souls for Christ </a:t>
                      </a:r>
                    </a:p>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(2 Tim. 2:24-26; James 5:19-20)</a:t>
                      </a:r>
                    </a:p>
                  </a:txBody>
                  <a:tcPr marL="68580" marR="68580" marT="0" marB="0"/>
                </a:tc>
              </a:tr>
            </a:tbl>
          </a:graphicData>
        </a:graphic>
      </p:graphicFrame>
    </p:spTree>
    <p:extLst>
      <p:ext uri="{BB962C8B-B14F-4D97-AF65-F5344CB8AC3E}">
        <p14:creationId xmlns:p14="http://schemas.microsoft.com/office/powerpoint/2010/main" val="1457764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dirty="0" smtClean="0">
                <a:solidFill>
                  <a:srgbClr val="FFFF00"/>
                </a:solidFill>
                <a:latin typeface="Tahoma" panose="020B0604030504040204" pitchFamily="34" charset="0"/>
                <a:ea typeface="Tahoma" panose="020B0604030504040204" pitchFamily="34" charset="0"/>
                <a:cs typeface="Tahoma" panose="020B0604030504040204" pitchFamily="34" charset="0"/>
              </a:rPr>
              <a:t>Hymns for Worship at </a:t>
            </a:r>
            <a:r>
              <a:rPr lang="en-US" sz="5500"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Woodmont</a:t>
            </a:r>
            <a:endParaRPr lang="en-US" sz="55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1825625"/>
            <a:ext cx="10515600" cy="4800806"/>
          </a:xfrm>
        </p:spPr>
        <p:txBody>
          <a:bodyPr>
            <a:normAutofit/>
          </a:bodyPr>
          <a:lstStyle/>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356- If Jesus Goes with Me</a:t>
            </a:r>
          </a:p>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361- In His Time</a:t>
            </a:r>
          </a:p>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166- He Loved Me So</a:t>
            </a:r>
          </a:p>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131s- For Such a Time as This</a:t>
            </a:r>
          </a:p>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278- God is Calling the Prodigal</a:t>
            </a:r>
          </a:p>
          <a:p>
            <a:pPr marL="0" indent="0">
              <a:buNone/>
            </a:pPr>
            <a:r>
              <a:rPr lang="en-US" sz="4500" dirty="0" smtClean="0">
                <a:solidFill>
                  <a:schemeClr val="bg1"/>
                </a:solidFill>
                <a:latin typeface="Tahoma" panose="020B0604030504040204" pitchFamily="34" charset="0"/>
                <a:ea typeface="Tahoma" panose="020B0604030504040204" pitchFamily="34" charset="0"/>
                <a:cs typeface="Tahoma" panose="020B0604030504040204" pitchFamily="34" charset="0"/>
              </a:rPr>
              <a:t>254- On Jordan’s Stormy Banks</a:t>
            </a:r>
            <a:endParaRPr lang="en-US" sz="45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108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34296"/>
          </a:xfrm>
        </p:spPr>
        <p:txBody>
          <a:bodyPr>
            <a:noAutofit/>
          </a:bodyPr>
          <a:lstStyle/>
          <a:p>
            <a:r>
              <a:rPr lang="en-US" sz="4600" dirty="0" smtClean="0">
                <a:solidFill>
                  <a:srgbClr val="FFFF00"/>
                </a:solidFill>
                <a:latin typeface="Tahoma" panose="020B0604030504040204" pitchFamily="34" charset="0"/>
                <a:ea typeface="Tahoma" panose="020B0604030504040204" pitchFamily="34" charset="0"/>
                <a:cs typeface="Tahoma" panose="020B0604030504040204" pitchFamily="34" charset="0"/>
              </a:rPr>
              <a:t>Book of Esther- Jews Spared from Annihilation</a:t>
            </a:r>
            <a:endParaRPr lang="en-US" sz="46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Image result for Book of Esther Jews spared from annihi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1530"/>
            <a:ext cx="12192000" cy="604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20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2184495"/>
              </p:ext>
            </p:extLst>
          </p:nvPr>
        </p:nvGraphicFramePr>
        <p:xfrm>
          <a:off x="0" y="2"/>
          <a:ext cx="12192000" cy="7133261"/>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316118">
                <a:tc>
                  <a:txBody>
                    <a:bodyPr/>
                    <a:lstStyle/>
                    <a:p>
                      <a:pPr marL="0" marR="0" algn="ctr">
                        <a:lnSpc>
                          <a:spcPct val="107000"/>
                        </a:lnSpc>
                        <a:spcBef>
                          <a:spcPts val="0"/>
                        </a:spcBef>
                        <a:spcAft>
                          <a:spcPts val="0"/>
                        </a:spcAft>
                      </a:pPr>
                      <a:r>
                        <a:rPr lang="en-US" sz="2200" dirty="0">
                          <a:effectLst/>
                        </a:rPr>
                        <a:t>Haman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Mordecai</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Queen Esther</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Satan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Christ</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7623">
                <a:tc>
                  <a:txBody>
                    <a:bodyPr/>
                    <a:lstStyle/>
                    <a:p>
                      <a:pPr marL="0" marR="0" algn="ctr">
                        <a:lnSpc>
                          <a:spcPct val="107000"/>
                        </a:lnSpc>
                        <a:spcBef>
                          <a:spcPts val="0"/>
                        </a:spcBef>
                        <a:spcAft>
                          <a:spcPts val="0"/>
                        </a:spcAft>
                      </a:pPr>
                      <a:r>
                        <a:rPr lang="en-US" sz="2200" dirty="0">
                          <a:effectLst/>
                        </a:rPr>
                        <a:t>All were to Bow Down to Him (3:1)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Refused to Bow- he was a Jew (3:2)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Submissive- authority</a:t>
                      </a:r>
                    </a:p>
                    <a:p>
                      <a:pPr marL="0" marR="0" algn="ctr">
                        <a:lnSpc>
                          <a:spcPct val="107000"/>
                        </a:lnSpc>
                        <a:spcBef>
                          <a:spcPts val="0"/>
                        </a:spcBef>
                        <a:spcAft>
                          <a:spcPts val="0"/>
                        </a:spcAft>
                      </a:pPr>
                      <a:r>
                        <a:rPr lang="en-US" sz="2200">
                          <a:effectLst/>
                        </a:rPr>
                        <a:t>(2:7, 10, 15, 20)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Demands all bow to his will (Mt.4:9; 2 Tim. 2:26)</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Refused- Must worship God only (Mt. 4:10)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08377">
                <a:tc>
                  <a:txBody>
                    <a:bodyPr/>
                    <a:lstStyle/>
                    <a:p>
                      <a:pPr marL="0" marR="0" algn="ctr">
                        <a:lnSpc>
                          <a:spcPct val="107000"/>
                        </a:lnSpc>
                        <a:spcBef>
                          <a:spcPts val="0"/>
                        </a:spcBef>
                        <a:spcAft>
                          <a:spcPts val="0"/>
                        </a:spcAft>
                      </a:pPr>
                      <a:r>
                        <a:rPr lang="en-US" sz="2200" dirty="0">
                          <a:effectLst/>
                        </a:rPr>
                        <a:t>Writes irrevocable decree- Death-Jews (3:6)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Faith in God’s Deliverance (4:14)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Has Jews fast for 3 days (4:16)</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Whole world under his power (1 Jn. 5:19)</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Trusted in God’s Plan (1 Pt. 2:23)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7623">
                <a:tc>
                  <a:txBody>
                    <a:bodyPr/>
                    <a:lstStyle/>
                    <a:p>
                      <a:pPr marL="0" marR="0" algn="ctr">
                        <a:lnSpc>
                          <a:spcPct val="107000"/>
                        </a:lnSpc>
                        <a:spcBef>
                          <a:spcPts val="0"/>
                        </a:spcBef>
                        <a:spcAft>
                          <a:spcPts val="0"/>
                        </a:spcAft>
                      </a:pPr>
                      <a:r>
                        <a:rPr lang="en-US" sz="2200">
                          <a:effectLst/>
                        </a:rPr>
                        <a:t>Wants Mordecai Dead Now </a:t>
                      </a:r>
                    </a:p>
                    <a:p>
                      <a:pPr marL="0" marR="0" algn="ctr">
                        <a:lnSpc>
                          <a:spcPct val="107000"/>
                        </a:lnSpc>
                        <a:spcBef>
                          <a:spcPts val="0"/>
                        </a:spcBef>
                        <a:spcAft>
                          <a:spcPts val="0"/>
                        </a:spcAft>
                      </a:pPr>
                      <a:r>
                        <a:rPr lang="en-US" sz="2200">
                          <a:effectLst/>
                        </a:rPr>
                        <a:t>(5:9-14)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Helped spare King’s life </a:t>
                      </a:r>
                      <a:r>
                        <a:rPr lang="en-US" sz="2200" dirty="0" smtClean="0">
                          <a:effectLst/>
                        </a:rPr>
                        <a:t>(</a:t>
                      </a:r>
                      <a:r>
                        <a:rPr lang="en-US" sz="2200" dirty="0">
                          <a:effectLst/>
                        </a:rPr>
                        <a:t>2:21-23)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Willing to die to save Jews (4:16)</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Has power of death (Heb. 2:14)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Christ died to save man from sin </a:t>
                      </a:r>
                      <a:endParaRPr lang="en-US" sz="2200" dirty="0" smtClean="0">
                        <a:effectLst/>
                      </a:endParaRPr>
                    </a:p>
                    <a:p>
                      <a:pPr marL="0" marR="0" algn="ctr">
                        <a:lnSpc>
                          <a:spcPct val="107000"/>
                        </a:lnSpc>
                        <a:spcBef>
                          <a:spcPts val="0"/>
                        </a:spcBef>
                        <a:spcAft>
                          <a:spcPts val="0"/>
                        </a:spcAft>
                      </a:pPr>
                      <a:r>
                        <a:rPr lang="en-US" sz="2200" dirty="0" smtClean="0">
                          <a:effectLst/>
                        </a:rPr>
                        <a:t>(</a:t>
                      </a:r>
                      <a:r>
                        <a:rPr lang="en-US" sz="2200" dirty="0">
                          <a:effectLst/>
                        </a:rPr>
                        <a:t>Heb. 2:9, 14-18)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7623">
                <a:tc>
                  <a:txBody>
                    <a:bodyPr/>
                    <a:lstStyle/>
                    <a:p>
                      <a:pPr marL="0" marR="0" algn="ctr">
                        <a:lnSpc>
                          <a:spcPct val="107000"/>
                        </a:lnSpc>
                        <a:spcBef>
                          <a:spcPts val="0"/>
                        </a:spcBef>
                        <a:spcAft>
                          <a:spcPts val="0"/>
                        </a:spcAft>
                      </a:pPr>
                      <a:r>
                        <a:rPr lang="en-US" sz="2200">
                          <a:effectLst/>
                        </a:rPr>
                        <a:t>Pride is Humbled- (6:1-14)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Haman has to  honor him (6:11)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Exposes evil plot of Haman (7:3-6)</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Scripture Reveals His Schemes </a:t>
                      </a:r>
                    </a:p>
                    <a:p>
                      <a:pPr marL="0" marR="0" algn="ctr">
                        <a:lnSpc>
                          <a:spcPct val="107000"/>
                        </a:lnSpc>
                        <a:spcBef>
                          <a:spcPts val="0"/>
                        </a:spcBef>
                        <a:spcAft>
                          <a:spcPts val="0"/>
                        </a:spcAft>
                      </a:pPr>
                      <a:r>
                        <a:rPr lang="en-US" sz="2200">
                          <a:effectLst/>
                        </a:rPr>
                        <a:t>(2 Cor. 2:11)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Provides escape from temptation (2 Pet. 2:9)</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00634">
                <a:tc>
                  <a:txBody>
                    <a:bodyPr/>
                    <a:lstStyle/>
                    <a:p>
                      <a:pPr marL="0" marR="0" algn="ctr">
                        <a:lnSpc>
                          <a:spcPct val="107000"/>
                        </a:lnSpc>
                        <a:spcBef>
                          <a:spcPts val="0"/>
                        </a:spcBef>
                        <a:spcAft>
                          <a:spcPts val="0"/>
                        </a:spcAft>
                      </a:pPr>
                      <a:r>
                        <a:rPr lang="en-US" sz="2200">
                          <a:effectLst/>
                        </a:rPr>
                        <a:t>Hanged on his own gallows that he had prepared for Mordecai</a:t>
                      </a:r>
                    </a:p>
                    <a:p>
                      <a:pPr marL="0" marR="0" algn="ctr">
                        <a:lnSpc>
                          <a:spcPct val="107000"/>
                        </a:lnSpc>
                        <a:spcBef>
                          <a:spcPts val="0"/>
                        </a:spcBef>
                        <a:spcAft>
                          <a:spcPts val="0"/>
                        </a:spcAft>
                      </a:pPr>
                      <a:r>
                        <a:rPr lang="en-US" sz="2200">
                          <a:effectLst/>
                        </a:rPr>
                        <a:t>(7:9-10)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a:effectLst/>
                        </a:rPr>
                        <a:t>Promoted to sit in  Haman’s position and over his house (8:2; 9:4)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Wrote decree with king’s permission- </a:t>
                      </a:r>
                    </a:p>
                    <a:p>
                      <a:pPr marL="0" marR="0" algn="ctr">
                        <a:lnSpc>
                          <a:spcPct val="107000"/>
                        </a:lnSpc>
                        <a:spcBef>
                          <a:spcPts val="0"/>
                        </a:spcBef>
                        <a:spcAft>
                          <a:spcPts val="0"/>
                        </a:spcAft>
                      </a:pPr>
                      <a:r>
                        <a:rPr lang="en-US" sz="2200" dirty="0">
                          <a:effectLst/>
                        </a:rPr>
                        <a:t>Jews allowed to defeat their enemies </a:t>
                      </a:r>
                    </a:p>
                    <a:p>
                      <a:pPr marL="0" marR="0" algn="ctr">
                        <a:lnSpc>
                          <a:spcPct val="107000"/>
                        </a:lnSpc>
                        <a:spcBef>
                          <a:spcPts val="0"/>
                        </a:spcBef>
                        <a:spcAft>
                          <a:spcPts val="0"/>
                        </a:spcAft>
                      </a:pPr>
                      <a:r>
                        <a:rPr lang="en-US" sz="2200" dirty="0">
                          <a:effectLst/>
                        </a:rPr>
                        <a:t>(8:5-17; 9:5ff)</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His end will be in the lake of fire forever</a:t>
                      </a:r>
                    </a:p>
                    <a:p>
                      <a:pPr marL="0" marR="0" algn="ctr">
                        <a:lnSpc>
                          <a:spcPct val="107000"/>
                        </a:lnSpc>
                        <a:spcBef>
                          <a:spcPts val="0"/>
                        </a:spcBef>
                        <a:spcAft>
                          <a:spcPts val="0"/>
                        </a:spcAft>
                      </a:pPr>
                      <a:r>
                        <a:rPr lang="en-US" sz="2200" dirty="0">
                          <a:effectLst/>
                        </a:rPr>
                        <a:t> (Rev. 20:10)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dirty="0">
                          <a:effectLst/>
                        </a:rPr>
                        <a:t>The persecuted saints will be victorious with Christ to live with Him forever </a:t>
                      </a:r>
                    </a:p>
                    <a:p>
                      <a:pPr marL="0" marR="0" algn="ctr">
                        <a:lnSpc>
                          <a:spcPct val="107000"/>
                        </a:lnSpc>
                        <a:spcBef>
                          <a:spcPts val="0"/>
                        </a:spcBef>
                        <a:spcAft>
                          <a:spcPts val="0"/>
                        </a:spcAft>
                      </a:pPr>
                      <a:r>
                        <a:rPr lang="en-US" sz="2200" dirty="0">
                          <a:effectLst/>
                        </a:rPr>
                        <a:t>(Rev. 14:12-13)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22402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34296"/>
          </a:xfrm>
        </p:spPr>
        <p:txBody>
          <a:bodyPr>
            <a:noAutofit/>
          </a:bodyPr>
          <a:lstStyle/>
          <a:p>
            <a:r>
              <a:rPr lang="en-US" sz="5000" dirty="0" smtClean="0">
                <a:solidFill>
                  <a:srgbClr val="FFFF00"/>
                </a:solidFill>
                <a:latin typeface="Tahoma" panose="020B0604030504040204" pitchFamily="34" charset="0"/>
                <a:ea typeface="Tahoma" panose="020B0604030504040204" pitchFamily="34" charset="0"/>
                <a:cs typeface="Tahoma" panose="020B0604030504040204" pitchFamily="34" charset="0"/>
              </a:rPr>
              <a:t>Book of Esther- Saints Suffer &amp; Save Souls</a:t>
            </a:r>
            <a:endParaRPr lang="en-US" sz="50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Image result for Book of Esther Jews spared from annihi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1530"/>
            <a:ext cx="12192000" cy="604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35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08602540"/>
              </p:ext>
            </p:extLst>
          </p:nvPr>
        </p:nvGraphicFramePr>
        <p:xfrm>
          <a:off x="0" y="-78376"/>
          <a:ext cx="12192000" cy="6872716"/>
        </p:xfrm>
        <a:graphic>
          <a:graphicData uri="http://schemas.openxmlformats.org/drawingml/2006/table">
            <a:tbl>
              <a:tblPr firstRow="1" firstCol="1" bandRow="1">
                <a:tableStyleId>{073A0DAA-6AF3-43AB-8588-CEC1D06C72B9}</a:tableStyleId>
              </a:tblPr>
              <a:tblGrid>
                <a:gridCol w="4063130"/>
                <a:gridCol w="4064435"/>
                <a:gridCol w="4064435"/>
              </a:tblGrid>
              <a:tr h="1265604">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Haman/World/</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Satan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Mordecai/Esther</a:t>
                      </a:r>
                      <a:r>
                        <a:rPr lang="en-US" sz="4000" b="0" dirty="0" smtClean="0">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Christ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Saints/</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 New Testament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238270">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343272">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025570">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532910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6569924"/>
              </p:ext>
            </p:extLst>
          </p:nvPr>
        </p:nvGraphicFramePr>
        <p:xfrm>
          <a:off x="0" y="-78376"/>
          <a:ext cx="12192000" cy="6911656"/>
        </p:xfrm>
        <a:graphic>
          <a:graphicData uri="http://schemas.openxmlformats.org/drawingml/2006/table">
            <a:tbl>
              <a:tblPr firstRow="1" firstCol="1" bandRow="1">
                <a:tableStyleId>{073A0DAA-6AF3-43AB-8588-CEC1D06C72B9}</a:tableStyleId>
              </a:tblPr>
              <a:tblGrid>
                <a:gridCol w="4063130"/>
                <a:gridCol w="4064435"/>
                <a:gridCol w="4064435"/>
              </a:tblGrid>
              <a:tr h="1265604">
                <a:tc>
                  <a:txBody>
                    <a:bodyPr/>
                    <a:lstStyle/>
                    <a:p>
                      <a:pPr marL="0" marR="0" algn="ctr">
                        <a:lnSpc>
                          <a:spcPct val="107000"/>
                        </a:lnSpc>
                        <a:spcBef>
                          <a:spcPts val="0"/>
                        </a:spcBef>
                        <a:spcAft>
                          <a:spcPts val="0"/>
                        </a:spcAft>
                      </a:pPr>
                      <a:r>
                        <a:rPr lang="en-US" sz="4000" b="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Haman/World/</a:t>
                      </a:r>
                    </a:p>
                    <a:p>
                      <a:pPr marL="0" marR="0" algn="ctr">
                        <a:lnSpc>
                          <a:spcPct val="107000"/>
                        </a:lnSpc>
                        <a:spcBef>
                          <a:spcPts val="0"/>
                        </a:spcBef>
                        <a:spcAft>
                          <a:spcPts val="0"/>
                        </a:spcAft>
                      </a:pPr>
                      <a:r>
                        <a:rPr lang="en-US" sz="4000" b="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Satan</a:t>
                      </a:r>
                      <a:endPar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Mordecai/Esther</a:t>
                      </a:r>
                      <a:r>
                        <a:rPr lang="en-US" sz="4000" b="0" dirty="0" smtClean="0">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Christ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Saints/</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 New Testament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238270">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Demands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submission (Est. 3:1</a:t>
                      </a:r>
                      <a:r>
                        <a:rPr lang="en-US" sz="3300" b="0" dirty="0">
                          <a:effectLst/>
                          <a:latin typeface="Tahoma" panose="020B0604030504040204" pitchFamily="34" charset="0"/>
                          <a:ea typeface="Tahoma" panose="020B0604030504040204" pitchFamily="34" charset="0"/>
                          <a:cs typeface="Tahoma" panose="020B0604030504040204" pitchFamily="34" charset="0"/>
                        </a:rPr>
                        <a:t>; 1 Jn. 5:19)</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343272">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025570">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749586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94650860"/>
              </p:ext>
            </p:extLst>
          </p:nvPr>
        </p:nvGraphicFramePr>
        <p:xfrm>
          <a:off x="0" y="-78376"/>
          <a:ext cx="12192000" cy="6911656"/>
        </p:xfrm>
        <a:graphic>
          <a:graphicData uri="http://schemas.openxmlformats.org/drawingml/2006/table">
            <a:tbl>
              <a:tblPr firstRow="1" firstCol="1" bandRow="1">
                <a:tableStyleId>{073A0DAA-6AF3-43AB-8588-CEC1D06C72B9}</a:tableStyleId>
              </a:tblPr>
              <a:tblGrid>
                <a:gridCol w="4063130"/>
                <a:gridCol w="4064435"/>
                <a:gridCol w="4064435"/>
              </a:tblGrid>
              <a:tr h="1265604">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Haman/World/</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Satan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00B0F0"/>
                          </a:solidFill>
                          <a:effectLst/>
                          <a:latin typeface="Tahoma" panose="020B0604030504040204" pitchFamily="34" charset="0"/>
                          <a:ea typeface="Tahoma" panose="020B0604030504040204" pitchFamily="34" charset="0"/>
                          <a:cs typeface="Tahoma" panose="020B0604030504040204" pitchFamily="34" charset="0"/>
                        </a:rPr>
                        <a:t>Mordecai/Esther</a:t>
                      </a:r>
                      <a:r>
                        <a:rPr lang="en-US" sz="40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40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Christ</a:t>
                      </a:r>
                      <a:endParaRPr lang="en-US" sz="40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Saints/</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 New Testament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238270">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Demands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submission (Est. 3:1</a:t>
                      </a:r>
                      <a:r>
                        <a:rPr lang="en-US" sz="3300" b="0" dirty="0">
                          <a:effectLst/>
                          <a:latin typeface="Tahoma" panose="020B0604030504040204" pitchFamily="34" charset="0"/>
                          <a:ea typeface="Tahoma" panose="020B0604030504040204" pitchFamily="34" charset="0"/>
                          <a:cs typeface="Tahoma" panose="020B0604030504040204" pitchFamily="34" charset="0"/>
                        </a:rPr>
                        <a:t>; 1 Jn. 5:19)</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(Est. 3:2-4; Mt. 4:9)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343272">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025570">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967288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8473266"/>
              </p:ext>
            </p:extLst>
          </p:nvPr>
        </p:nvGraphicFramePr>
        <p:xfrm>
          <a:off x="0" y="-78376"/>
          <a:ext cx="12192000" cy="6911656"/>
        </p:xfrm>
        <a:graphic>
          <a:graphicData uri="http://schemas.openxmlformats.org/drawingml/2006/table">
            <a:tbl>
              <a:tblPr firstRow="1" firstCol="1" bandRow="1">
                <a:tableStyleId>{073A0DAA-6AF3-43AB-8588-CEC1D06C72B9}</a:tableStyleId>
              </a:tblPr>
              <a:tblGrid>
                <a:gridCol w="4063130"/>
                <a:gridCol w="4064435"/>
                <a:gridCol w="4064435"/>
              </a:tblGrid>
              <a:tr h="1265604">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Haman/World/</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Satan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Mordecai/Esther</a:t>
                      </a:r>
                      <a:r>
                        <a:rPr lang="en-US" sz="4000" b="0" dirty="0" smtClean="0">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Christ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Saints/</a:t>
                      </a:r>
                    </a:p>
                    <a:p>
                      <a:pPr marL="0" marR="0" algn="ctr">
                        <a:lnSpc>
                          <a:spcPct val="107000"/>
                        </a:lnSpc>
                        <a:spcBef>
                          <a:spcPts val="0"/>
                        </a:spcBef>
                        <a:spcAft>
                          <a:spcPts val="0"/>
                        </a:spcAft>
                      </a:pPr>
                      <a:r>
                        <a:rPr lang="en-US" sz="4000" b="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New Testament</a:t>
                      </a:r>
                      <a:endPar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238270">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Demands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submission (Est. 3:1</a:t>
                      </a:r>
                      <a:r>
                        <a:rPr lang="en-US" sz="3300" b="0" dirty="0">
                          <a:effectLst/>
                          <a:latin typeface="Tahoma" panose="020B0604030504040204" pitchFamily="34" charset="0"/>
                          <a:ea typeface="Tahoma" panose="020B0604030504040204" pitchFamily="34" charset="0"/>
                          <a:cs typeface="Tahoma" panose="020B0604030504040204" pitchFamily="34" charset="0"/>
                        </a:rPr>
                        <a:t>; 1 Jn. 5:19)</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(Est. 3:2-4; Mt. 4:9)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Sacrifice for </a:t>
                      </a:r>
                      <a:r>
                        <a:rPr lang="en-US" sz="3300" dirty="0" smtClean="0">
                          <a:effectLst/>
                          <a:latin typeface="Tahoma" panose="020B0604030504040204" pitchFamily="34" charset="0"/>
                          <a:ea typeface="Tahoma" panose="020B0604030504040204" pitchFamily="34" charset="0"/>
                          <a:cs typeface="Tahoma" panose="020B0604030504040204" pitchFamily="34" charset="0"/>
                        </a:rPr>
                        <a:t>God, </a:t>
                      </a:r>
                      <a:r>
                        <a:rPr lang="en-US" sz="3300" dirty="0">
                          <a:effectLst/>
                          <a:latin typeface="Tahoma" panose="020B0604030504040204" pitchFamily="34" charset="0"/>
                          <a:ea typeface="Tahoma" panose="020B0604030504040204" pitchFamily="34" charset="0"/>
                          <a:cs typeface="Tahoma" panose="020B0604030504040204" pitchFamily="34" charset="0"/>
                        </a:rPr>
                        <a:t>not </a:t>
                      </a:r>
                      <a:r>
                        <a:rPr lang="en-US" sz="3300" dirty="0" smtClean="0">
                          <a:effectLst/>
                          <a:latin typeface="Tahoma" panose="020B0604030504040204" pitchFamily="34" charset="0"/>
                          <a:ea typeface="Tahoma" panose="020B0604030504040204" pitchFamily="34" charset="0"/>
                          <a:cs typeface="Tahoma" panose="020B0604030504040204" pitchFamily="34" charset="0"/>
                        </a:rPr>
                        <a:t>world (</a:t>
                      </a:r>
                      <a:r>
                        <a:rPr lang="en-US" sz="3300" dirty="0">
                          <a:effectLst/>
                          <a:latin typeface="Tahoma" panose="020B0604030504040204" pitchFamily="34" charset="0"/>
                          <a:ea typeface="Tahoma" panose="020B0604030504040204" pitchFamily="34" charset="0"/>
                          <a:cs typeface="Tahoma" panose="020B0604030504040204" pitchFamily="34" charset="0"/>
                        </a:rPr>
                        <a:t>Rom. 12:1-2)</a:t>
                      </a:r>
                    </a:p>
                  </a:txBody>
                  <a:tcPr marL="68580" marR="68580" marT="0" marB="0"/>
                </a:tc>
              </a:tr>
              <a:tr h="2343272">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025570">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83715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28057136"/>
              </p:ext>
            </p:extLst>
          </p:nvPr>
        </p:nvGraphicFramePr>
        <p:xfrm>
          <a:off x="0" y="-78376"/>
          <a:ext cx="12192000" cy="6911656"/>
        </p:xfrm>
        <a:graphic>
          <a:graphicData uri="http://schemas.openxmlformats.org/drawingml/2006/table">
            <a:tbl>
              <a:tblPr firstRow="1" firstCol="1" bandRow="1">
                <a:tableStyleId>{073A0DAA-6AF3-43AB-8588-CEC1D06C72B9}</a:tableStyleId>
              </a:tblPr>
              <a:tblGrid>
                <a:gridCol w="4063130"/>
                <a:gridCol w="4064435"/>
                <a:gridCol w="4064435"/>
              </a:tblGrid>
              <a:tr h="1265604">
                <a:tc>
                  <a:txBody>
                    <a:bodyPr/>
                    <a:lstStyle/>
                    <a:p>
                      <a:pPr marL="0" marR="0" algn="ctr">
                        <a:lnSpc>
                          <a:spcPct val="107000"/>
                        </a:lnSpc>
                        <a:spcBef>
                          <a:spcPts val="0"/>
                        </a:spcBef>
                        <a:spcAft>
                          <a:spcPts val="0"/>
                        </a:spcAft>
                      </a:pPr>
                      <a:r>
                        <a:rPr lang="en-US" sz="4000" b="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Haman/World/</a:t>
                      </a:r>
                    </a:p>
                    <a:p>
                      <a:pPr marL="0" marR="0" algn="ctr">
                        <a:lnSpc>
                          <a:spcPct val="107000"/>
                        </a:lnSpc>
                        <a:spcBef>
                          <a:spcPts val="0"/>
                        </a:spcBef>
                        <a:spcAft>
                          <a:spcPts val="0"/>
                        </a:spcAft>
                      </a:pPr>
                      <a:r>
                        <a:rPr lang="en-US" sz="4000" b="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Satan</a:t>
                      </a:r>
                      <a:endPar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Mordecai/Esther</a:t>
                      </a:r>
                      <a:r>
                        <a:rPr lang="en-US" sz="4000" b="0" dirty="0" smtClean="0">
                          <a:effectLst/>
                          <a:latin typeface="Tahoma" panose="020B0604030504040204" pitchFamily="34" charset="0"/>
                          <a:ea typeface="Tahoma" panose="020B0604030504040204" pitchFamily="34" charset="0"/>
                          <a:cs typeface="Tahoma" panose="020B0604030504040204" pitchFamily="34" charset="0"/>
                        </a:rPr>
                        <a:t>/</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Christ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Saints/</a:t>
                      </a:r>
                    </a:p>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 New Testament</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1238270">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Demands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submission (Est. 3:1</a:t>
                      </a:r>
                      <a:r>
                        <a:rPr lang="en-US" sz="3300" b="0" dirty="0">
                          <a:effectLst/>
                          <a:latin typeface="Tahoma" panose="020B0604030504040204" pitchFamily="34" charset="0"/>
                          <a:ea typeface="Tahoma" panose="020B0604030504040204" pitchFamily="34" charset="0"/>
                          <a:cs typeface="Tahoma" panose="020B0604030504040204" pitchFamily="34" charset="0"/>
                        </a:rPr>
                        <a:t>; 1 Jn. 5:19)</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(Est. 3:2-4; Mt. 4:9)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Sacrifice for </a:t>
                      </a:r>
                      <a:r>
                        <a:rPr lang="en-US" sz="3300" dirty="0" smtClean="0">
                          <a:effectLst/>
                          <a:latin typeface="Tahoma" panose="020B0604030504040204" pitchFamily="34" charset="0"/>
                          <a:ea typeface="Tahoma" panose="020B0604030504040204" pitchFamily="34" charset="0"/>
                          <a:cs typeface="Tahoma" panose="020B0604030504040204" pitchFamily="34" charset="0"/>
                        </a:rPr>
                        <a:t>God, </a:t>
                      </a:r>
                      <a:r>
                        <a:rPr lang="en-US" sz="3300" dirty="0">
                          <a:effectLst/>
                          <a:latin typeface="Tahoma" panose="020B0604030504040204" pitchFamily="34" charset="0"/>
                          <a:ea typeface="Tahoma" panose="020B0604030504040204" pitchFamily="34" charset="0"/>
                          <a:cs typeface="Tahoma" panose="020B0604030504040204" pitchFamily="34" charset="0"/>
                        </a:rPr>
                        <a:t>not </a:t>
                      </a:r>
                      <a:r>
                        <a:rPr lang="en-US" sz="3300" dirty="0" smtClean="0">
                          <a:effectLst/>
                          <a:latin typeface="Tahoma" panose="020B0604030504040204" pitchFamily="34" charset="0"/>
                          <a:ea typeface="Tahoma" panose="020B0604030504040204" pitchFamily="34" charset="0"/>
                          <a:cs typeface="Tahoma" panose="020B0604030504040204" pitchFamily="34" charset="0"/>
                        </a:rPr>
                        <a:t>world (</a:t>
                      </a:r>
                      <a:r>
                        <a:rPr lang="en-US" sz="3300" dirty="0">
                          <a:effectLst/>
                          <a:latin typeface="Tahoma" panose="020B0604030504040204" pitchFamily="34" charset="0"/>
                          <a:ea typeface="Tahoma" panose="020B0604030504040204" pitchFamily="34" charset="0"/>
                          <a:cs typeface="Tahoma" panose="020B0604030504040204" pitchFamily="34" charset="0"/>
                        </a:rPr>
                        <a:t>Rom. 12:1-2)</a:t>
                      </a:r>
                    </a:p>
                  </a:txBody>
                  <a:tcPr marL="68580" marR="68580" marT="0" marB="0"/>
                </a:tc>
              </a:tr>
              <a:tr h="2343272">
                <a:tc>
                  <a:txBody>
                    <a:bodyPr/>
                    <a:lstStyle/>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Punish </a:t>
                      </a:r>
                      <a:r>
                        <a:rPr lang="en-US" sz="3300" b="0" dirty="0">
                          <a:effectLst/>
                          <a:latin typeface="Tahoma" panose="020B0604030504040204" pitchFamily="34" charset="0"/>
                          <a:ea typeface="Tahoma" panose="020B0604030504040204" pitchFamily="34" charset="0"/>
                          <a:cs typeface="Tahoma" panose="020B0604030504040204" pitchFamily="34" charset="0"/>
                        </a:rPr>
                        <a:t>righteous using deception </a:t>
                      </a:r>
                      <a:endParaRPr lang="en-US" sz="33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a:effectLst/>
                          <a:latin typeface="Tahoma" panose="020B0604030504040204" pitchFamily="34" charset="0"/>
                          <a:ea typeface="Tahoma" panose="020B0604030504040204" pitchFamily="34" charset="0"/>
                          <a:cs typeface="Tahoma" panose="020B0604030504040204" pitchFamily="34" charset="0"/>
                        </a:rPr>
                        <a:t>3:8; 2 Cor. 11:14)</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025570">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4126654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1385</Words>
  <Application>Microsoft Office PowerPoint</Application>
  <PresentationFormat>Widescreen</PresentationFormat>
  <Paragraphs>197</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Tahoma</vt:lpstr>
      <vt:lpstr>Times New Roman</vt:lpstr>
      <vt:lpstr>Office Theme</vt:lpstr>
      <vt:lpstr>Hymns for Worship at Woodmont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Hymns for Worship at Woodmont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Locklair</dc:creator>
  <cp:lastModifiedBy>Steven Locklair</cp:lastModifiedBy>
  <cp:revision>16</cp:revision>
  <cp:lastPrinted>2017-12-10T04:58:36Z</cp:lastPrinted>
  <dcterms:created xsi:type="dcterms:W3CDTF">2017-12-10T04:05:50Z</dcterms:created>
  <dcterms:modified xsi:type="dcterms:W3CDTF">2017-12-10T19:32:57Z</dcterms:modified>
</cp:coreProperties>
</file>