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936" y="108"/>
      </p:cViewPr>
      <p:guideLst/>
    </p:cSldViewPr>
  </p:slideViewPr>
  <p:notesTextViewPr>
    <p:cViewPr>
      <p:scale>
        <a:sx n="1" d="1"/>
        <a:sy n="1" d="1"/>
      </p:scale>
      <p:origin x="0" y="-8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77F03-F80F-408A-BCB7-26A1CDB03E18}" type="datetimeFigureOut">
              <a:rPr lang="en-US" smtClean="0"/>
              <a:t>12/24/2017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8B7801-B06B-4425-9019-0E01D70AF7A2}" type="slidenum">
              <a:rPr lang="en-US" smtClean="0"/>
              <a:t>‹#›</a:t>
            </a:fld>
            <a:endParaRPr lang="en-US"/>
          </a:p>
        </p:txBody>
      </p:sp>
    </p:spTree>
    <p:extLst>
      <p:ext uri="{BB962C8B-B14F-4D97-AF65-F5344CB8AC3E}">
        <p14:creationId xmlns:p14="http://schemas.microsoft.com/office/powerpoint/2010/main" val="2726391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 wa</a:t>
            </a:r>
            <a:r>
              <a:rPr lang="en-US" baseline="0" dirty="0" smtClean="0"/>
              <a:t>s born in Medford, NJ.  His father was an excellent singer &amp; Johnson enjoyed listening to him sing songs of the church.  Apparently he had the talent to write hymns but started later in life (36) as he worked hard in his father’s mercantile business. It is reported that he authored at least 3,000 of them (Count Your Blessings, No Not One, etc.). </a:t>
            </a:r>
            <a:r>
              <a:rPr lang="en-US" sz="1200" b="0" i="0" kern="1200" dirty="0" smtClean="0">
                <a:solidFill>
                  <a:schemeClr val="tx1"/>
                </a:solidFill>
                <a:effectLst/>
                <a:latin typeface="+mn-lt"/>
                <a:ea typeface="+mn-ea"/>
                <a:cs typeface="+mn-cs"/>
              </a:rPr>
              <a:t>The tune was composed by Charles Hutchinson Gabriel (1856-1932).  In addition to providing melodies for others’ texts, this Iowa native also produced gospel songs with both words and music, such as "O That Will Be </a:t>
            </a:r>
            <a:r>
              <a:rPr lang="en-US" sz="1200" b="0" i="0" kern="1200" dirty="0" err="1" smtClean="0">
                <a:solidFill>
                  <a:schemeClr val="tx1"/>
                </a:solidFill>
                <a:effectLst/>
                <a:latin typeface="+mn-lt"/>
                <a:ea typeface="+mn-ea"/>
                <a:cs typeface="+mn-cs"/>
              </a:rPr>
              <a:t>Glory.“Many</a:t>
            </a:r>
            <a:r>
              <a:rPr lang="en-US" sz="1200" b="0" i="0" kern="1200" dirty="0" smtClean="0">
                <a:solidFill>
                  <a:schemeClr val="tx1"/>
                </a:solidFill>
                <a:effectLst/>
                <a:latin typeface="+mn-lt"/>
                <a:ea typeface="+mn-ea"/>
                <a:cs typeface="+mn-cs"/>
              </a:rPr>
              <a:t> of Gabriel’s songs came into common use among churches of Christ when he helped T. B. Larimore edit </a:t>
            </a:r>
            <a:r>
              <a:rPr lang="en-US" sz="1200" b="0" i="1" kern="1200" dirty="0" smtClean="0">
                <a:solidFill>
                  <a:schemeClr val="tx1"/>
                </a:solidFill>
                <a:effectLst/>
                <a:latin typeface="+mn-lt"/>
                <a:ea typeface="+mn-ea"/>
                <a:cs typeface="+mn-cs"/>
              </a:rPr>
              <a:t>The New Christian Hymn Book</a:t>
            </a:r>
            <a:r>
              <a:rPr lang="en-US" sz="1200" b="0" i="0" kern="1200" dirty="0" smtClean="0">
                <a:solidFill>
                  <a:schemeClr val="tx1"/>
                </a:solidFill>
                <a:effectLst/>
                <a:latin typeface="+mn-lt"/>
                <a:ea typeface="+mn-ea"/>
                <a:cs typeface="+mn-cs"/>
              </a:rPr>
              <a:t> in 1907 for the Gospel Advocate Co.</a:t>
            </a:r>
            <a:endParaRPr lang="en-US" dirty="0"/>
          </a:p>
        </p:txBody>
      </p:sp>
      <p:sp>
        <p:nvSpPr>
          <p:cNvPr id="4" name="Slide Number Placeholder 3"/>
          <p:cNvSpPr>
            <a:spLocks noGrp="1"/>
          </p:cNvSpPr>
          <p:nvPr>
            <p:ph type="sldNum" sz="quarter" idx="10"/>
          </p:nvPr>
        </p:nvSpPr>
        <p:spPr/>
        <p:txBody>
          <a:bodyPr/>
          <a:lstStyle/>
          <a:p>
            <a:fld id="{938B7801-B06B-4425-9019-0E01D70AF7A2}" type="slidenum">
              <a:rPr lang="en-US" smtClean="0"/>
              <a:t>1</a:t>
            </a:fld>
            <a:endParaRPr lang="en-US"/>
          </a:p>
        </p:txBody>
      </p:sp>
    </p:spTree>
    <p:extLst>
      <p:ext uri="{BB962C8B-B14F-4D97-AF65-F5344CB8AC3E}">
        <p14:creationId xmlns:p14="http://schemas.microsoft.com/office/powerpoint/2010/main" val="1505880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Joseph- prison to the palace, Esther- orphan to</a:t>
            </a:r>
            <a:r>
              <a:rPr lang="en-US" baseline="0" dirty="0" smtClean="0"/>
              <a:t> becoming queen over the whole empire, Daniel- power of prayer- den of lions &amp; horrible death- restored back to promised land.  Get your mind out of the gutter and up on cloud 9 so that your confidence will soar to the heavenly heights.  Moses looked like he had accomplished nothing in his 80 years of life but he saw the burning bush and the Lord planted him on holy ground to suffer ill treatment with God’s people and seeking after the reward.</a:t>
            </a:r>
            <a:endParaRPr lang="en-US" dirty="0"/>
          </a:p>
        </p:txBody>
      </p:sp>
      <p:sp>
        <p:nvSpPr>
          <p:cNvPr id="4" name="Slide Number Placeholder 3"/>
          <p:cNvSpPr>
            <a:spLocks noGrp="1"/>
          </p:cNvSpPr>
          <p:nvPr>
            <p:ph type="sldNum" sz="quarter" idx="10"/>
          </p:nvPr>
        </p:nvSpPr>
        <p:spPr/>
        <p:txBody>
          <a:bodyPr/>
          <a:lstStyle/>
          <a:p>
            <a:fld id="{938B7801-B06B-4425-9019-0E01D70AF7A2}" type="slidenum">
              <a:rPr lang="en-US" smtClean="0"/>
              <a:t>2</a:t>
            </a:fld>
            <a:endParaRPr lang="en-US"/>
          </a:p>
        </p:txBody>
      </p:sp>
    </p:spTree>
    <p:extLst>
      <p:ext uri="{BB962C8B-B14F-4D97-AF65-F5344CB8AC3E}">
        <p14:creationId xmlns:p14="http://schemas.microsoft.com/office/powerpoint/2010/main" val="4169584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Jeremiah had said when the Lord spoke to him</a:t>
            </a:r>
            <a:r>
              <a:rPr lang="en-US" baseline="0" dirty="0" smtClean="0"/>
              <a:t> basically I’m too young, I don’t know how to speak.  The Lord told him, I will teach you what you’re to say and wherever I will send you  </a:t>
            </a:r>
            <a:r>
              <a:rPr lang="en-US" baseline="0" dirty="0" err="1" smtClean="0"/>
              <a:t>you</a:t>
            </a:r>
            <a:r>
              <a:rPr lang="en-US" baseline="0" dirty="0" smtClean="0"/>
              <a:t> will go.  Don’t be afraid of them.  I am with you to deliver you (Jer. 1:4-8).  His aim was higher ground and knew that the Lord was with him wherever he went!</a:t>
            </a:r>
            <a:endParaRPr lang="en-US" dirty="0"/>
          </a:p>
        </p:txBody>
      </p:sp>
      <p:sp>
        <p:nvSpPr>
          <p:cNvPr id="4" name="Slide Number Placeholder 3"/>
          <p:cNvSpPr>
            <a:spLocks noGrp="1"/>
          </p:cNvSpPr>
          <p:nvPr>
            <p:ph type="sldNum" sz="quarter" idx="10"/>
          </p:nvPr>
        </p:nvSpPr>
        <p:spPr/>
        <p:txBody>
          <a:bodyPr/>
          <a:lstStyle/>
          <a:p>
            <a:fld id="{938B7801-B06B-4425-9019-0E01D70AF7A2}" type="slidenum">
              <a:rPr lang="en-US" smtClean="0"/>
              <a:t>3</a:t>
            </a:fld>
            <a:endParaRPr lang="en-US"/>
          </a:p>
        </p:txBody>
      </p:sp>
    </p:spTree>
    <p:extLst>
      <p:ext uri="{BB962C8B-B14F-4D97-AF65-F5344CB8AC3E}">
        <p14:creationId xmlns:p14="http://schemas.microsoft.com/office/powerpoint/2010/main" val="2629369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Satan’s darts were hurled at the apostle Paul and</a:t>
            </a:r>
            <a:r>
              <a:rPr lang="en-US" baseline="0" dirty="0" smtClean="0"/>
              <a:t> he asked that his thorn in the flesh might be removed from him but the Lord told him, “My grace is sufficient for you, for power is perfected in weakness”.  He took the high road and realized that when he was weak he was </a:t>
            </a:r>
            <a:r>
              <a:rPr lang="en-US" baseline="0" dirty="0" err="1" smtClean="0"/>
              <a:t>srrong</a:t>
            </a:r>
            <a:r>
              <a:rPr lang="en-US" baseline="0" smtClean="0"/>
              <a:t>!  </a:t>
            </a:r>
            <a:endParaRPr lang="en-US" dirty="0"/>
          </a:p>
        </p:txBody>
      </p:sp>
      <p:sp>
        <p:nvSpPr>
          <p:cNvPr id="4" name="Slide Number Placeholder 3"/>
          <p:cNvSpPr>
            <a:spLocks noGrp="1"/>
          </p:cNvSpPr>
          <p:nvPr>
            <p:ph type="sldNum" sz="quarter" idx="10"/>
          </p:nvPr>
        </p:nvSpPr>
        <p:spPr/>
        <p:txBody>
          <a:bodyPr/>
          <a:lstStyle/>
          <a:p>
            <a:fld id="{938B7801-B06B-4425-9019-0E01D70AF7A2}" type="slidenum">
              <a:rPr lang="en-US" smtClean="0"/>
              <a:t>4</a:t>
            </a:fld>
            <a:endParaRPr lang="en-US"/>
          </a:p>
        </p:txBody>
      </p:sp>
    </p:spTree>
    <p:extLst>
      <p:ext uri="{BB962C8B-B14F-4D97-AF65-F5344CB8AC3E}">
        <p14:creationId xmlns:p14="http://schemas.microsoft.com/office/powerpoint/2010/main" val="1604247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desire to make it to the mountain top (Mt. Everest) but we should aim higher (heavenly goal which we will be eternally grateful).  </a:t>
            </a:r>
            <a:r>
              <a:rPr lang="en-US" baseline="0" dirty="0" smtClean="0"/>
              <a:t>Moses could see the promised land from Mt. Pisgah but his goal was much higher.  Looking to the reward instead of </a:t>
            </a:r>
            <a:r>
              <a:rPr lang="en-US" baseline="0" smtClean="0"/>
              <a:t>the glories of Egypt!</a:t>
            </a:r>
            <a:endParaRPr lang="en-US" dirty="0"/>
          </a:p>
        </p:txBody>
      </p:sp>
      <p:sp>
        <p:nvSpPr>
          <p:cNvPr id="4" name="Slide Number Placeholder 3"/>
          <p:cNvSpPr>
            <a:spLocks noGrp="1"/>
          </p:cNvSpPr>
          <p:nvPr>
            <p:ph type="sldNum" sz="quarter" idx="10"/>
          </p:nvPr>
        </p:nvSpPr>
        <p:spPr/>
        <p:txBody>
          <a:bodyPr/>
          <a:lstStyle/>
          <a:p>
            <a:fld id="{938B7801-B06B-4425-9019-0E01D70AF7A2}" type="slidenum">
              <a:rPr lang="en-US" smtClean="0"/>
              <a:t>5</a:t>
            </a:fld>
            <a:endParaRPr lang="en-US"/>
          </a:p>
        </p:txBody>
      </p:sp>
    </p:spTree>
    <p:extLst>
      <p:ext uri="{BB962C8B-B14F-4D97-AF65-F5344CB8AC3E}">
        <p14:creationId xmlns:p14="http://schemas.microsoft.com/office/powerpoint/2010/main" val="3405605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37F18-0CAB-4502-8966-F5C5D115088C}" type="datetimeFigureOut">
              <a:rPr lang="en-US" smtClean="0"/>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387423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37F18-0CAB-4502-8966-F5C5D115088C}" type="datetimeFigureOut">
              <a:rPr lang="en-US" smtClean="0"/>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273251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37F18-0CAB-4502-8966-F5C5D115088C}" type="datetimeFigureOut">
              <a:rPr lang="en-US" smtClean="0"/>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147500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37F18-0CAB-4502-8966-F5C5D115088C}" type="datetimeFigureOut">
              <a:rPr lang="en-US" smtClean="0"/>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2461297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37F18-0CAB-4502-8966-F5C5D115088C}" type="datetimeFigureOut">
              <a:rPr lang="en-US" smtClean="0"/>
              <a:t>12/24/2017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345735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637F18-0CAB-4502-8966-F5C5D115088C}" type="datetimeFigureOut">
              <a:rPr lang="en-US" smtClean="0"/>
              <a:t>12/24/2017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152341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37F18-0CAB-4502-8966-F5C5D115088C}" type="datetimeFigureOut">
              <a:rPr lang="en-US" smtClean="0"/>
              <a:t>12/24/2017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58874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37F18-0CAB-4502-8966-F5C5D115088C}" type="datetimeFigureOut">
              <a:rPr lang="en-US" smtClean="0"/>
              <a:t>12/24/2017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119995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37F18-0CAB-4502-8966-F5C5D115088C}" type="datetimeFigureOut">
              <a:rPr lang="en-US" smtClean="0"/>
              <a:t>12/24/2017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256221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37F18-0CAB-4502-8966-F5C5D115088C}" type="datetimeFigureOut">
              <a:rPr lang="en-US" smtClean="0"/>
              <a:t>12/24/2017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41069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37F18-0CAB-4502-8966-F5C5D115088C}" type="datetimeFigureOut">
              <a:rPr lang="en-US" smtClean="0"/>
              <a:t>12/24/2017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F6BB8B-28EA-46DA-929A-E69C9FA867B5}" type="slidenum">
              <a:rPr lang="en-US" smtClean="0"/>
              <a:t>‹#›</a:t>
            </a:fld>
            <a:endParaRPr lang="en-US"/>
          </a:p>
        </p:txBody>
      </p:sp>
    </p:spTree>
    <p:extLst>
      <p:ext uri="{BB962C8B-B14F-4D97-AF65-F5344CB8AC3E}">
        <p14:creationId xmlns:p14="http://schemas.microsoft.com/office/powerpoint/2010/main" val="226585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37F18-0CAB-4502-8966-F5C5D115088C}" type="datetimeFigureOut">
              <a:rPr lang="en-US" smtClean="0"/>
              <a:t>12/24/2017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6BB8B-28EA-46DA-929A-E69C9FA867B5}" type="slidenum">
              <a:rPr lang="en-US" smtClean="0"/>
              <a:t>‹#›</a:t>
            </a:fld>
            <a:endParaRPr lang="en-US"/>
          </a:p>
        </p:txBody>
      </p:sp>
    </p:spTree>
    <p:extLst>
      <p:ext uri="{BB962C8B-B14F-4D97-AF65-F5344CB8AC3E}">
        <p14:creationId xmlns:p14="http://schemas.microsoft.com/office/powerpoint/2010/main" val="637044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96010" y="24448"/>
            <a:ext cx="7395990" cy="6833552"/>
          </a:xfrm>
        </p:spPr>
        <p:txBody>
          <a:bodyPr>
            <a:normAutofit/>
          </a:bodyPr>
          <a:lstStyle/>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Higher Ground by Johnson </a:t>
            </a:r>
            <a:r>
              <a:rPr lang="en-US" sz="7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 </a:t>
            </a:r>
          </a:p>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1856-1922</a:t>
            </a:r>
          </a:p>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Written 1892</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https://hymnary.org/files/hymnary/person/Oatman_J.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829"/>
            <a:ext cx="4796010" cy="68968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87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9745"/>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Higher Ground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 1892</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9744"/>
            <a:ext cx="12192000" cy="5858256"/>
          </a:xfrm>
        </p:spPr>
        <p:txBody>
          <a:bodyPr>
            <a:normAutofit/>
          </a:bodyPr>
          <a:lstStyle/>
          <a:p>
            <a:pPr marL="742950" indent="-742950">
              <a:buAutoNum type="arabicPeriod"/>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I’m pressing on toward the goal of heaven</a:t>
            </a:r>
          </a:p>
          <a:p>
            <a:pPr marL="0" indent="0">
              <a:buNone/>
            </a:pP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pressing on the upward way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3:12-16, 20-21)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New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heights I’m gaining every day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(Col. 2:12; 3:1-4)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Still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praying as I’m onward bound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3:14-21)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 plant my feet on higher ground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(Ex. 3:5)</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we journey to eternity, we are gaining strength &amp;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confidence every day because our minds are focused on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eternal destination where Christ is at God’s right hand.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0181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9745"/>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Higher Ground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 1892</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9744"/>
            <a:ext cx="12192000" cy="5858256"/>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 I don’t want to dwell on doubt or be afraid </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heart has no desire 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stay (Lk. 24:38; Mt. 14:31; 28:7)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doubts arise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fears dismay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Sam. 15:24ff)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some may dwell where those abound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(Mk. 6:14ff)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prayer, my aim, is higher ground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4:7-16)</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people live with doubt &amp; fear controlling their life but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Christian has his faith in the Scriptures to guide him so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he doesn’t waver from that secure eternal destination.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5772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9745"/>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Higher Ground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 1892</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9744"/>
            <a:ext cx="12192000" cy="5858256"/>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 I am fighting to overcome Satan &amp; his evil forces</a:t>
            </a:r>
          </a:p>
          <a:p>
            <a:pPr marL="0" indent="0">
              <a:buNone/>
            </a:pPr>
            <a:r>
              <a:rPr lang="en-US" sz="10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want to live above the world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(Job 1:7; 1 Pt. 5:8)</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Satan’s darts at me are hurled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6:10-16)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faith has caught the joyful sound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(Ex. 15:2; 1 Pt. 5:9f)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song of saints on higher ground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 15:2-3)</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Satan and his ministers are firing darts at us, but the shield of faith will protect us so that we will eventually be able to sing the Lord’s praises in heaven.</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3663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9745"/>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Higher Ground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 1892</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9744"/>
            <a:ext cx="12192000" cy="5858256"/>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 Through the resurrection, I can reach the pinnacle</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want to scale the utmost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height (John 10:9; Rev. 21:10ff)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catch a gleam of glory bright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Th. 4:13f; Rv. 21:23)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still I’ll pray till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heav’n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I’ve found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(Jude 1:20-21)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 plant my feet on higher ground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are seeking a mountain top experience which is only</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temporary but we are seeking for eternity glory which can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only be found in Christ!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7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9745"/>
          </a:xfrm>
        </p:spPr>
        <p:txBody>
          <a:bodyPr>
            <a:noAutofit/>
          </a:bodyPr>
          <a:lstStyle/>
          <a:p>
            <a:pPr algn="ct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Higher Ground by Johnson </a:t>
            </a:r>
            <a:r>
              <a:rPr lang="en-US" sz="48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Oatman</a:t>
            </a:r>
            <a:r>
              <a:rPr lang="en-US" sz="4800" dirty="0" smtClean="0">
                <a:solidFill>
                  <a:srgbClr val="FFFF00"/>
                </a:solidFill>
                <a:latin typeface="Tahoma" panose="020B0604030504040204" pitchFamily="34" charset="0"/>
                <a:ea typeface="Tahoma" panose="020B0604030504040204" pitchFamily="34" charset="0"/>
                <a:cs typeface="Tahoma" panose="020B0604030504040204" pitchFamily="34" charset="0"/>
              </a:rPr>
              <a:t> Jr. 1892</a:t>
            </a:r>
            <a:endPar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9744"/>
            <a:ext cx="12192000" cy="5858256"/>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Chorus:</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lift me up and let me stand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faith, on Heaven’s tableland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higher plane than I have found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plant my feet on higher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ground (Heb. 12:18ff).</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May God help us to stand by faith on higher ground where</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 is seated at God’s right hand! </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83316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2204</TotalTime>
  <Words>761</Words>
  <Application>Microsoft Office PowerPoint</Application>
  <PresentationFormat>Widescreen</PresentationFormat>
  <Paragraphs>64</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Higher Ground by Johnson Oatman Jr. 1892</vt:lpstr>
      <vt:lpstr>Higher Ground by Johnson Oatman Jr. 1892</vt:lpstr>
      <vt:lpstr>Higher Ground by Johnson Oatman Jr. 1892</vt:lpstr>
      <vt:lpstr>Higher Ground by Johnson Oatman Jr. 1892</vt:lpstr>
      <vt:lpstr>Higher Ground by Johnson Oatman Jr. 1892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39</cp:revision>
  <dcterms:created xsi:type="dcterms:W3CDTF">2017-12-20T01:29:59Z</dcterms:created>
  <dcterms:modified xsi:type="dcterms:W3CDTF">2017-12-24T21:12:03Z</dcterms:modified>
</cp:coreProperties>
</file>