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0" r:id="rId2"/>
    <p:sldId id="256" r:id="rId3"/>
    <p:sldId id="274" r:id="rId4"/>
    <p:sldId id="257" r:id="rId5"/>
    <p:sldId id="261" r:id="rId6"/>
    <p:sldId id="262" r:id="rId7"/>
    <p:sldId id="263" r:id="rId8"/>
    <p:sldId id="264" r:id="rId9"/>
    <p:sldId id="265" r:id="rId10"/>
    <p:sldId id="266" r:id="rId11"/>
    <p:sldId id="258" r:id="rId12"/>
    <p:sldId id="267" r:id="rId13"/>
    <p:sldId id="268" r:id="rId14"/>
    <p:sldId id="269" r:id="rId15"/>
    <p:sldId id="270" r:id="rId16"/>
    <p:sldId id="271" r:id="rId17"/>
    <p:sldId id="259" r:id="rId18"/>
    <p:sldId id="272" r:id="rId19"/>
    <p:sldId id="273" r:id="rId20"/>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C015271C-3274-4F04-94A8-B799D83BBC9E}" type="datetimeFigureOut">
              <a:rPr lang="en-US" smtClean="0"/>
              <a:t>1/27/2018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A2121979-E079-4739-B475-645AE0DAA7FE}" type="slidenum">
              <a:rPr lang="en-US" smtClean="0"/>
              <a:t>‹#›</a:t>
            </a:fld>
            <a:endParaRPr lang="en-US"/>
          </a:p>
        </p:txBody>
      </p:sp>
    </p:spTree>
    <p:extLst>
      <p:ext uri="{BB962C8B-B14F-4D97-AF65-F5344CB8AC3E}">
        <p14:creationId xmlns:p14="http://schemas.microsoft.com/office/powerpoint/2010/main" val="1933484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90EEFBDD-524C-4CF7-B4E6-3B046D4D5F1D}" type="datetimeFigureOut">
              <a:rPr lang="en-US" smtClean="0"/>
              <a:t>1/27/2018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06AB530A-DFC4-41A3-880B-2FE0D8E1BE19}" type="slidenum">
              <a:rPr lang="en-US" smtClean="0"/>
              <a:t>‹#›</a:t>
            </a:fld>
            <a:endParaRPr lang="en-US"/>
          </a:p>
        </p:txBody>
      </p:sp>
    </p:spTree>
    <p:extLst>
      <p:ext uri="{BB962C8B-B14F-4D97-AF65-F5344CB8AC3E}">
        <p14:creationId xmlns:p14="http://schemas.microsoft.com/office/powerpoint/2010/main" val="300864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Reading</a:t>
            </a:r>
            <a:r>
              <a:rPr lang="en-US" sz="1200" kern="1200" baseline="0" dirty="0" smtClean="0">
                <a:solidFill>
                  <a:schemeClr val="tx1"/>
                </a:solidFill>
                <a:effectLst/>
                <a:latin typeface="+mn-lt"/>
                <a:ea typeface="+mn-ea"/>
                <a:cs typeface="+mn-cs"/>
              </a:rPr>
              <a:t> &amp; studying Galatians this week.  Can you say I have been crucified with Christ?  Can you say that Christ lives in me?  Paul did &amp; we should be able to also.  Not </a:t>
            </a:r>
            <a:r>
              <a:rPr lang="en-US" sz="1200" kern="1200" dirty="0" smtClean="0">
                <a:solidFill>
                  <a:schemeClr val="tx1"/>
                </a:solidFill>
                <a:effectLst/>
                <a:latin typeface="+mn-lt"/>
                <a:ea typeface="+mn-ea"/>
                <a:cs typeface="+mn-cs"/>
              </a:rPr>
              <a:t>literal, he described something very real in his life; Crucified with Christ.  To be crucified with Christ is </a:t>
            </a:r>
            <a:r>
              <a:rPr lang="en-US" sz="1200" b="1" kern="1200" dirty="0" smtClean="0">
                <a:solidFill>
                  <a:schemeClr val="tx1"/>
                </a:solidFill>
                <a:effectLst/>
                <a:latin typeface="+mn-lt"/>
                <a:ea typeface="+mn-ea"/>
                <a:cs typeface="+mn-cs"/>
              </a:rPr>
              <a:t>essential</a:t>
            </a:r>
            <a:r>
              <a:rPr lang="en-US" sz="1200" kern="1200" dirty="0" smtClean="0">
                <a:solidFill>
                  <a:schemeClr val="tx1"/>
                </a:solidFill>
                <a:effectLst/>
                <a:latin typeface="+mn-lt"/>
                <a:ea typeface="+mn-ea"/>
                <a:cs typeface="+mn-cs"/>
              </a:rPr>
              <a:t> to </a:t>
            </a:r>
            <a:r>
              <a:rPr lang="en-US" sz="1200" u="sng" kern="1200" dirty="0" smtClean="0">
                <a:solidFill>
                  <a:schemeClr val="tx1"/>
                </a:solidFill>
                <a:effectLst/>
                <a:latin typeface="+mn-lt"/>
                <a:ea typeface="+mn-ea"/>
                <a:cs typeface="+mn-cs"/>
              </a:rPr>
              <a:t>salvation</a:t>
            </a:r>
            <a:r>
              <a:rPr lang="en-US" sz="1200" kern="1200" dirty="0" smtClean="0">
                <a:solidFill>
                  <a:schemeClr val="tx1"/>
                </a:solidFill>
                <a:effectLst/>
                <a:latin typeface="+mn-lt"/>
                <a:ea typeface="+mn-ea"/>
                <a:cs typeface="+mn-cs"/>
              </a:rPr>
              <a:t> &amp; being His </a:t>
            </a:r>
            <a:r>
              <a:rPr lang="en-US" sz="1200" u="sng" kern="1200" dirty="0" smtClean="0">
                <a:solidFill>
                  <a:schemeClr val="tx1"/>
                </a:solidFill>
                <a:effectLst/>
                <a:latin typeface="+mn-lt"/>
                <a:ea typeface="+mn-ea"/>
                <a:cs typeface="+mn-cs"/>
              </a:rPr>
              <a:t>disciple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Symbolism</a:t>
            </a:r>
            <a:r>
              <a:rPr lang="en-US" sz="1200" kern="1200" dirty="0" smtClean="0">
                <a:solidFill>
                  <a:schemeClr val="tx1"/>
                </a:solidFill>
                <a:effectLst/>
                <a:latin typeface="+mn-lt"/>
                <a:ea typeface="+mn-ea"/>
                <a:cs typeface="+mn-cs"/>
              </a:rPr>
              <a:t> of Crucifixion. Crucifixion was death by torture; Painful (excruciating, “out of the cross”).   Paul speaks of a </a:t>
            </a:r>
            <a:r>
              <a:rPr lang="en-US" sz="1200" u="sng" kern="1200" dirty="0" smtClean="0">
                <a:solidFill>
                  <a:schemeClr val="tx1"/>
                </a:solidFill>
                <a:effectLst/>
                <a:latin typeface="+mn-lt"/>
                <a:ea typeface="+mn-ea"/>
                <a:cs typeface="+mn-cs"/>
              </a:rPr>
              <a:t>real death</a:t>
            </a:r>
            <a:r>
              <a:rPr lang="en-US" sz="1200" kern="1200" dirty="0" smtClean="0">
                <a:solidFill>
                  <a:schemeClr val="tx1"/>
                </a:solidFill>
                <a:effectLst/>
                <a:latin typeface="+mn-lt"/>
                <a:ea typeface="+mn-ea"/>
                <a:cs typeface="+mn-cs"/>
              </a:rPr>
              <a:t> that can be excruciating as we put ourselves to death for the sake of Christ; </a:t>
            </a:r>
            <a:r>
              <a:rPr lang="en-US" sz="1200" i="1" kern="1200" dirty="0" smtClean="0">
                <a:solidFill>
                  <a:schemeClr val="tx1"/>
                </a:solidFill>
                <a:effectLst/>
                <a:latin typeface="+mn-lt"/>
                <a:ea typeface="+mn-ea"/>
                <a:cs typeface="+mn-cs"/>
              </a:rPr>
              <a:t>pain involved,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Phil. 3:4-8</a:t>
            </a:r>
            <a:r>
              <a:rPr lang="en-US" sz="1200" kern="1200" dirty="0" smtClean="0">
                <a:solidFill>
                  <a:schemeClr val="tx1"/>
                </a:solidFill>
                <a:effectLst/>
                <a:latin typeface="+mn-lt"/>
                <a:ea typeface="+mn-ea"/>
                <a:cs typeface="+mn-cs"/>
              </a:rPr>
              <a:t>.  Some want a “painless Christianity” – That is not the Christianity of the apostle Paul. </a:t>
            </a:r>
            <a:r>
              <a:rPr lang="en-US" sz="1200" b="0" i="0" kern="1200" dirty="0" smtClean="0">
                <a:solidFill>
                  <a:schemeClr val="tx1"/>
                </a:solidFill>
                <a:effectLst/>
                <a:latin typeface="+mn-lt"/>
                <a:ea typeface="+mn-ea"/>
                <a:cs typeface="+mn-cs"/>
              </a:rPr>
              <a:t>The verb for crucified is in the perfect </a:t>
            </a:r>
            <a:r>
              <a:rPr lang="en-US" sz="1200" b="1" i="0" kern="1200" dirty="0" smtClean="0">
                <a:solidFill>
                  <a:schemeClr val="tx1"/>
                </a:solidFill>
                <a:effectLst/>
                <a:latin typeface="+mn-lt"/>
                <a:ea typeface="+mn-ea"/>
                <a:cs typeface="+mn-cs"/>
              </a:rPr>
              <a:t>tense</a:t>
            </a:r>
            <a:r>
              <a:rPr lang="en-US" sz="1200" b="0" i="0" kern="1200" dirty="0" smtClean="0">
                <a:solidFill>
                  <a:schemeClr val="tx1"/>
                </a:solidFill>
                <a:effectLst/>
                <a:latin typeface="+mn-lt"/>
                <a:ea typeface="+mn-ea"/>
                <a:cs typeface="+mn-cs"/>
              </a:rPr>
              <a:t> which speaks of a </a:t>
            </a:r>
            <a:r>
              <a:rPr lang="en-US" sz="1200" b="1" i="0" kern="1200" dirty="0" smtClean="0">
                <a:solidFill>
                  <a:schemeClr val="tx1"/>
                </a:solidFill>
                <a:effectLst/>
                <a:latin typeface="+mn-lt"/>
                <a:ea typeface="+mn-ea"/>
                <a:cs typeface="+mn-cs"/>
              </a:rPr>
              <a:t>past</a:t>
            </a:r>
            <a:r>
              <a:rPr lang="en-US" sz="1200" b="0" i="0" kern="1200" dirty="0" smtClean="0">
                <a:solidFill>
                  <a:schemeClr val="tx1"/>
                </a:solidFill>
                <a:effectLst/>
                <a:latin typeface="+mn-lt"/>
                <a:ea typeface="+mn-ea"/>
                <a:cs typeface="+mn-cs"/>
              </a:rPr>
              <a:t> completed action having present finished results. Paul uses it to show that his identification with </a:t>
            </a:r>
            <a:r>
              <a:rPr lang="en-US" sz="1200" b="1" i="0" kern="1200" dirty="0" smtClean="0">
                <a:solidFill>
                  <a:schemeClr val="tx1"/>
                </a:solidFill>
                <a:effectLst/>
                <a:latin typeface="+mn-lt"/>
                <a:ea typeface="+mn-ea"/>
                <a:cs typeface="+mn-cs"/>
              </a:rPr>
              <a:t>Christ</a:t>
            </a:r>
            <a:r>
              <a:rPr lang="en-US" sz="1200" b="0" i="0" kern="1200" dirty="0" smtClean="0">
                <a:solidFill>
                  <a:schemeClr val="tx1"/>
                </a:solidFill>
                <a:effectLst/>
                <a:latin typeface="+mn-lt"/>
                <a:ea typeface="+mn-ea"/>
                <a:cs typeface="+mn-cs"/>
              </a:rPr>
              <a:t> at the Cross was a </a:t>
            </a:r>
            <a:r>
              <a:rPr lang="en-US" sz="1200" b="1" i="0" kern="1200" dirty="0" smtClean="0">
                <a:solidFill>
                  <a:schemeClr val="tx1"/>
                </a:solidFill>
                <a:effectLst/>
                <a:latin typeface="+mn-lt"/>
                <a:ea typeface="+mn-ea"/>
                <a:cs typeface="+mn-cs"/>
              </a:rPr>
              <a:t>past</a:t>
            </a:r>
            <a:r>
              <a:rPr lang="en-US" sz="1200" b="0" i="0" kern="1200" dirty="0" smtClean="0">
                <a:solidFill>
                  <a:schemeClr val="tx1"/>
                </a:solidFill>
                <a:effectLst/>
                <a:latin typeface="+mn-lt"/>
                <a:ea typeface="+mn-ea"/>
                <a:cs typeface="+mn-cs"/>
              </a:rPr>
              <a:t> fact, and that the spiritual benefits that </a:t>
            </a:r>
            <a:r>
              <a:rPr lang="en-US" sz="1200" b="1" i="0" kern="1200" dirty="0" smtClean="0">
                <a:solidFill>
                  <a:schemeClr val="tx1"/>
                </a:solidFill>
                <a:effectLst/>
                <a:latin typeface="+mn-lt"/>
                <a:ea typeface="+mn-ea"/>
                <a:cs typeface="+mn-cs"/>
              </a:rPr>
              <a:t>have</a:t>
            </a:r>
            <a:r>
              <a:rPr lang="en-US" sz="1200" b="0" i="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6AB530A-DFC4-41A3-880B-2FE0D8E1BE19}" type="slidenum">
              <a:rPr lang="en-US" smtClean="0"/>
              <a:t>1</a:t>
            </a:fld>
            <a:endParaRPr lang="en-US"/>
          </a:p>
        </p:txBody>
      </p:sp>
    </p:spTree>
    <p:extLst>
      <p:ext uri="{BB962C8B-B14F-4D97-AF65-F5344CB8AC3E}">
        <p14:creationId xmlns:p14="http://schemas.microsoft.com/office/powerpoint/2010/main" val="352076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Reading</a:t>
            </a:r>
            <a:r>
              <a:rPr lang="en-US" sz="1200" kern="1200" baseline="0" dirty="0" smtClean="0">
                <a:solidFill>
                  <a:schemeClr val="tx1"/>
                </a:solidFill>
                <a:effectLst/>
                <a:latin typeface="+mn-lt"/>
                <a:ea typeface="+mn-ea"/>
                <a:cs typeface="+mn-cs"/>
              </a:rPr>
              <a:t> &amp; studying Galatians this week.  Can you say I have been crucified with Christ?  Can you say that Christ lives in me?  Paul did &amp; we should be able to also.  Not </a:t>
            </a:r>
            <a:r>
              <a:rPr lang="en-US" sz="1200" kern="1200" dirty="0" smtClean="0">
                <a:solidFill>
                  <a:schemeClr val="tx1"/>
                </a:solidFill>
                <a:effectLst/>
                <a:latin typeface="+mn-lt"/>
                <a:ea typeface="+mn-ea"/>
                <a:cs typeface="+mn-cs"/>
              </a:rPr>
              <a:t>literal, he described something very real in his life; Crucified with Christ.  To be crucified with Christ is </a:t>
            </a:r>
            <a:r>
              <a:rPr lang="en-US" sz="1200" b="1" kern="1200" dirty="0" smtClean="0">
                <a:solidFill>
                  <a:schemeClr val="tx1"/>
                </a:solidFill>
                <a:effectLst/>
                <a:latin typeface="+mn-lt"/>
                <a:ea typeface="+mn-ea"/>
                <a:cs typeface="+mn-cs"/>
              </a:rPr>
              <a:t>essential</a:t>
            </a:r>
            <a:r>
              <a:rPr lang="en-US" sz="1200" kern="1200" dirty="0" smtClean="0">
                <a:solidFill>
                  <a:schemeClr val="tx1"/>
                </a:solidFill>
                <a:effectLst/>
                <a:latin typeface="+mn-lt"/>
                <a:ea typeface="+mn-ea"/>
                <a:cs typeface="+mn-cs"/>
              </a:rPr>
              <a:t> to </a:t>
            </a:r>
            <a:r>
              <a:rPr lang="en-US" sz="1200" u="sng" kern="1200" dirty="0" smtClean="0">
                <a:solidFill>
                  <a:schemeClr val="tx1"/>
                </a:solidFill>
                <a:effectLst/>
                <a:latin typeface="+mn-lt"/>
                <a:ea typeface="+mn-ea"/>
                <a:cs typeface="+mn-cs"/>
              </a:rPr>
              <a:t>salvation</a:t>
            </a:r>
            <a:r>
              <a:rPr lang="en-US" sz="1200" kern="1200" dirty="0" smtClean="0">
                <a:solidFill>
                  <a:schemeClr val="tx1"/>
                </a:solidFill>
                <a:effectLst/>
                <a:latin typeface="+mn-lt"/>
                <a:ea typeface="+mn-ea"/>
                <a:cs typeface="+mn-cs"/>
              </a:rPr>
              <a:t> &amp; being His </a:t>
            </a:r>
            <a:r>
              <a:rPr lang="en-US" sz="1200" u="sng" kern="1200" dirty="0" smtClean="0">
                <a:solidFill>
                  <a:schemeClr val="tx1"/>
                </a:solidFill>
                <a:effectLst/>
                <a:latin typeface="+mn-lt"/>
                <a:ea typeface="+mn-ea"/>
                <a:cs typeface="+mn-cs"/>
              </a:rPr>
              <a:t>disciple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Symbolism</a:t>
            </a:r>
            <a:r>
              <a:rPr lang="en-US" sz="1200" kern="1200" dirty="0" smtClean="0">
                <a:solidFill>
                  <a:schemeClr val="tx1"/>
                </a:solidFill>
                <a:effectLst/>
                <a:latin typeface="+mn-lt"/>
                <a:ea typeface="+mn-ea"/>
                <a:cs typeface="+mn-cs"/>
              </a:rPr>
              <a:t> of Crucifixion. Crucifixion was death by torture; Painful (excruciating, “out of the cross”).   Paul speaks of a </a:t>
            </a:r>
            <a:r>
              <a:rPr lang="en-US" sz="1200" u="sng" kern="1200" dirty="0" smtClean="0">
                <a:solidFill>
                  <a:schemeClr val="tx1"/>
                </a:solidFill>
                <a:effectLst/>
                <a:latin typeface="+mn-lt"/>
                <a:ea typeface="+mn-ea"/>
                <a:cs typeface="+mn-cs"/>
              </a:rPr>
              <a:t>real death</a:t>
            </a:r>
            <a:r>
              <a:rPr lang="en-US" sz="1200" kern="1200" dirty="0" smtClean="0">
                <a:solidFill>
                  <a:schemeClr val="tx1"/>
                </a:solidFill>
                <a:effectLst/>
                <a:latin typeface="+mn-lt"/>
                <a:ea typeface="+mn-ea"/>
                <a:cs typeface="+mn-cs"/>
              </a:rPr>
              <a:t> that can be excruciating as we put ourselves to death for the sake of Christ; </a:t>
            </a:r>
            <a:r>
              <a:rPr lang="en-US" sz="1200" i="1" kern="1200" dirty="0" smtClean="0">
                <a:solidFill>
                  <a:schemeClr val="tx1"/>
                </a:solidFill>
                <a:effectLst/>
                <a:latin typeface="+mn-lt"/>
                <a:ea typeface="+mn-ea"/>
                <a:cs typeface="+mn-cs"/>
              </a:rPr>
              <a:t>pain involved,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Phil. 3:4-8</a:t>
            </a:r>
            <a:r>
              <a:rPr lang="en-US" sz="1200" kern="1200" dirty="0" smtClean="0">
                <a:solidFill>
                  <a:schemeClr val="tx1"/>
                </a:solidFill>
                <a:effectLst/>
                <a:latin typeface="+mn-lt"/>
                <a:ea typeface="+mn-ea"/>
                <a:cs typeface="+mn-cs"/>
              </a:rPr>
              <a:t>.  Some want a “painless Christianity” – That is not the Christianity of the apostle Paul. </a:t>
            </a:r>
            <a:r>
              <a:rPr lang="en-US" sz="1200" b="0" i="0" kern="1200" dirty="0" smtClean="0">
                <a:solidFill>
                  <a:schemeClr val="tx1"/>
                </a:solidFill>
                <a:effectLst/>
                <a:latin typeface="+mn-lt"/>
                <a:ea typeface="+mn-ea"/>
                <a:cs typeface="+mn-cs"/>
              </a:rPr>
              <a:t>The verb for crucified is in the perfect </a:t>
            </a:r>
            <a:r>
              <a:rPr lang="en-US" sz="1200" b="1" i="0" kern="1200" dirty="0" smtClean="0">
                <a:solidFill>
                  <a:schemeClr val="tx1"/>
                </a:solidFill>
                <a:effectLst/>
                <a:latin typeface="+mn-lt"/>
                <a:ea typeface="+mn-ea"/>
                <a:cs typeface="+mn-cs"/>
              </a:rPr>
              <a:t>tense</a:t>
            </a:r>
            <a:r>
              <a:rPr lang="en-US" sz="1200" b="0" i="0" kern="1200" dirty="0" smtClean="0">
                <a:solidFill>
                  <a:schemeClr val="tx1"/>
                </a:solidFill>
                <a:effectLst/>
                <a:latin typeface="+mn-lt"/>
                <a:ea typeface="+mn-ea"/>
                <a:cs typeface="+mn-cs"/>
              </a:rPr>
              <a:t> which speaks of a </a:t>
            </a:r>
            <a:r>
              <a:rPr lang="en-US" sz="1200" b="1" i="0" kern="1200" dirty="0" smtClean="0">
                <a:solidFill>
                  <a:schemeClr val="tx1"/>
                </a:solidFill>
                <a:effectLst/>
                <a:latin typeface="+mn-lt"/>
                <a:ea typeface="+mn-ea"/>
                <a:cs typeface="+mn-cs"/>
              </a:rPr>
              <a:t>past</a:t>
            </a:r>
            <a:r>
              <a:rPr lang="en-US" sz="1200" b="0" i="0" kern="1200" dirty="0" smtClean="0">
                <a:solidFill>
                  <a:schemeClr val="tx1"/>
                </a:solidFill>
                <a:effectLst/>
                <a:latin typeface="+mn-lt"/>
                <a:ea typeface="+mn-ea"/>
                <a:cs typeface="+mn-cs"/>
              </a:rPr>
              <a:t> completed action having present finished results. Paul uses it to show that his identification with </a:t>
            </a:r>
            <a:r>
              <a:rPr lang="en-US" sz="1200" b="1" i="0" kern="1200" dirty="0" smtClean="0">
                <a:solidFill>
                  <a:schemeClr val="tx1"/>
                </a:solidFill>
                <a:effectLst/>
                <a:latin typeface="+mn-lt"/>
                <a:ea typeface="+mn-ea"/>
                <a:cs typeface="+mn-cs"/>
              </a:rPr>
              <a:t>Christ</a:t>
            </a:r>
            <a:r>
              <a:rPr lang="en-US" sz="1200" b="0" i="0" kern="1200" dirty="0" smtClean="0">
                <a:solidFill>
                  <a:schemeClr val="tx1"/>
                </a:solidFill>
                <a:effectLst/>
                <a:latin typeface="+mn-lt"/>
                <a:ea typeface="+mn-ea"/>
                <a:cs typeface="+mn-cs"/>
              </a:rPr>
              <a:t> at the Cross was a </a:t>
            </a:r>
            <a:r>
              <a:rPr lang="en-US" sz="1200" b="1" i="0" kern="1200" dirty="0" smtClean="0">
                <a:solidFill>
                  <a:schemeClr val="tx1"/>
                </a:solidFill>
                <a:effectLst/>
                <a:latin typeface="+mn-lt"/>
                <a:ea typeface="+mn-ea"/>
                <a:cs typeface="+mn-cs"/>
              </a:rPr>
              <a:t>past</a:t>
            </a:r>
            <a:r>
              <a:rPr lang="en-US" sz="1200" b="0" i="0" kern="1200" dirty="0" smtClean="0">
                <a:solidFill>
                  <a:schemeClr val="tx1"/>
                </a:solidFill>
                <a:effectLst/>
                <a:latin typeface="+mn-lt"/>
                <a:ea typeface="+mn-ea"/>
                <a:cs typeface="+mn-cs"/>
              </a:rPr>
              <a:t> fact, and that the spiritual benefits that </a:t>
            </a:r>
            <a:r>
              <a:rPr lang="en-US" sz="1200" b="1" i="0" kern="1200" dirty="0" smtClean="0">
                <a:solidFill>
                  <a:schemeClr val="tx1"/>
                </a:solidFill>
                <a:effectLst/>
                <a:latin typeface="+mn-lt"/>
                <a:ea typeface="+mn-ea"/>
                <a:cs typeface="+mn-cs"/>
              </a:rPr>
              <a:t>have</a:t>
            </a:r>
            <a:r>
              <a:rPr lang="en-US" sz="1200" b="0" i="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6AB530A-DFC4-41A3-880B-2FE0D8E1BE19}" type="slidenum">
              <a:rPr lang="en-US" smtClean="0"/>
              <a:t>2</a:t>
            </a:fld>
            <a:endParaRPr lang="en-US"/>
          </a:p>
        </p:txBody>
      </p:sp>
    </p:spTree>
    <p:extLst>
      <p:ext uri="{BB962C8B-B14F-4D97-AF65-F5344CB8AC3E}">
        <p14:creationId xmlns:p14="http://schemas.microsoft.com/office/powerpoint/2010/main" val="24005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who are walking in the flesh are</a:t>
            </a:r>
            <a:r>
              <a:rPr lang="en-US" baseline="0" dirty="0" smtClean="0"/>
              <a:t> likely going to be gambling on the game, planning on drinking with their buddies, living to fulfill their lustful desires, causing trouble to others, fighting, arguing, complaining instead of producing the fruit of the Spirit.</a:t>
            </a:r>
            <a:endParaRPr lang="en-US" dirty="0"/>
          </a:p>
        </p:txBody>
      </p:sp>
      <p:sp>
        <p:nvSpPr>
          <p:cNvPr id="4" name="Slide Number Placeholder 3"/>
          <p:cNvSpPr>
            <a:spLocks noGrp="1"/>
          </p:cNvSpPr>
          <p:nvPr>
            <p:ph type="sldNum" sz="quarter" idx="10"/>
          </p:nvPr>
        </p:nvSpPr>
        <p:spPr/>
        <p:txBody>
          <a:bodyPr/>
          <a:lstStyle/>
          <a:p>
            <a:fld id="{06AB530A-DFC4-41A3-880B-2FE0D8E1BE19}" type="slidenum">
              <a:rPr lang="en-US" smtClean="0"/>
              <a:t>17</a:t>
            </a:fld>
            <a:endParaRPr lang="en-US"/>
          </a:p>
        </p:txBody>
      </p:sp>
    </p:spTree>
    <p:extLst>
      <p:ext uri="{BB962C8B-B14F-4D97-AF65-F5344CB8AC3E}">
        <p14:creationId xmlns:p14="http://schemas.microsoft.com/office/powerpoint/2010/main" val="3048781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give up an inheritance with Christ</a:t>
            </a:r>
            <a:r>
              <a:rPr lang="en-US" baseline="0" dirty="0" smtClean="0"/>
              <a:t> in heaven to compromise with the world, your fleshly desires, and false teachers who care nothing for your soul.  Jesus loves you, suffered excruciating pain in his death on the cross for you so that might have forgiveness of sins, helps you so that you are crucified to the world, sinful man, and false teachers. Have you been washed in the blood of the Lamb?</a:t>
            </a:r>
            <a:endParaRPr lang="en-US" dirty="0"/>
          </a:p>
        </p:txBody>
      </p:sp>
      <p:sp>
        <p:nvSpPr>
          <p:cNvPr id="4" name="Slide Number Placeholder 3"/>
          <p:cNvSpPr>
            <a:spLocks noGrp="1"/>
          </p:cNvSpPr>
          <p:nvPr>
            <p:ph type="sldNum" sz="quarter" idx="10"/>
          </p:nvPr>
        </p:nvSpPr>
        <p:spPr/>
        <p:txBody>
          <a:bodyPr/>
          <a:lstStyle/>
          <a:p>
            <a:fld id="{06AB530A-DFC4-41A3-880B-2FE0D8E1BE19}" type="slidenum">
              <a:rPr lang="en-US" smtClean="0"/>
              <a:t>18</a:t>
            </a:fld>
            <a:endParaRPr lang="en-US"/>
          </a:p>
        </p:txBody>
      </p:sp>
    </p:spTree>
    <p:extLst>
      <p:ext uri="{BB962C8B-B14F-4D97-AF65-F5344CB8AC3E}">
        <p14:creationId xmlns:p14="http://schemas.microsoft.com/office/powerpoint/2010/main" val="290198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Reading</a:t>
            </a:r>
            <a:r>
              <a:rPr lang="en-US" sz="1200" kern="1200" baseline="0" dirty="0" smtClean="0">
                <a:solidFill>
                  <a:schemeClr val="tx1"/>
                </a:solidFill>
                <a:effectLst/>
                <a:latin typeface="+mn-lt"/>
                <a:ea typeface="+mn-ea"/>
                <a:cs typeface="+mn-cs"/>
              </a:rPr>
              <a:t> &amp; studying Galatians this week.  Can you say I have been crucified with Christ?  Can you say that Christ lives in me?  Paul did &amp; we should be able to also.  Not </a:t>
            </a:r>
            <a:r>
              <a:rPr lang="en-US" sz="1200" kern="1200" dirty="0" smtClean="0">
                <a:solidFill>
                  <a:schemeClr val="tx1"/>
                </a:solidFill>
                <a:effectLst/>
                <a:latin typeface="+mn-lt"/>
                <a:ea typeface="+mn-ea"/>
                <a:cs typeface="+mn-cs"/>
              </a:rPr>
              <a:t>literal, he described something very real in his life; Crucified with Christ.  To be crucified with Christ is </a:t>
            </a:r>
            <a:r>
              <a:rPr lang="en-US" sz="1200" b="1" kern="1200" dirty="0" smtClean="0">
                <a:solidFill>
                  <a:schemeClr val="tx1"/>
                </a:solidFill>
                <a:effectLst/>
                <a:latin typeface="+mn-lt"/>
                <a:ea typeface="+mn-ea"/>
                <a:cs typeface="+mn-cs"/>
              </a:rPr>
              <a:t>essential</a:t>
            </a:r>
            <a:r>
              <a:rPr lang="en-US" sz="1200" kern="1200" dirty="0" smtClean="0">
                <a:solidFill>
                  <a:schemeClr val="tx1"/>
                </a:solidFill>
                <a:effectLst/>
                <a:latin typeface="+mn-lt"/>
                <a:ea typeface="+mn-ea"/>
                <a:cs typeface="+mn-cs"/>
              </a:rPr>
              <a:t> to </a:t>
            </a:r>
            <a:r>
              <a:rPr lang="en-US" sz="1200" u="sng" kern="1200" dirty="0" smtClean="0">
                <a:solidFill>
                  <a:schemeClr val="tx1"/>
                </a:solidFill>
                <a:effectLst/>
                <a:latin typeface="+mn-lt"/>
                <a:ea typeface="+mn-ea"/>
                <a:cs typeface="+mn-cs"/>
              </a:rPr>
              <a:t>salvation</a:t>
            </a:r>
            <a:r>
              <a:rPr lang="en-US" sz="1200" kern="1200" dirty="0" smtClean="0">
                <a:solidFill>
                  <a:schemeClr val="tx1"/>
                </a:solidFill>
                <a:effectLst/>
                <a:latin typeface="+mn-lt"/>
                <a:ea typeface="+mn-ea"/>
                <a:cs typeface="+mn-cs"/>
              </a:rPr>
              <a:t> &amp; being His </a:t>
            </a:r>
            <a:r>
              <a:rPr lang="en-US" sz="1200" u="sng" kern="1200" dirty="0" smtClean="0">
                <a:solidFill>
                  <a:schemeClr val="tx1"/>
                </a:solidFill>
                <a:effectLst/>
                <a:latin typeface="+mn-lt"/>
                <a:ea typeface="+mn-ea"/>
                <a:cs typeface="+mn-cs"/>
              </a:rPr>
              <a:t>disciple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Symbolism</a:t>
            </a:r>
            <a:r>
              <a:rPr lang="en-US" sz="1200" kern="1200" dirty="0" smtClean="0">
                <a:solidFill>
                  <a:schemeClr val="tx1"/>
                </a:solidFill>
                <a:effectLst/>
                <a:latin typeface="+mn-lt"/>
                <a:ea typeface="+mn-ea"/>
                <a:cs typeface="+mn-cs"/>
              </a:rPr>
              <a:t> of Crucifixion. Crucifixion was death by torture; Painful (excruciating, “out of the cross”).   Paul speaks of a </a:t>
            </a:r>
            <a:r>
              <a:rPr lang="en-US" sz="1200" u="sng" kern="1200" dirty="0" smtClean="0">
                <a:solidFill>
                  <a:schemeClr val="tx1"/>
                </a:solidFill>
                <a:effectLst/>
                <a:latin typeface="+mn-lt"/>
                <a:ea typeface="+mn-ea"/>
                <a:cs typeface="+mn-cs"/>
              </a:rPr>
              <a:t>real death</a:t>
            </a:r>
            <a:r>
              <a:rPr lang="en-US" sz="1200" kern="1200" dirty="0" smtClean="0">
                <a:solidFill>
                  <a:schemeClr val="tx1"/>
                </a:solidFill>
                <a:effectLst/>
                <a:latin typeface="+mn-lt"/>
                <a:ea typeface="+mn-ea"/>
                <a:cs typeface="+mn-cs"/>
              </a:rPr>
              <a:t> that can be excruciating as we put ourselves to death for the sake of Christ; </a:t>
            </a:r>
            <a:r>
              <a:rPr lang="en-US" sz="1200" i="1" kern="1200" dirty="0" smtClean="0">
                <a:solidFill>
                  <a:schemeClr val="tx1"/>
                </a:solidFill>
                <a:effectLst/>
                <a:latin typeface="+mn-lt"/>
                <a:ea typeface="+mn-ea"/>
                <a:cs typeface="+mn-cs"/>
              </a:rPr>
              <a:t>pain involved,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Phil. 3:4-8</a:t>
            </a:r>
            <a:r>
              <a:rPr lang="en-US" sz="1200" kern="1200" dirty="0" smtClean="0">
                <a:solidFill>
                  <a:schemeClr val="tx1"/>
                </a:solidFill>
                <a:effectLst/>
                <a:latin typeface="+mn-lt"/>
                <a:ea typeface="+mn-ea"/>
                <a:cs typeface="+mn-cs"/>
              </a:rPr>
              <a:t>.  Some want a “painless Christianity” – That is not the Christianity of the apostle Paul. </a:t>
            </a:r>
            <a:r>
              <a:rPr lang="en-US" sz="1200" b="0" i="0" kern="1200" dirty="0" smtClean="0">
                <a:solidFill>
                  <a:schemeClr val="tx1"/>
                </a:solidFill>
                <a:effectLst/>
                <a:latin typeface="+mn-lt"/>
                <a:ea typeface="+mn-ea"/>
                <a:cs typeface="+mn-cs"/>
              </a:rPr>
              <a:t>The verb for crucified is in the perfect </a:t>
            </a:r>
            <a:r>
              <a:rPr lang="en-US" sz="1200" b="1" i="0" kern="1200" dirty="0" smtClean="0">
                <a:solidFill>
                  <a:schemeClr val="tx1"/>
                </a:solidFill>
                <a:effectLst/>
                <a:latin typeface="+mn-lt"/>
                <a:ea typeface="+mn-ea"/>
                <a:cs typeface="+mn-cs"/>
              </a:rPr>
              <a:t>tense</a:t>
            </a:r>
            <a:r>
              <a:rPr lang="en-US" sz="1200" b="0" i="0" kern="1200" dirty="0" smtClean="0">
                <a:solidFill>
                  <a:schemeClr val="tx1"/>
                </a:solidFill>
                <a:effectLst/>
                <a:latin typeface="+mn-lt"/>
                <a:ea typeface="+mn-ea"/>
                <a:cs typeface="+mn-cs"/>
              </a:rPr>
              <a:t> which speaks of a </a:t>
            </a:r>
            <a:r>
              <a:rPr lang="en-US" sz="1200" b="1" i="0" kern="1200" dirty="0" smtClean="0">
                <a:solidFill>
                  <a:schemeClr val="tx1"/>
                </a:solidFill>
                <a:effectLst/>
                <a:latin typeface="+mn-lt"/>
                <a:ea typeface="+mn-ea"/>
                <a:cs typeface="+mn-cs"/>
              </a:rPr>
              <a:t>past</a:t>
            </a:r>
            <a:r>
              <a:rPr lang="en-US" sz="1200" b="0" i="0" kern="1200" dirty="0" smtClean="0">
                <a:solidFill>
                  <a:schemeClr val="tx1"/>
                </a:solidFill>
                <a:effectLst/>
                <a:latin typeface="+mn-lt"/>
                <a:ea typeface="+mn-ea"/>
                <a:cs typeface="+mn-cs"/>
              </a:rPr>
              <a:t> completed action having present finished results. Paul uses it to show that his identification with </a:t>
            </a:r>
            <a:r>
              <a:rPr lang="en-US" sz="1200" b="1" i="0" kern="1200" dirty="0" smtClean="0">
                <a:solidFill>
                  <a:schemeClr val="tx1"/>
                </a:solidFill>
                <a:effectLst/>
                <a:latin typeface="+mn-lt"/>
                <a:ea typeface="+mn-ea"/>
                <a:cs typeface="+mn-cs"/>
              </a:rPr>
              <a:t>Christ</a:t>
            </a:r>
            <a:r>
              <a:rPr lang="en-US" sz="1200" b="0" i="0" kern="1200" dirty="0" smtClean="0">
                <a:solidFill>
                  <a:schemeClr val="tx1"/>
                </a:solidFill>
                <a:effectLst/>
                <a:latin typeface="+mn-lt"/>
                <a:ea typeface="+mn-ea"/>
                <a:cs typeface="+mn-cs"/>
              </a:rPr>
              <a:t> at the Cross was a </a:t>
            </a:r>
            <a:r>
              <a:rPr lang="en-US" sz="1200" b="1" i="0" kern="1200" dirty="0" smtClean="0">
                <a:solidFill>
                  <a:schemeClr val="tx1"/>
                </a:solidFill>
                <a:effectLst/>
                <a:latin typeface="+mn-lt"/>
                <a:ea typeface="+mn-ea"/>
                <a:cs typeface="+mn-cs"/>
              </a:rPr>
              <a:t>past</a:t>
            </a:r>
            <a:r>
              <a:rPr lang="en-US" sz="1200" b="0" i="0" kern="1200" dirty="0" smtClean="0">
                <a:solidFill>
                  <a:schemeClr val="tx1"/>
                </a:solidFill>
                <a:effectLst/>
                <a:latin typeface="+mn-lt"/>
                <a:ea typeface="+mn-ea"/>
                <a:cs typeface="+mn-cs"/>
              </a:rPr>
              <a:t> fact, and that the spiritual benefits that </a:t>
            </a:r>
            <a:r>
              <a:rPr lang="en-US" sz="1200" b="1" i="0" kern="1200" dirty="0" smtClean="0">
                <a:solidFill>
                  <a:schemeClr val="tx1"/>
                </a:solidFill>
                <a:effectLst/>
                <a:latin typeface="+mn-lt"/>
                <a:ea typeface="+mn-ea"/>
                <a:cs typeface="+mn-cs"/>
              </a:rPr>
              <a:t>have</a:t>
            </a:r>
            <a:r>
              <a:rPr lang="en-US" sz="1200" b="0" i="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6AB530A-DFC4-41A3-880B-2FE0D8E1BE19}" type="slidenum">
              <a:rPr lang="en-US" smtClean="0"/>
              <a:t>19</a:t>
            </a:fld>
            <a:endParaRPr lang="en-US"/>
          </a:p>
        </p:txBody>
      </p:sp>
    </p:spTree>
    <p:extLst>
      <p:ext uri="{BB962C8B-B14F-4D97-AF65-F5344CB8AC3E}">
        <p14:creationId xmlns:p14="http://schemas.microsoft.com/office/powerpoint/2010/main" val="175405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860F5D-7DD9-4419-82D6-DF4FE2AEEAB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38935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60F5D-7DD9-4419-82D6-DF4FE2AEEAB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338394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60F5D-7DD9-4419-82D6-DF4FE2AEEAB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213764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60F5D-7DD9-4419-82D6-DF4FE2AEEAB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84697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60F5D-7DD9-4419-82D6-DF4FE2AEEAB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164509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860F5D-7DD9-4419-82D6-DF4FE2AEEAB8}"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29313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860F5D-7DD9-4419-82D6-DF4FE2AEEAB8}"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4140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860F5D-7DD9-4419-82D6-DF4FE2AEEAB8}"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404783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60F5D-7DD9-4419-82D6-DF4FE2AEEAB8}" type="datetimeFigureOut">
              <a:rPr lang="en-US" smtClean="0"/>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375025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60F5D-7DD9-4419-82D6-DF4FE2AEEAB8}"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429318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60F5D-7DD9-4419-82D6-DF4FE2AEEAB8}"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9768F-24C1-42AB-928C-535649EEC071}" type="slidenum">
              <a:rPr lang="en-US" smtClean="0"/>
              <a:t>‹#›</a:t>
            </a:fld>
            <a:endParaRPr lang="en-US"/>
          </a:p>
        </p:txBody>
      </p:sp>
    </p:spTree>
    <p:extLst>
      <p:ext uri="{BB962C8B-B14F-4D97-AF65-F5344CB8AC3E}">
        <p14:creationId xmlns:p14="http://schemas.microsoft.com/office/powerpoint/2010/main" val="60409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60F5D-7DD9-4419-82D6-DF4FE2AEEAB8}" type="datetimeFigureOut">
              <a:rPr lang="en-US" smtClean="0"/>
              <a:t>1/27/2018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9768F-24C1-42AB-928C-535649EEC071}" type="slidenum">
              <a:rPr lang="en-US" smtClean="0"/>
              <a:t>‹#›</a:t>
            </a:fld>
            <a:endParaRPr lang="en-US"/>
          </a:p>
        </p:txBody>
      </p:sp>
    </p:spTree>
    <p:extLst>
      <p:ext uri="{BB962C8B-B14F-4D97-AF65-F5344CB8AC3E}">
        <p14:creationId xmlns:p14="http://schemas.microsoft.com/office/powerpoint/2010/main" val="3636517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41s- Light the Fire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102s- And Can it Be?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487- A New Creature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Sinful Men</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8270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3330942"/>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been buried with Him in </a:t>
                      </a:r>
                      <a:r>
                        <a:rPr lang="en-US" sz="3600" b="0" dirty="0">
                          <a:effectLst/>
                          <a:latin typeface="Tahoma" panose="020B0604030504040204" pitchFamily="34" charset="0"/>
                          <a:ea typeface="Tahoma" panose="020B0604030504040204" pitchFamily="34" charset="0"/>
                          <a:cs typeface="Tahoma" panose="020B0604030504040204" pitchFamily="34" charset="0"/>
                        </a:rPr>
                        <a:t>baptism-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old person died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1:4; 3:27</a:t>
                      </a:r>
                      <a:r>
                        <a:rPr lang="en-US" sz="3600" b="0" dirty="0">
                          <a:effectLst/>
                          <a:latin typeface="Tahoma" panose="020B0604030504040204" pitchFamily="34" charset="0"/>
                          <a:ea typeface="Tahoma" panose="020B0604030504040204" pitchFamily="34" charset="0"/>
                          <a:cs typeface="Tahoma" panose="020B0604030504040204" pitchFamily="34" charset="0"/>
                        </a:rPr>
                        <a:t>; Rom. 6:3) </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As Christ was </a:t>
                      </a:r>
                      <a:r>
                        <a:rPr lang="en-US" sz="3600" dirty="0" smtClean="0">
                          <a:effectLst/>
                          <a:latin typeface="Tahoma" panose="020B0604030504040204" pitchFamily="34" charset="0"/>
                          <a:ea typeface="Tahoma" panose="020B0604030504040204" pitchFamily="34" charset="0"/>
                          <a:cs typeface="Tahoma" panose="020B0604030504040204" pitchFamily="34" charset="0"/>
                        </a:rPr>
                        <a:t>raised</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I am born again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walk </a:t>
                      </a:r>
                      <a:r>
                        <a:rPr lang="en-US" sz="3600" dirty="0">
                          <a:effectLst/>
                          <a:latin typeface="Tahoma" panose="020B0604030504040204" pitchFamily="34" charset="0"/>
                          <a:ea typeface="Tahoma" panose="020B0604030504040204" pitchFamily="34" charset="0"/>
                          <a:cs typeface="Tahoma" panose="020B0604030504040204" pitchFamily="34" charset="0"/>
                        </a:rPr>
                        <a:t>a </a:t>
                      </a:r>
                      <a:r>
                        <a:rPr lang="en-US" sz="3600" dirty="0" smtClean="0">
                          <a:effectLst/>
                          <a:latin typeface="Tahoma" panose="020B0604030504040204" pitchFamily="34" charset="0"/>
                          <a:ea typeface="Tahoma" panose="020B0604030504040204" pitchFamily="34" charset="0"/>
                          <a:cs typeface="Tahoma" panose="020B0604030504040204" pitchFamily="34" charset="0"/>
                        </a:rPr>
                        <a:t>new life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3:5; Rom. 6:4)</a:t>
                      </a:r>
                    </a:p>
                  </a:txBody>
                  <a:tcPr marL="68580" marR="68580" marT="0" marB="0"/>
                </a:tc>
              </a:tr>
              <a:tr h="176797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died </a:t>
                      </a:r>
                      <a:r>
                        <a:rPr lang="en-US" sz="3600" b="0" dirty="0">
                          <a:effectLst/>
                          <a:latin typeface="Tahoma" panose="020B0604030504040204" pitchFamily="34" charset="0"/>
                          <a:ea typeface="Tahoma" panose="020B0604030504040204" pitchFamily="34" charset="0"/>
                          <a:cs typeface="Tahoma" panose="020B0604030504040204" pitchFamily="34" charset="0"/>
                        </a:rPr>
                        <a:t>to Moses’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law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2:16</a:t>
                      </a:r>
                      <a:r>
                        <a:rPr lang="en-US" sz="3600" b="0" dirty="0">
                          <a:effectLst/>
                          <a:latin typeface="Tahoma" panose="020B0604030504040204" pitchFamily="34" charset="0"/>
                          <a:ea typeface="Tahoma" panose="020B0604030504040204" pitchFamily="34" charset="0"/>
                          <a:cs typeface="Tahoma" panose="020B0604030504040204" pitchFamily="34" charset="0"/>
                        </a:rPr>
                        <a:t>, 19; Col. 2:14)</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I’m free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600" dirty="0" smtClean="0">
                          <a:effectLst/>
                          <a:latin typeface="Tahoma" panose="020B0604030504040204" pitchFamily="34" charset="0"/>
                          <a:ea typeface="Tahoma" panose="020B0604030504040204" pitchFamily="34" charset="0"/>
                          <a:cs typeface="Tahoma" panose="020B0604030504040204" pitchFamily="34" charset="0"/>
                        </a:rPr>
                        <a:t> live </a:t>
                      </a:r>
                      <a:r>
                        <a:rPr lang="en-US" sz="3600" dirty="0">
                          <a:effectLst/>
                          <a:latin typeface="Tahoma" panose="020B0604030504040204" pitchFamily="34" charset="0"/>
                          <a:ea typeface="Tahoma" panose="020B0604030504040204" pitchFamily="34" charset="0"/>
                          <a:cs typeface="Tahoma" panose="020B0604030504040204" pitchFamily="34" charset="0"/>
                        </a:rPr>
                        <a:t>by </a:t>
                      </a:r>
                      <a:r>
                        <a:rPr lang="en-US" sz="3600" dirty="0" smtClean="0">
                          <a:effectLst/>
                          <a:latin typeface="Tahoma" panose="020B0604030504040204" pitchFamily="34" charset="0"/>
                          <a:ea typeface="Tahoma" panose="020B0604030504040204" pitchFamily="34" charset="0"/>
                          <a:cs typeface="Tahoma" panose="020B0604030504040204" pitchFamily="34" charset="0"/>
                        </a:rPr>
                        <a:t>faith </a:t>
                      </a:r>
                      <a:r>
                        <a:rPr lang="en-US" sz="3600" dirty="0">
                          <a:effectLst/>
                          <a:latin typeface="Tahoma" panose="020B0604030504040204" pitchFamily="34" charset="0"/>
                          <a:ea typeface="Tahoma" panose="020B0604030504040204" pitchFamily="34" charset="0"/>
                          <a:cs typeface="Tahoma" panose="020B0604030504040204" pitchFamily="34" charset="0"/>
                        </a:rPr>
                        <a:t>which </a:t>
                      </a:r>
                      <a:r>
                        <a:rPr lang="en-US" sz="3600" dirty="0" smtClean="0">
                          <a:effectLst/>
                          <a:latin typeface="Tahoma" panose="020B0604030504040204" pitchFamily="34" charset="0"/>
                          <a:ea typeface="Tahoma" panose="020B0604030504040204" pitchFamily="34" charset="0"/>
                          <a:cs typeface="Tahoma" panose="020B0604030504040204" pitchFamily="34" charset="0"/>
                        </a:rPr>
                        <a:t>works through love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(Gal. 3:11-12</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5:1, 6</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1480843">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died to fleshly desires        (Gal. 5:13</a:t>
                      </a:r>
                      <a:r>
                        <a:rPr lang="en-US" sz="3600" b="0" dirty="0">
                          <a:effectLst/>
                          <a:latin typeface="Tahoma" panose="020B0604030504040204" pitchFamily="34" charset="0"/>
                          <a:ea typeface="Tahoma" panose="020B0604030504040204" pitchFamily="34" charset="0"/>
                          <a:cs typeface="Tahoma" panose="020B0604030504040204" pitchFamily="34" charset="0"/>
                        </a:rPr>
                        <a:t>, 19-21,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24, 26)</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I walk </a:t>
                      </a:r>
                      <a:r>
                        <a:rPr lang="en-US" sz="3600" dirty="0">
                          <a:effectLst/>
                          <a:latin typeface="Tahoma" panose="020B0604030504040204" pitchFamily="34" charset="0"/>
                          <a:ea typeface="Tahoma" panose="020B0604030504040204" pitchFamily="34" charset="0"/>
                          <a:cs typeface="Tahoma" panose="020B0604030504040204" pitchFamily="34" charset="0"/>
                        </a:rPr>
                        <a:t>by the Spirit- </a:t>
                      </a:r>
                      <a:r>
                        <a:rPr lang="en-US" sz="3600" dirty="0" smtClean="0">
                          <a:effectLst/>
                          <a:latin typeface="Tahoma" panose="020B0604030504040204" pitchFamily="34" charset="0"/>
                          <a:ea typeface="Tahoma" panose="020B0604030504040204" pitchFamily="34" charset="0"/>
                          <a:cs typeface="Tahoma" panose="020B0604030504040204" pitchFamily="34" charset="0"/>
                        </a:rPr>
                        <a:t>produce good fruit (Gal.</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5:16, 22-23</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3227339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4266404"/>
              </p:ext>
            </p:extLst>
          </p:nvPr>
        </p:nvGraphicFramePr>
        <p:xfrm>
          <a:off x="-3" y="-4"/>
          <a:ext cx="12192002" cy="6852066"/>
        </p:xfrm>
        <a:graphic>
          <a:graphicData uri="http://schemas.openxmlformats.org/drawingml/2006/table">
            <a:tbl>
              <a:tblPr firstRow="1" firstCol="1" bandRow="1">
                <a:tableStyleId>{073A0DAA-6AF3-43AB-8588-CEC1D06C72B9}</a:tableStyleId>
              </a:tblPr>
              <a:tblGrid>
                <a:gridCol w="6096001"/>
                <a:gridCol w="6096001"/>
              </a:tblGrid>
              <a:tr h="1643713">
                <a:tc>
                  <a:txBody>
                    <a:bodyPr/>
                    <a:lstStyle/>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 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324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persecuted by the world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6:13-14</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158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352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18885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2553272"/>
              </p:ext>
            </p:extLst>
          </p:nvPr>
        </p:nvGraphicFramePr>
        <p:xfrm>
          <a:off x="-3" y="-4"/>
          <a:ext cx="12192002" cy="6852066"/>
        </p:xfrm>
        <a:graphic>
          <a:graphicData uri="http://schemas.openxmlformats.org/drawingml/2006/table">
            <a:tbl>
              <a:tblPr firstRow="1" firstCol="1" bandRow="1">
                <a:tableStyleId>{073A0DAA-6AF3-43AB-8588-CEC1D06C72B9}</a:tableStyleId>
              </a:tblPr>
              <a:tblGrid>
                <a:gridCol w="6096001"/>
                <a:gridCol w="6096001"/>
              </a:tblGrid>
              <a:tr h="1643713">
                <a:tc>
                  <a:txBody>
                    <a:bodyPr/>
                    <a:lstStyle/>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 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324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persecuted by the world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6:13-14</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sow to the Spirit-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do </a:t>
                      </a:r>
                      <a:r>
                        <a:rPr lang="en-US" sz="3600" b="0" dirty="0">
                          <a:effectLst/>
                          <a:latin typeface="Tahoma" panose="020B0604030504040204" pitchFamily="34" charset="0"/>
                          <a:ea typeface="Tahoma" panose="020B0604030504040204" pitchFamily="34" charset="0"/>
                          <a:cs typeface="Tahoma" panose="020B0604030504040204" pitchFamily="34" charset="0"/>
                        </a:rPr>
                        <a:t>good works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 6:7-10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208158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352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853998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69946547"/>
              </p:ext>
            </p:extLst>
          </p:nvPr>
        </p:nvGraphicFramePr>
        <p:xfrm>
          <a:off x="-3" y="-4"/>
          <a:ext cx="12192002" cy="6852066"/>
        </p:xfrm>
        <a:graphic>
          <a:graphicData uri="http://schemas.openxmlformats.org/drawingml/2006/table">
            <a:tbl>
              <a:tblPr firstRow="1" firstCol="1" bandRow="1">
                <a:tableStyleId>{073A0DAA-6AF3-43AB-8588-CEC1D06C72B9}</a:tableStyleId>
              </a:tblPr>
              <a:tblGrid>
                <a:gridCol w="6096001"/>
                <a:gridCol w="6096001"/>
              </a:tblGrid>
              <a:tr h="1643713">
                <a:tc>
                  <a:txBody>
                    <a:bodyPr/>
                    <a:lstStyle/>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 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324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persecuted by the world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6:13-14</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sow to the Spirit-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do </a:t>
                      </a:r>
                      <a:r>
                        <a:rPr lang="en-US" sz="3600" b="0" dirty="0">
                          <a:effectLst/>
                          <a:latin typeface="Tahoma" panose="020B0604030504040204" pitchFamily="34" charset="0"/>
                          <a:ea typeface="Tahoma" panose="020B0604030504040204" pitchFamily="34" charset="0"/>
                          <a:cs typeface="Tahoma" panose="020B0604030504040204" pitchFamily="34" charset="0"/>
                        </a:rPr>
                        <a:t>good works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 6:7-10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208158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won’t allow error to deceive me &amp; depart from His grace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1:6-9;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352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83784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28939125"/>
              </p:ext>
            </p:extLst>
          </p:nvPr>
        </p:nvGraphicFramePr>
        <p:xfrm>
          <a:off x="-3" y="-4"/>
          <a:ext cx="12192002" cy="6852066"/>
        </p:xfrm>
        <a:graphic>
          <a:graphicData uri="http://schemas.openxmlformats.org/drawingml/2006/table">
            <a:tbl>
              <a:tblPr firstRow="1" firstCol="1" bandRow="1">
                <a:tableStyleId>{073A0DAA-6AF3-43AB-8588-CEC1D06C72B9}</a:tableStyleId>
              </a:tblPr>
              <a:tblGrid>
                <a:gridCol w="6096001"/>
                <a:gridCol w="6096001"/>
              </a:tblGrid>
              <a:tr h="1643713">
                <a:tc>
                  <a:txBody>
                    <a:bodyPr/>
                    <a:lstStyle/>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 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324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persecuted by the world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6:13-14</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sow to the Spirit-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do </a:t>
                      </a:r>
                      <a:r>
                        <a:rPr lang="en-US" sz="3600" b="0" dirty="0">
                          <a:effectLst/>
                          <a:latin typeface="Tahoma" panose="020B0604030504040204" pitchFamily="34" charset="0"/>
                          <a:ea typeface="Tahoma" panose="020B0604030504040204" pitchFamily="34" charset="0"/>
                          <a:cs typeface="Tahoma" panose="020B0604030504040204" pitchFamily="34" charset="0"/>
                        </a:rPr>
                        <a:t>good works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 6:7-10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208158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won’t allow error to deceive me &amp; depart from His grace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1:6-9;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stand up for the truth,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try </a:t>
                      </a:r>
                      <a:r>
                        <a:rPr lang="en-US" sz="3600" b="0" dirty="0">
                          <a:effectLst/>
                          <a:latin typeface="Tahoma" panose="020B0604030504040204" pitchFamily="34" charset="0"/>
                          <a:ea typeface="Tahoma" panose="020B0604030504040204" pitchFamily="34" charset="0"/>
                          <a:cs typeface="Tahoma" panose="020B0604030504040204" pitchFamily="34" charset="0"/>
                        </a:rPr>
                        <a:t>to restore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deceived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2:5</a:t>
                      </a:r>
                      <a:r>
                        <a:rPr lang="en-US" sz="3600" b="0" dirty="0">
                          <a:effectLst/>
                          <a:latin typeface="Tahoma" panose="020B0604030504040204" pitchFamily="34" charset="0"/>
                          <a:ea typeface="Tahoma" panose="020B0604030504040204" pitchFamily="34" charset="0"/>
                          <a:cs typeface="Tahoma" panose="020B0604030504040204" pitchFamily="34" charset="0"/>
                        </a:rPr>
                        <a:t>, 11ff; 4:16ff; 6:1-2)</a:t>
                      </a:r>
                    </a:p>
                  </a:txBody>
                  <a:tcPr marL="68580" marR="68580" marT="0" marB="0"/>
                </a:tc>
              </a:tr>
              <a:tr h="181352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76587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0777723"/>
              </p:ext>
            </p:extLst>
          </p:nvPr>
        </p:nvGraphicFramePr>
        <p:xfrm>
          <a:off x="-3" y="-4"/>
          <a:ext cx="12192002" cy="6852066"/>
        </p:xfrm>
        <a:graphic>
          <a:graphicData uri="http://schemas.openxmlformats.org/drawingml/2006/table">
            <a:tbl>
              <a:tblPr firstRow="1" firstCol="1" bandRow="1">
                <a:tableStyleId>{073A0DAA-6AF3-43AB-8588-CEC1D06C72B9}</a:tableStyleId>
              </a:tblPr>
              <a:tblGrid>
                <a:gridCol w="6096001"/>
                <a:gridCol w="6096001"/>
              </a:tblGrid>
              <a:tr h="1643713">
                <a:tc>
                  <a:txBody>
                    <a:bodyPr/>
                    <a:lstStyle/>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 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324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persecuted by the world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6:13-14</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sow to the Spirit-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do </a:t>
                      </a:r>
                      <a:r>
                        <a:rPr lang="en-US" sz="3600" b="0" dirty="0">
                          <a:effectLst/>
                          <a:latin typeface="Tahoma" panose="020B0604030504040204" pitchFamily="34" charset="0"/>
                          <a:ea typeface="Tahoma" panose="020B0604030504040204" pitchFamily="34" charset="0"/>
                          <a:cs typeface="Tahoma" panose="020B0604030504040204" pitchFamily="34" charset="0"/>
                        </a:rPr>
                        <a:t>good works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 6:7-10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208158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won’t allow error to deceive me &amp; depart from His grace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1:6-9;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stand up for the truth,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try </a:t>
                      </a:r>
                      <a:r>
                        <a:rPr lang="en-US" sz="3600" b="0" dirty="0">
                          <a:effectLst/>
                          <a:latin typeface="Tahoma" panose="020B0604030504040204" pitchFamily="34" charset="0"/>
                          <a:ea typeface="Tahoma" panose="020B0604030504040204" pitchFamily="34" charset="0"/>
                          <a:cs typeface="Tahoma" panose="020B0604030504040204" pitchFamily="34" charset="0"/>
                        </a:rPr>
                        <a:t>to restore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deceived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2:5</a:t>
                      </a:r>
                      <a:r>
                        <a:rPr lang="en-US" sz="3600" b="0" dirty="0">
                          <a:effectLst/>
                          <a:latin typeface="Tahoma" panose="020B0604030504040204" pitchFamily="34" charset="0"/>
                          <a:ea typeface="Tahoma" panose="020B0604030504040204" pitchFamily="34" charset="0"/>
                          <a:cs typeface="Tahoma" panose="020B0604030504040204" pitchFamily="34" charset="0"/>
                        </a:rPr>
                        <a:t>, 11ff; 4:16ff; 6:1-2)</a:t>
                      </a:r>
                    </a:p>
                  </a:txBody>
                  <a:tcPr marL="68580" marR="68580" marT="0" marB="0"/>
                </a:tc>
              </a:tr>
              <a:tr h="18135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redeemed from the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curse of the Law (Gal. 3:10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02225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8522618"/>
              </p:ext>
            </p:extLst>
          </p:nvPr>
        </p:nvGraphicFramePr>
        <p:xfrm>
          <a:off x="-3" y="-4"/>
          <a:ext cx="12192002" cy="6852066"/>
        </p:xfrm>
        <a:graphic>
          <a:graphicData uri="http://schemas.openxmlformats.org/drawingml/2006/table">
            <a:tbl>
              <a:tblPr firstRow="1" firstCol="1" bandRow="1">
                <a:tableStyleId>{073A0DAA-6AF3-43AB-8588-CEC1D06C72B9}</a:tableStyleId>
              </a:tblPr>
              <a:tblGrid>
                <a:gridCol w="6096001"/>
                <a:gridCol w="6096001"/>
              </a:tblGrid>
              <a:tr h="1643713">
                <a:tc>
                  <a:txBody>
                    <a:bodyPr/>
                    <a:lstStyle/>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 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324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persecuted by the world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6:13-14</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sow to the Spirit-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do </a:t>
                      </a:r>
                      <a:r>
                        <a:rPr lang="en-US" sz="3600" b="0" dirty="0">
                          <a:effectLst/>
                          <a:latin typeface="Tahoma" panose="020B0604030504040204" pitchFamily="34" charset="0"/>
                          <a:ea typeface="Tahoma" panose="020B0604030504040204" pitchFamily="34" charset="0"/>
                          <a:cs typeface="Tahoma" panose="020B0604030504040204" pitchFamily="34" charset="0"/>
                        </a:rPr>
                        <a:t>good works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 6:7-10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208158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won’t allow error to deceive me &amp; depart from His grace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(Gal. 1:6-9;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stand up for the truth,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try </a:t>
                      </a:r>
                      <a:r>
                        <a:rPr lang="en-US" sz="3600" b="0" dirty="0">
                          <a:effectLst/>
                          <a:latin typeface="Tahoma" panose="020B0604030504040204" pitchFamily="34" charset="0"/>
                          <a:ea typeface="Tahoma" panose="020B0604030504040204" pitchFamily="34" charset="0"/>
                          <a:cs typeface="Tahoma" panose="020B0604030504040204" pitchFamily="34" charset="0"/>
                        </a:rPr>
                        <a:t>to restore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deceived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2:5</a:t>
                      </a:r>
                      <a:r>
                        <a:rPr lang="en-US" sz="3600" b="0" dirty="0">
                          <a:effectLst/>
                          <a:latin typeface="Tahoma" panose="020B0604030504040204" pitchFamily="34" charset="0"/>
                          <a:ea typeface="Tahoma" panose="020B0604030504040204" pitchFamily="34" charset="0"/>
                          <a:cs typeface="Tahoma" panose="020B0604030504040204" pitchFamily="34" charset="0"/>
                        </a:rPr>
                        <a:t>, 11ff; 4:16ff; 6:1-2)</a:t>
                      </a:r>
                    </a:p>
                  </a:txBody>
                  <a:tcPr marL="68580" marR="68580" marT="0" marB="0"/>
                </a:tc>
              </a:tr>
              <a:tr h="18135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redeemed from the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curse of the Law (Gal. 3:10</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I’m adopted as His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child-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I’m </a:t>
                      </a:r>
                      <a:r>
                        <a:rPr lang="en-US" sz="3600" b="0" dirty="0">
                          <a:effectLst/>
                          <a:latin typeface="Tahoma" panose="020B0604030504040204" pitchFamily="34" charset="0"/>
                          <a:ea typeface="Tahoma" panose="020B0604030504040204" pitchFamily="34" charset="0"/>
                          <a:cs typeface="Tahoma" panose="020B0604030504040204" pitchFamily="34" charset="0"/>
                        </a:rPr>
                        <a:t>an heir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3:29</a:t>
                      </a:r>
                      <a:r>
                        <a:rPr lang="en-US" sz="3600" b="0" dirty="0">
                          <a:effectLst/>
                          <a:latin typeface="Tahoma" panose="020B0604030504040204" pitchFamily="34" charset="0"/>
                          <a:ea typeface="Tahoma" panose="020B0604030504040204" pitchFamily="34" charset="0"/>
                          <a:cs typeface="Tahoma" panose="020B0604030504040204" pitchFamily="34" charset="0"/>
                        </a:rPr>
                        <a:t>; 4:5, 7)</a:t>
                      </a:r>
                    </a:p>
                  </a:txBody>
                  <a:tcPr marL="68580" marR="68580" marT="0" marB="0"/>
                </a:tc>
              </a:tr>
            </a:tbl>
          </a:graphicData>
        </a:graphic>
      </p:graphicFrame>
    </p:spTree>
    <p:extLst>
      <p:ext uri="{BB962C8B-B14F-4D97-AF65-F5344CB8AC3E}">
        <p14:creationId xmlns:p14="http://schemas.microsoft.com/office/powerpoint/2010/main" val="2444051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1881"/>
            <a:ext cx="12192000" cy="6823952"/>
          </a:xfrm>
        </p:spPr>
        <p:txBody>
          <a:bodyPr>
            <a:normAutofit/>
          </a:bodyPr>
          <a:lstStyle/>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you been buried with Christ in baptism so that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might be raised up with Christ or are you still in your sins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22:16)</a:t>
            </a:r>
          </a:p>
          <a:p>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you died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law of Moses so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that you might live by faith or are you trying to be justified by the law</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(Gal. 5:4)</a:t>
            </a:r>
          </a:p>
          <a:p>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Are you walking by the flesh or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Spirit</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 5:16)</a:t>
            </a:r>
          </a:p>
          <a:p>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99481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1881"/>
            <a:ext cx="12192000" cy="6823952"/>
          </a:xfrm>
        </p:spPr>
        <p:txBody>
          <a:bodyPr>
            <a:normAutofit/>
          </a:bodyPr>
          <a:lstStyle/>
          <a:p>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persecuted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by the world or trying to avoid it by pleasing your peers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(Gal. 1:10)</a:t>
            </a:r>
          </a:p>
          <a:p>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you allowing error to deceive you or are you standing up for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truth and trying to restore others? (1 Tim. 1:19)</a:t>
            </a:r>
          </a:p>
          <a:p>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need to obey the gospel by being baptized for the remission of sins or be restored do it now!  (2 Cor. 6:2)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52416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41s- Light the Fire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102s- And Can it Be?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487- A New Creature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Sinful Men</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2063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Image result for crucified with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310"/>
            <a:ext cx="12192000" cy="6834690"/>
          </a:xfrm>
          <a:prstGeom prst="rect">
            <a:avLst/>
          </a:prstGeom>
          <a:noFill/>
          <a:effectLst>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327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mage result for i am nailed to a cross with Chris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3127"/>
            <a:ext cx="12191999" cy="6774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298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3476352"/>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67974">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80843">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57495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2502794"/>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been buried with Him in </a:t>
                      </a:r>
                      <a:r>
                        <a:rPr lang="en-US" sz="3600" b="0" dirty="0">
                          <a:effectLst/>
                          <a:latin typeface="Tahoma" panose="020B0604030504040204" pitchFamily="34" charset="0"/>
                          <a:ea typeface="Tahoma" panose="020B0604030504040204" pitchFamily="34" charset="0"/>
                          <a:cs typeface="Tahoma" panose="020B0604030504040204" pitchFamily="34" charset="0"/>
                        </a:rPr>
                        <a:t>baptism-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old person died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1:4; 3:27</a:t>
                      </a:r>
                      <a:r>
                        <a:rPr lang="en-US" sz="3600" b="0" dirty="0">
                          <a:effectLst/>
                          <a:latin typeface="Tahoma" panose="020B0604030504040204" pitchFamily="34" charset="0"/>
                          <a:ea typeface="Tahoma" panose="020B0604030504040204" pitchFamily="34" charset="0"/>
                          <a:cs typeface="Tahoma" panose="020B0604030504040204" pitchFamily="34" charset="0"/>
                        </a:rPr>
                        <a:t>; Rom. 6:3) </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67974">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80843">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62926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02797420"/>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been buried with Him in </a:t>
                      </a:r>
                      <a:r>
                        <a:rPr lang="en-US" sz="3600" b="0" dirty="0">
                          <a:effectLst/>
                          <a:latin typeface="Tahoma" panose="020B0604030504040204" pitchFamily="34" charset="0"/>
                          <a:ea typeface="Tahoma" panose="020B0604030504040204" pitchFamily="34" charset="0"/>
                          <a:cs typeface="Tahoma" panose="020B0604030504040204" pitchFamily="34" charset="0"/>
                        </a:rPr>
                        <a:t>baptism-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old person died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1:4; 3:27</a:t>
                      </a:r>
                      <a:r>
                        <a:rPr lang="en-US" sz="3600" b="0" dirty="0">
                          <a:effectLst/>
                          <a:latin typeface="Tahoma" panose="020B0604030504040204" pitchFamily="34" charset="0"/>
                          <a:ea typeface="Tahoma" panose="020B0604030504040204" pitchFamily="34" charset="0"/>
                          <a:cs typeface="Tahoma" panose="020B0604030504040204" pitchFamily="34" charset="0"/>
                        </a:rPr>
                        <a:t>; Rom. 6:3) </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As Christ was </a:t>
                      </a:r>
                      <a:r>
                        <a:rPr lang="en-US" sz="3600" dirty="0" smtClean="0">
                          <a:effectLst/>
                          <a:latin typeface="Tahoma" panose="020B0604030504040204" pitchFamily="34" charset="0"/>
                          <a:ea typeface="Tahoma" panose="020B0604030504040204" pitchFamily="34" charset="0"/>
                          <a:cs typeface="Tahoma" panose="020B0604030504040204" pitchFamily="34" charset="0"/>
                        </a:rPr>
                        <a:t>raised</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I am born again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walk </a:t>
                      </a:r>
                      <a:r>
                        <a:rPr lang="en-US" sz="3600" dirty="0">
                          <a:effectLst/>
                          <a:latin typeface="Tahoma" panose="020B0604030504040204" pitchFamily="34" charset="0"/>
                          <a:ea typeface="Tahoma" panose="020B0604030504040204" pitchFamily="34" charset="0"/>
                          <a:cs typeface="Tahoma" panose="020B0604030504040204" pitchFamily="34" charset="0"/>
                        </a:rPr>
                        <a:t>a </a:t>
                      </a:r>
                      <a:r>
                        <a:rPr lang="en-US" sz="3600" dirty="0" smtClean="0">
                          <a:effectLst/>
                          <a:latin typeface="Tahoma" panose="020B0604030504040204" pitchFamily="34" charset="0"/>
                          <a:ea typeface="Tahoma" panose="020B0604030504040204" pitchFamily="34" charset="0"/>
                          <a:cs typeface="Tahoma" panose="020B0604030504040204" pitchFamily="34" charset="0"/>
                        </a:rPr>
                        <a:t>new life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3:5; Rom. 6:4)</a:t>
                      </a:r>
                    </a:p>
                  </a:txBody>
                  <a:tcPr marL="68580" marR="68580" marT="0" marB="0"/>
                </a:tc>
              </a:tr>
              <a:tr h="1767974">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80843">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3306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5254048"/>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been buried with Him in </a:t>
                      </a:r>
                      <a:r>
                        <a:rPr lang="en-US" sz="3600" b="0" dirty="0">
                          <a:effectLst/>
                          <a:latin typeface="Tahoma" panose="020B0604030504040204" pitchFamily="34" charset="0"/>
                          <a:ea typeface="Tahoma" panose="020B0604030504040204" pitchFamily="34" charset="0"/>
                          <a:cs typeface="Tahoma" panose="020B0604030504040204" pitchFamily="34" charset="0"/>
                        </a:rPr>
                        <a:t>baptism-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old person died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1:4; 3:27</a:t>
                      </a:r>
                      <a:r>
                        <a:rPr lang="en-US" sz="3600" b="0" dirty="0">
                          <a:effectLst/>
                          <a:latin typeface="Tahoma" panose="020B0604030504040204" pitchFamily="34" charset="0"/>
                          <a:ea typeface="Tahoma" panose="020B0604030504040204" pitchFamily="34" charset="0"/>
                          <a:cs typeface="Tahoma" panose="020B0604030504040204" pitchFamily="34" charset="0"/>
                        </a:rPr>
                        <a:t>; Rom. 6:3) </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As Christ was </a:t>
                      </a:r>
                      <a:r>
                        <a:rPr lang="en-US" sz="3600" dirty="0" smtClean="0">
                          <a:effectLst/>
                          <a:latin typeface="Tahoma" panose="020B0604030504040204" pitchFamily="34" charset="0"/>
                          <a:ea typeface="Tahoma" panose="020B0604030504040204" pitchFamily="34" charset="0"/>
                          <a:cs typeface="Tahoma" panose="020B0604030504040204" pitchFamily="34" charset="0"/>
                        </a:rPr>
                        <a:t>raised</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I am born again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walk </a:t>
                      </a:r>
                      <a:r>
                        <a:rPr lang="en-US" sz="3600" dirty="0">
                          <a:effectLst/>
                          <a:latin typeface="Tahoma" panose="020B0604030504040204" pitchFamily="34" charset="0"/>
                          <a:ea typeface="Tahoma" panose="020B0604030504040204" pitchFamily="34" charset="0"/>
                          <a:cs typeface="Tahoma" panose="020B0604030504040204" pitchFamily="34" charset="0"/>
                        </a:rPr>
                        <a:t>a </a:t>
                      </a:r>
                      <a:r>
                        <a:rPr lang="en-US" sz="3600" dirty="0" smtClean="0">
                          <a:effectLst/>
                          <a:latin typeface="Tahoma" panose="020B0604030504040204" pitchFamily="34" charset="0"/>
                          <a:ea typeface="Tahoma" panose="020B0604030504040204" pitchFamily="34" charset="0"/>
                          <a:cs typeface="Tahoma" panose="020B0604030504040204" pitchFamily="34" charset="0"/>
                        </a:rPr>
                        <a:t>new life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3:5; Rom. 6:4)</a:t>
                      </a:r>
                    </a:p>
                  </a:txBody>
                  <a:tcPr marL="68580" marR="68580" marT="0" marB="0"/>
                </a:tc>
              </a:tr>
              <a:tr h="176797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died </a:t>
                      </a:r>
                      <a:r>
                        <a:rPr lang="en-US" sz="3600" b="0" dirty="0">
                          <a:effectLst/>
                          <a:latin typeface="Tahoma" panose="020B0604030504040204" pitchFamily="34" charset="0"/>
                          <a:ea typeface="Tahoma" panose="020B0604030504040204" pitchFamily="34" charset="0"/>
                          <a:cs typeface="Tahoma" panose="020B0604030504040204" pitchFamily="34" charset="0"/>
                        </a:rPr>
                        <a:t>to Moses’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law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2:16</a:t>
                      </a:r>
                      <a:r>
                        <a:rPr lang="en-US" sz="3600" b="0" dirty="0">
                          <a:effectLst/>
                          <a:latin typeface="Tahoma" panose="020B0604030504040204" pitchFamily="34" charset="0"/>
                          <a:ea typeface="Tahoma" panose="020B0604030504040204" pitchFamily="34" charset="0"/>
                          <a:cs typeface="Tahoma" panose="020B0604030504040204" pitchFamily="34" charset="0"/>
                        </a:rPr>
                        <a:t>, 19; Col. 2:14)</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80843">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67073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9745305"/>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been buried with Him in </a:t>
                      </a:r>
                      <a:r>
                        <a:rPr lang="en-US" sz="3600" b="0" dirty="0">
                          <a:effectLst/>
                          <a:latin typeface="Tahoma" panose="020B0604030504040204" pitchFamily="34" charset="0"/>
                          <a:ea typeface="Tahoma" panose="020B0604030504040204" pitchFamily="34" charset="0"/>
                          <a:cs typeface="Tahoma" panose="020B0604030504040204" pitchFamily="34" charset="0"/>
                        </a:rPr>
                        <a:t>baptism-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old person died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1:4; 3:27</a:t>
                      </a:r>
                      <a:r>
                        <a:rPr lang="en-US" sz="3600" b="0" dirty="0">
                          <a:effectLst/>
                          <a:latin typeface="Tahoma" panose="020B0604030504040204" pitchFamily="34" charset="0"/>
                          <a:ea typeface="Tahoma" panose="020B0604030504040204" pitchFamily="34" charset="0"/>
                          <a:cs typeface="Tahoma" panose="020B0604030504040204" pitchFamily="34" charset="0"/>
                        </a:rPr>
                        <a:t>; Rom. 6:3) </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As Christ was </a:t>
                      </a:r>
                      <a:r>
                        <a:rPr lang="en-US" sz="3600" dirty="0" smtClean="0">
                          <a:effectLst/>
                          <a:latin typeface="Tahoma" panose="020B0604030504040204" pitchFamily="34" charset="0"/>
                          <a:ea typeface="Tahoma" panose="020B0604030504040204" pitchFamily="34" charset="0"/>
                          <a:cs typeface="Tahoma" panose="020B0604030504040204" pitchFamily="34" charset="0"/>
                        </a:rPr>
                        <a:t>raised</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I am born again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walk </a:t>
                      </a:r>
                      <a:r>
                        <a:rPr lang="en-US" sz="3600" dirty="0">
                          <a:effectLst/>
                          <a:latin typeface="Tahoma" panose="020B0604030504040204" pitchFamily="34" charset="0"/>
                          <a:ea typeface="Tahoma" panose="020B0604030504040204" pitchFamily="34" charset="0"/>
                          <a:cs typeface="Tahoma" panose="020B0604030504040204" pitchFamily="34" charset="0"/>
                        </a:rPr>
                        <a:t>a </a:t>
                      </a:r>
                      <a:r>
                        <a:rPr lang="en-US" sz="3600" dirty="0" smtClean="0">
                          <a:effectLst/>
                          <a:latin typeface="Tahoma" panose="020B0604030504040204" pitchFamily="34" charset="0"/>
                          <a:ea typeface="Tahoma" panose="020B0604030504040204" pitchFamily="34" charset="0"/>
                          <a:cs typeface="Tahoma" panose="020B0604030504040204" pitchFamily="34" charset="0"/>
                        </a:rPr>
                        <a:t>new life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3:5; Rom. 6:4)</a:t>
                      </a:r>
                    </a:p>
                  </a:txBody>
                  <a:tcPr marL="68580" marR="68580" marT="0" marB="0"/>
                </a:tc>
              </a:tr>
              <a:tr h="176797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died </a:t>
                      </a:r>
                      <a:r>
                        <a:rPr lang="en-US" sz="3600" b="0" dirty="0">
                          <a:effectLst/>
                          <a:latin typeface="Tahoma" panose="020B0604030504040204" pitchFamily="34" charset="0"/>
                          <a:ea typeface="Tahoma" panose="020B0604030504040204" pitchFamily="34" charset="0"/>
                          <a:cs typeface="Tahoma" panose="020B0604030504040204" pitchFamily="34" charset="0"/>
                        </a:rPr>
                        <a:t>to Moses’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law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2:16</a:t>
                      </a:r>
                      <a:r>
                        <a:rPr lang="en-US" sz="3600" b="0" dirty="0">
                          <a:effectLst/>
                          <a:latin typeface="Tahoma" panose="020B0604030504040204" pitchFamily="34" charset="0"/>
                          <a:ea typeface="Tahoma" panose="020B0604030504040204" pitchFamily="34" charset="0"/>
                          <a:cs typeface="Tahoma" panose="020B0604030504040204" pitchFamily="34" charset="0"/>
                        </a:rPr>
                        <a:t>, 19; Col. 2:14)</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I’m free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600" dirty="0" smtClean="0">
                          <a:effectLst/>
                          <a:latin typeface="Tahoma" panose="020B0604030504040204" pitchFamily="34" charset="0"/>
                          <a:ea typeface="Tahoma" panose="020B0604030504040204" pitchFamily="34" charset="0"/>
                          <a:cs typeface="Tahoma" panose="020B0604030504040204" pitchFamily="34" charset="0"/>
                        </a:rPr>
                        <a:t> live </a:t>
                      </a:r>
                      <a:r>
                        <a:rPr lang="en-US" sz="3600" dirty="0">
                          <a:effectLst/>
                          <a:latin typeface="Tahoma" panose="020B0604030504040204" pitchFamily="34" charset="0"/>
                          <a:ea typeface="Tahoma" panose="020B0604030504040204" pitchFamily="34" charset="0"/>
                          <a:cs typeface="Tahoma" panose="020B0604030504040204" pitchFamily="34" charset="0"/>
                        </a:rPr>
                        <a:t>by </a:t>
                      </a:r>
                      <a:r>
                        <a:rPr lang="en-US" sz="3600" dirty="0" smtClean="0">
                          <a:effectLst/>
                          <a:latin typeface="Tahoma" panose="020B0604030504040204" pitchFamily="34" charset="0"/>
                          <a:ea typeface="Tahoma" panose="020B0604030504040204" pitchFamily="34" charset="0"/>
                          <a:cs typeface="Tahoma" panose="020B0604030504040204" pitchFamily="34" charset="0"/>
                        </a:rPr>
                        <a:t>faith </a:t>
                      </a:r>
                      <a:r>
                        <a:rPr lang="en-US" sz="3600" dirty="0">
                          <a:effectLst/>
                          <a:latin typeface="Tahoma" panose="020B0604030504040204" pitchFamily="34" charset="0"/>
                          <a:ea typeface="Tahoma" panose="020B0604030504040204" pitchFamily="34" charset="0"/>
                          <a:cs typeface="Tahoma" panose="020B0604030504040204" pitchFamily="34" charset="0"/>
                        </a:rPr>
                        <a:t>which </a:t>
                      </a:r>
                      <a:r>
                        <a:rPr lang="en-US" sz="3600" dirty="0" smtClean="0">
                          <a:effectLst/>
                          <a:latin typeface="Tahoma" panose="020B0604030504040204" pitchFamily="34" charset="0"/>
                          <a:ea typeface="Tahoma" panose="020B0604030504040204" pitchFamily="34" charset="0"/>
                          <a:cs typeface="Tahoma" panose="020B0604030504040204" pitchFamily="34" charset="0"/>
                        </a:rPr>
                        <a:t>works through love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(Gal. 3:11-12</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5:1, 6</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1480843">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89458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75123808"/>
              </p:ext>
            </p:extLst>
          </p:nvPr>
        </p:nvGraphicFramePr>
        <p:xfrm>
          <a:off x="-2" y="0"/>
          <a:ext cx="12192002" cy="6858001"/>
        </p:xfrm>
        <a:graphic>
          <a:graphicData uri="http://schemas.openxmlformats.org/drawingml/2006/table">
            <a:tbl>
              <a:tblPr firstRow="1" firstCol="1" bandRow="1">
                <a:tableStyleId>{073A0DAA-6AF3-43AB-8588-CEC1D06C72B9}</a:tableStyleId>
              </a:tblPr>
              <a:tblGrid>
                <a:gridCol w="6096001"/>
                <a:gridCol w="6096001"/>
              </a:tblGrid>
              <a:tr h="1622326">
                <a:tc>
                  <a:txBody>
                    <a:bodyPr/>
                    <a:lstStyle/>
                    <a:p>
                      <a:pPr marL="0" marR="0" algn="ctr">
                        <a:lnSpc>
                          <a:spcPct val="107000"/>
                        </a:lnSpc>
                        <a:spcBef>
                          <a:spcPts val="0"/>
                        </a:spcBef>
                        <a:spcAft>
                          <a:spcPts val="0"/>
                        </a:spcAft>
                      </a:pPr>
                      <a:r>
                        <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Have</a:t>
                      </a:r>
                      <a:r>
                        <a:rPr lang="en-US" sz="48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Been </a:t>
                      </a: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 </a:t>
                      </a:r>
                    </a:p>
                    <a:p>
                      <a:pPr marL="0" marR="0" algn="ctr">
                        <a:lnSpc>
                          <a:spcPct val="107000"/>
                        </a:lnSpc>
                        <a:spcBef>
                          <a:spcPts val="0"/>
                        </a:spcBef>
                        <a:spcAft>
                          <a:spcPts val="0"/>
                        </a:spcAft>
                      </a:pPr>
                      <a:r>
                        <a:rPr lang="en-US" sz="48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with Christ</a:t>
                      </a:r>
                      <a:endParaRPr lang="en-US" sz="48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Lives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a:t>
                      </a:r>
                      <a:r>
                        <a:rPr lang="en-US" sz="4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 </a:t>
                      </a:r>
                      <a:endParaRPr lang="en-US" sz="48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685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been buried with Him in </a:t>
                      </a:r>
                      <a:r>
                        <a:rPr lang="en-US" sz="3600" b="0" dirty="0">
                          <a:effectLst/>
                          <a:latin typeface="Tahoma" panose="020B0604030504040204" pitchFamily="34" charset="0"/>
                          <a:ea typeface="Tahoma" panose="020B0604030504040204" pitchFamily="34" charset="0"/>
                          <a:cs typeface="Tahoma" panose="020B0604030504040204" pitchFamily="34" charset="0"/>
                        </a:rPr>
                        <a:t>baptism-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old person died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1:4; 3:27</a:t>
                      </a:r>
                      <a:r>
                        <a:rPr lang="en-US" sz="3600" b="0" dirty="0">
                          <a:effectLst/>
                          <a:latin typeface="Tahoma" panose="020B0604030504040204" pitchFamily="34" charset="0"/>
                          <a:ea typeface="Tahoma" panose="020B0604030504040204" pitchFamily="34" charset="0"/>
                          <a:cs typeface="Tahoma" panose="020B0604030504040204" pitchFamily="34" charset="0"/>
                        </a:rPr>
                        <a:t>; Rom. 6:3) </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As Christ was </a:t>
                      </a:r>
                      <a:r>
                        <a:rPr lang="en-US" sz="3600" dirty="0" smtClean="0">
                          <a:effectLst/>
                          <a:latin typeface="Tahoma" panose="020B0604030504040204" pitchFamily="34" charset="0"/>
                          <a:ea typeface="Tahoma" panose="020B0604030504040204" pitchFamily="34" charset="0"/>
                          <a:cs typeface="Tahoma" panose="020B0604030504040204" pitchFamily="34" charset="0"/>
                        </a:rPr>
                        <a:t>raised</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I am born again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walk </a:t>
                      </a:r>
                      <a:r>
                        <a:rPr lang="en-US" sz="3600" dirty="0">
                          <a:effectLst/>
                          <a:latin typeface="Tahoma" panose="020B0604030504040204" pitchFamily="34" charset="0"/>
                          <a:ea typeface="Tahoma" panose="020B0604030504040204" pitchFamily="34" charset="0"/>
                          <a:cs typeface="Tahoma" panose="020B0604030504040204" pitchFamily="34" charset="0"/>
                        </a:rPr>
                        <a:t>a </a:t>
                      </a:r>
                      <a:r>
                        <a:rPr lang="en-US" sz="3600" dirty="0" smtClean="0">
                          <a:effectLst/>
                          <a:latin typeface="Tahoma" panose="020B0604030504040204" pitchFamily="34" charset="0"/>
                          <a:ea typeface="Tahoma" panose="020B0604030504040204" pitchFamily="34" charset="0"/>
                          <a:cs typeface="Tahoma" panose="020B0604030504040204" pitchFamily="34" charset="0"/>
                        </a:rPr>
                        <a:t>new life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3:5; Rom. 6:4)</a:t>
                      </a:r>
                    </a:p>
                  </a:txBody>
                  <a:tcPr marL="68580" marR="68580" marT="0" marB="0"/>
                </a:tc>
              </a:tr>
              <a:tr h="176797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 died </a:t>
                      </a:r>
                      <a:r>
                        <a:rPr lang="en-US" sz="3600" b="0" dirty="0">
                          <a:effectLst/>
                          <a:latin typeface="Tahoma" panose="020B0604030504040204" pitchFamily="34" charset="0"/>
                          <a:ea typeface="Tahoma" panose="020B0604030504040204" pitchFamily="34" charset="0"/>
                          <a:cs typeface="Tahoma" panose="020B0604030504040204" pitchFamily="34" charset="0"/>
                        </a:rPr>
                        <a:t>to Moses’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law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2:16</a:t>
                      </a:r>
                      <a:r>
                        <a:rPr lang="en-US" sz="3600" b="0" dirty="0">
                          <a:effectLst/>
                          <a:latin typeface="Tahoma" panose="020B0604030504040204" pitchFamily="34" charset="0"/>
                          <a:ea typeface="Tahoma" panose="020B0604030504040204" pitchFamily="34" charset="0"/>
                          <a:cs typeface="Tahoma" panose="020B0604030504040204" pitchFamily="34" charset="0"/>
                        </a:rPr>
                        <a:t>, 19; Col. 2:14)</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I’m free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600" dirty="0" smtClean="0">
                          <a:effectLst/>
                          <a:latin typeface="Tahoma" panose="020B0604030504040204" pitchFamily="34" charset="0"/>
                          <a:ea typeface="Tahoma" panose="020B0604030504040204" pitchFamily="34" charset="0"/>
                          <a:cs typeface="Tahoma" panose="020B0604030504040204" pitchFamily="34" charset="0"/>
                        </a:rPr>
                        <a:t> live </a:t>
                      </a:r>
                      <a:r>
                        <a:rPr lang="en-US" sz="3600" dirty="0">
                          <a:effectLst/>
                          <a:latin typeface="Tahoma" panose="020B0604030504040204" pitchFamily="34" charset="0"/>
                          <a:ea typeface="Tahoma" panose="020B0604030504040204" pitchFamily="34" charset="0"/>
                          <a:cs typeface="Tahoma" panose="020B0604030504040204" pitchFamily="34" charset="0"/>
                        </a:rPr>
                        <a:t>by </a:t>
                      </a:r>
                      <a:r>
                        <a:rPr lang="en-US" sz="3600" dirty="0" smtClean="0">
                          <a:effectLst/>
                          <a:latin typeface="Tahoma" panose="020B0604030504040204" pitchFamily="34" charset="0"/>
                          <a:ea typeface="Tahoma" panose="020B0604030504040204" pitchFamily="34" charset="0"/>
                          <a:cs typeface="Tahoma" panose="020B0604030504040204" pitchFamily="34" charset="0"/>
                        </a:rPr>
                        <a:t>faith </a:t>
                      </a:r>
                      <a:r>
                        <a:rPr lang="en-US" sz="3600" dirty="0">
                          <a:effectLst/>
                          <a:latin typeface="Tahoma" panose="020B0604030504040204" pitchFamily="34" charset="0"/>
                          <a:ea typeface="Tahoma" panose="020B0604030504040204" pitchFamily="34" charset="0"/>
                          <a:cs typeface="Tahoma" panose="020B0604030504040204" pitchFamily="34" charset="0"/>
                        </a:rPr>
                        <a:t>which </a:t>
                      </a:r>
                      <a:r>
                        <a:rPr lang="en-US" sz="3600" dirty="0" smtClean="0">
                          <a:effectLst/>
                          <a:latin typeface="Tahoma" panose="020B0604030504040204" pitchFamily="34" charset="0"/>
                          <a:ea typeface="Tahoma" panose="020B0604030504040204" pitchFamily="34" charset="0"/>
                          <a:cs typeface="Tahoma" panose="020B0604030504040204" pitchFamily="34" charset="0"/>
                        </a:rPr>
                        <a:t>works through love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(Gal. 3:11-12</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5:1, 6</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1480843">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I’ve died to fleshly desires        (Gal. 5:13</a:t>
                      </a:r>
                      <a:r>
                        <a:rPr lang="en-US" sz="3600" b="0" dirty="0">
                          <a:effectLst/>
                          <a:latin typeface="Tahoma" panose="020B0604030504040204" pitchFamily="34" charset="0"/>
                          <a:ea typeface="Tahoma" panose="020B0604030504040204" pitchFamily="34" charset="0"/>
                          <a:cs typeface="Tahoma" panose="020B0604030504040204" pitchFamily="34" charset="0"/>
                        </a:rPr>
                        <a:t>, 19-21,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24, 26)</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5790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1385</Words>
  <Application>Microsoft Office PowerPoint</Application>
  <PresentationFormat>Widescreen</PresentationFormat>
  <Paragraphs>153</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19</cp:revision>
  <cp:lastPrinted>2018-01-28T13:43:48Z</cp:lastPrinted>
  <dcterms:created xsi:type="dcterms:W3CDTF">2018-01-28T04:11:49Z</dcterms:created>
  <dcterms:modified xsi:type="dcterms:W3CDTF">2018-01-28T20:40:46Z</dcterms:modified>
</cp:coreProperties>
</file>