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p:scale>
          <a:sx n="75" d="100"/>
          <a:sy n="75" d="100"/>
        </p:scale>
        <p:origin x="40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CBBF86-A706-41D6-B0FE-D37BE6A5667D}" type="datetimeFigureOut">
              <a:rPr lang="en-US" smtClean="0"/>
              <a:t>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C5D673-2D91-4944-8F86-1098D21B2011}" type="slidenum">
              <a:rPr lang="en-US" smtClean="0"/>
              <a:t>‹#›</a:t>
            </a:fld>
            <a:endParaRPr lang="en-US"/>
          </a:p>
        </p:txBody>
      </p:sp>
    </p:spTree>
    <p:extLst>
      <p:ext uri="{BB962C8B-B14F-4D97-AF65-F5344CB8AC3E}">
        <p14:creationId xmlns:p14="http://schemas.microsoft.com/office/powerpoint/2010/main" val="129293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studytools.com/search/?q=re+4:6"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Reginald Heber, Born in 1783 to a wealthy, educated family.  By 7, translating Latin Classics into English verse,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entered Oxford at 17, won 2 awards for poetry.  </a:t>
            </a:r>
            <a:r>
              <a:rPr lang="en-US" sz="1200" kern="1200" dirty="0" smtClean="0">
                <a:solidFill>
                  <a:schemeClr val="tx1"/>
                </a:solidFill>
                <a:effectLst/>
                <a:latin typeface="+mn-lt"/>
                <a:ea typeface="+mn-ea"/>
                <a:cs typeface="+mn-cs"/>
              </a:rPr>
              <a:t>It was written in England. He compiled hymns around the Catholic church calendar. Wanting to celebrate a triune God, Heber wrote “Holy, Holy, Holy” for Trinity Sunday– observed eight Sundays after Easter. He accepted</a:t>
            </a:r>
            <a:r>
              <a:rPr lang="en-US" sz="1200" kern="1200" baseline="0" dirty="0" smtClean="0">
                <a:solidFill>
                  <a:schemeClr val="tx1"/>
                </a:solidFill>
                <a:effectLst/>
                <a:latin typeface="+mn-lt"/>
                <a:ea typeface="+mn-ea"/>
                <a:cs typeface="+mn-cs"/>
              </a:rPr>
              <a:t> a post to be Catholic </a:t>
            </a:r>
            <a:r>
              <a:rPr lang="en-US" sz="1200" kern="1200" baseline="0" dirty="0" err="1" smtClean="0">
                <a:solidFill>
                  <a:schemeClr val="tx1"/>
                </a:solidFill>
                <a:effectLst/>
                <a:latin typeface="+mn-lt"/>
                <a:ea typeface="+mn-ea"/>
                <a:cs typeface="+mn-cs"/>
              </a:rPr>
              <a:t>biship</a:t>
            </a:r>
            <a:r>
              <a:rPr lang="en-US" sz="1200" kern="1200" baseline="0" dirty="0" smtClean="0">
                <a:solidFill>
                  <a:schemeClr val="tx1"/>
                </a:solidFill>
                <a:effectLst/>
                <a:latin typeface="+mn-lt"/>
                <a:ea typeface="+mn-ea"/>
                <a:cs typeface="+mn-cs"/>
              </a:rPr>
              <a:t> of Calcutta where he apparently suffered from a heavy workload and tropical climate.  He apparently died of an apoplectic stroke at 43.  One year after his death, his widow &amp; friends published a collection of 57 of his hymns.  The music for the poem was accomplished in 1861 by John Bacchus Dykes.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8C5D673-2D91-4944-8F86-1098D21B2011}" type="slidenum">
              <a:rPr lang="en-US" smtClean="0"/>
              <a:t>1</a:t>
            </a:fld>
            <a:endParaRPr lang="en-US"/>
          </a:p>
        </p:txBody>
      </p:sp>
    </p:spTree>
    <p:extLst>
      <p:ext uri="{BB962C8B-B14F-4D97-AF65-F5344CB8AC3E}">
        <p14:creationId xmlns:p14="http://schemas.microsoft.com/office/powerpoint/2010/main" val="1765490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Written for Trinity Sunday one Sunday after Pentecost.  “God in three persons, blessed Trinity,” True but wording changed our books follow the Baptist hymnal in 1879.  God is “perfect in power, in love and purity;” God is worshiped by saints, cherubim, and seraphim; and God is praised “in earth and sky and sea,” and God is “holy, merciful and mighty.”</a:t>
            </a:r>
          </a:p>
          <a:p>
            <a:endParaRPr lang="en-US" dirty="0"/>
          </a:p>
        </p:txBody>
      </p:sp>
      <p:sp>
        <p:nvSpPr>
          <p:cNvPr id="4" name="Slide Number Placeholder 3"/>
          <p:cNvSpPr>
            <a:spLocks noGrp="1"/>
          </p:cNvSpPr>
          <p:nvPr>
            <p:ph type="sldNum" sz="quarter" idx="10"/>
          </p:nvPr>
        </p:nvSpPr>
        <p:spPr/>
        <p:txBody>
          <a:bodyPr/>
          <a:lstStyle/>
          <a:p>
            <a:fld id="{F8C5D673-2D91-4944-8F86-1098D21B2011}" type="slidenum">
              <a:rPr lang="en-US" smtClean="0"/>
              <a:t>2</a:t>
            </a:fld>
            <a:endParaRPr lang="en-US"/>
          </a:p>
        </p:txBody>
      </p:sp>
    </p:spTree>
    <p:extLst>
      <p:ext uri="{BB962C8B-B14F-4D97-AF65-F5344CB8AC3E}">
        <p14:creationId xmlns:p14="http://schemas.microsoft.com/office/powerpoint/2010/main" val="2370943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#4 symbolic</a:t>
            </a:r>
            <a:r>
              <a:rPr lang="en-US" baseline="0" dirty="0" smtClean="0"/>
              <a:t> of the world we live in. </a:t>
            </a:r>
            <a:r>
              <a:rPr lang="en-US" sz="1200" b="0" i="0" kern="1200" dirty="0" smtClean="0">
                <a:solidFill>
                  <a:schemeClr val="tx1"/>
                </a:solidFill>
                <a:effectLst/>
                <a:latin typeface="+mn-lt"/>
                <a:ea typeface="+mn-ea"/>
                <a:cs typeface="+mn-cs"/>
              </a:rPr>
              <a:t>The “4 living creatures" of </a:t>
            </a:r>
            <a:r>
              <a:rPr lang="en-US" sz="1200" b="0" i="0" u="none" strike="noStrike" kern="1200" dirty="0" smtClean="0">
                <a:solidFill>
                  <a:schemeClr val="tx1"/>
                </a:solidFill>
                <a:effectLst/>
                <a:latin typeface="+mn-lt"/>
                <a:ea typeface="+mn-ea"/>
                <a:cs typeface="+mn-cs"/>
                <a:hlinkClick r:id="rId3"/>
              </a:rPr>
              <a:t>Rev 4:6</a:t>
            </a:r>
            <a:r>
              <a:rPr lang="en-US" sz="1200" b="0" i="0" kern="1200" dirty="0" smtClean="0">
                <a:solidFill>
                  <a:schemeClr val="tx1"/>
                </a:solidFill>
                <a:effectLst/>
                <a:latin typeface="+mn-lt"/>
                <a:ea typeface="+mn-ea"/>
                <a:cs typeface="+mn-cs"/>
              </a:rPr>
              <a:t> modeled on Ezekiel, touches from Isaiah. Full of eyes before &amp; behind, they are in the midst of the throne, &amp; round about it. One resembles a lion, the other a calf, and the third a man, and the fourth a flying eagle. Each of the creatures has six wings. "They have no rest day and night, saying, Holy, holy, holy, is the Lord God, the Almighty, who was and who is and who is to come."</a:t>
            </a:r>
            <a:r>
              <a:rPr lang="en-US" baseline="0" dirty="0" smtClean="0"/>
              <a:t> Seraphim- 6 winged being that say Holy </a:t>
            </a:r>
            <a:r>
              <a:rPr lang="en-US" baseline="0" dirty="0" err="1" smtClean="0"/>
              <a:t>Holy</a:t>
            </a:r>
            <a:r>
              <a:rPr lang="en-US" baseline="0" dirty="0" smtClean="0"/>
              <a:t> </a:t>
            </a:r>
            <a:r>
              <a:rPr lang="en-US" baseline="0" dirty="0" err="1" smtClean="0"/>
              <a:t>Holy</a:t>
            </a:r>
            <a:r>
              <a:rPr lang="en-US" baseline="0" dirty="0" smtClean="0"/>
              <a:t> (2X).  Cherubim 58X </a:t>
            </a:r>
            <a:r>
              <a:rPr lang="en-US" altLang="en-US" sz="1200" dirty="0" smtClean="0">
                <a:effectLst/>
              </a:rPr>
              <a:t>was placed in the Most Holy Place. It was above the mercy seat and had wings that covered the ark of the covenant </a:t>
            </a:r>
            <a:r>
              <a:rPr lang="en-US" altLang="en-US" sz="1200" dirty="0" smtClean="0">
                <a:solidFill>
                  <a:srgbClr val="00FF00"/>
                </a:solidFill>
                <a:effectLst/>
              </a:rPr>
              <a:t>(Ex. 25:20; 1 Kings 8:6-7). </a:t>
            </a:r>
          </a:p>
          <a:p>
            <a:pPr eaLnBrk="1" hangingPunct="1"/>
            <a:r>
              <a:rPr lang="en-US" altLang="en-US" sz="1200" dirty="0" smtClean="0">
                <a:effectLst/>
              </a:rPr>
              <a:t>The God of heaven was only above the cherubim. </a:t>
            </a:r>
            <a:r>
              <a:rPr lang="en-US" altLang="en-US" sz="1200" dirty="0" smtClean="0">
                <a:solidFill>
                  <a:srgbClr val="00FF00"/>
                </a:solidFill>
                <a:effectLst/>
              </a:rPr>
              <a:t>(Ps. 80:1; 99:1; 2 Kings 19:15; Isa. 37:16)</a:t>
            </a:r>
            <a:endParaRPr lang="en-US" altLang="en-US" sz="100" dirty="0" smtClean="0">
              <a:solidFill>
                <a:srgbClr val="00FF00"/>
              </a:solidFill>
              <a:effectLst/>
            </a:endParaRPr>
          </a:p>
          <a:p>
            <a:endParaRPr lang="en-US" dirty="0"/>
          </a:p>
        </p:txBody>
      </p:sp>
      <p:sp>
        <p:nvSpPr>
          <p:cNvPr id="4" name="Slide Number Placeholder 3"/>
          <p:cNvSpPr>
            <a:spLocks noGrp="1"/>
          </p:cNvSpPr>
          <p:nvPr>
            <p:ph type="sldNum" sz="quarter" idx="10"/>
          </p:nvPr>
        </p:nvSpPr>
        <p:spPr/>
        <p:txBody>
          <a:bodyPr/>
          <a:lstStyle/>
          <a:p>
            <a:fld id="{F8C5D673-2D91-4944-8F86-1098D21B2011}" type="slidenum">
              <a:rPr lang="en-US" smtClean="0"/>
              <a:t>3</a:t>
            </a:fld>
            <a:endParaRPr lang="en-US"/>
          </a:p>
        </p:txBody>
      </p:sp>
    </p:spTree>
    <p:extLst>
      <p:ext uri="{BB962C8B-B14F-4D97-AF65-F5344CB8AC3E}">
        <p14:creationId xmlns:p14="http://schemas.microsoft.com/office/powerpoint/2010/main" val="2884361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5D673-2D91-4944-8F86-1098D21B2011}" type="slidenum">
              <a:rPr lang="en-US" smtClean="0"/>
              <a:t>4</a:t>
            </a:fld>
            <a:endParaRPr lang="en-US"/>
          </a:p>
        </p:txBody>
      </p:sp>
    </p:spTree>
    <p:extLst>
      <p:ext uri="{BB962C8B-B14F-4D97-AF65-F5344CB8AC3E}">
        <p14:creationId xmlns:p14="http://schemas.microsoft.com/office/powerpoint/2010/main" val="1714436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5D673-2D91-4944-8F86-1098D21B2011}" type="slidenum">
              <a:rPr lang="en-US" smtClean="0"/>
              <a:t>5</a:t>
            </a:fld>
            <a:endParaRPr lang="en-US"/>
          </a:p>
        </p:txBody>
      </p:sp>
    </p:spTree>
    <p:extLst>
      <p:ext uri="{BB962C8B-B14F-4D97-AF65-F5344CB8AC3E}">
        <p14:creationId xmlns:p14="http://schemas.microsoft.com/office/powerpoint/2010/main" val="2387585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57D7C8-E9B7-4BD5-BB6F-7B6DC983621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357114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7D7C8-E9B7-4BD5-BB6F-7B6DC983621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66439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7D7C8-E9B7-4BD5-BB6F-7B6DC983621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350372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7D7C8-E9B7-4BD5-BB6F-7B6DC983621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248078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57D7C8-E9B7-4BD5-BB6F-7B6DC983621F}"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4092602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57D7C8-E9B7-4BD5-BB6F-7B6DC983621F}"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1484929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57D7C8-E9B7-4BD5-BB6F-7B6DC983621F}"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2502312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57D7C8-E9B7-4BD5-BB6F-7B6DC983621F}"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12116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7D7C8-E9B7-4BD5-BB6F-7B6DC983621F}"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3928211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7D7C8-E9B7-4BD5-BB6F-7B6DC983621F}"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282637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7D7C8-E9B7-4BD5-BB6F-7B6DC983621F}"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C00A-C9EE-494D-9310-3C59F990D35D}" type="slidenum">
              <a:rPr lang="en-US" smtClean="0"/>
              <a:t>‹#›</a:t>
            </a:fld>
            <a:endParaRPr lang="en-US"/>
          </a:p>
        </p:txBody>
      </p:sp>
    </p:spTree>
    <p:extLst>
      <p:ext uri="{BB962C8B-B14F-4D97-AF65-F5344CB8AC3E}">
        <p14:creationId xmlns:p14="http://schemas.microsoft.com/office/powerpoint/2010/main" val="920638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7D7C8-E9B7-4BD5-BB6F-7B6DC983621F}" type="datetimeFigureOut">
              <a:rPr lang="en-US" smtClean="0"/>
              <a:t>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DC00A-C9EE-494D-9310-3C59F990D35D}" type="slidenum">
              <a:rPr lang="en-US" smtClean="0"/>
              <a:t>‹#›</a:t>
            </a:fld>
            <a:endParaRPr lang="en-US"/>
          </a:p>
        </p:txBody>
      </p:sp>
    </p:spTree>
    <p:extLst>
      <p:ext uri="{BB962C8B-B14F-4D97-AF65-F5344CB8AC3E}">
        <p14:creationId xmlns:p14="http://schemas.microsoft.com/office/powerpoint/2010/main" val="2838048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ytimg.com/vi/YdbxSpJn1yQ/hqdefau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310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6"/>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Holy </a:t>
            </a:r>
            <a:r>
              <a:rPr lang="en-US" sz="4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Holy</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Holy</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by Reginald Heber 1783-1826 </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Holy, holy,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 Lord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Almighty (Isa. 6:3; Rev. 4:8)</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Early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morning my song shall rise 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thee (Mk. 1:35)</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 merciful &amp; mighty (Eph. 2:4-7)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three persons, blessed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Trinity (John 14:26; 17:21)</a:t>
            </a:r>
          </a:p>
          <a:p>
            <a:pPr marL="0" indent="0">
              <a:buNone/>
            </a:pPr>
            <a:endParaRPr lang="en-US" sz="2000" dirty="0">
              <a:solidFill>
                <a:schemeClr val="bg1"/>
              </a:solidFill>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is holy, merciful, and mighty and we ought to praise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 for it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everyday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God the Father, God the Son, and God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Holy Spirit are each a person in the Godhead and are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united in holiness.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2239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6"/>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Holy </a:t>
            </a:r>
            <a:r>
              <a:rPr lang="en-US" sz="4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Holy</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Holy</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by Reginald Heber 1783-1826 </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Holy, holy,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 all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saints adore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Thee (Rev. 4:5-11)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Casting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down their golden crowns around the glassy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sea</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Cherubim 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seraphim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falling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down before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wert and art and evermore shalt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four living creatures (likely Cherubim- Isa. 6:2 and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Seraphim serving God- Ezek. 10:1-20) &amp; 24 elders (likely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 tribes &amp; 12 apostles representing redeemed of both</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covenants) are praising God in worship who lives forever!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1287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6"/>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Holy </a:t>
            </a:r>
            <a:r>
              <a:rPr lang="en-US" sz="4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Holy</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Holy</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by Reginald Heber 1783-1826 </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Holy, holy,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 though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 darkness hide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Thee (2 Cor. 4:4)</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eye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of sinful man Thy glory may not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see (</a:t>
            </a:r>
            <a:r>
              <a:rPr lang="en-US" sz="35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Jn</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1:5)</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Only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Thou art holy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is none beside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Thee (Rev. 15:4)</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Perfect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in power, in love and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purity (Matt. 5:48)</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Sinful man doesn’t see God’s glory because He loves the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darkness (John 3:19) and doesn’t want to see the light.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is perfect in power, love and purity which is shown in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Son’s sacrifice and resurrection.</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6232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6"/>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Holy </a:t>
            </a:r>
            <a:r>
              <a:rPr lang="en-US" sz="4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Holy</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Holy</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by Reginald Heber 1783-1826 </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Holy, holy,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 Lord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almighty (Ps. 19:1-2; 148:7)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Thy works shall praise Thy name in earth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sky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sea</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holy,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 merciful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mighty (Luke 1:49-51)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three persons, blessed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Trinity (2 Cor. 13:14)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of God’s works in creation praise His name everywhere.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Father, Son, &amp; Holy Spirit are holy, merciful, &amp; mighty!</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2021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4660</TotalTime>
  <Words>436</Words>
  <Application>Microsoft Office PowerPoint</Application>
  <PresentationFormat>Widescreen</PresentationFormat>
  <Paragraphs>47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PowerPoint Presentation</vt:lpstr>
      <vt:lpstr>Holy Holy Holy by Reginald Heber 1783-1826 </vt:lpstr>
      <vt:lpstr>Holy Holy Holy by Reginald Heber 1783-1826 </vt:lpstr>
      <vt:lpstr>Holy Holy Holy by Reginald Heber 1783-1826 </vt:lpstr>
      <vt:lpstr>Holy Holy Holy by Reginald Heber 1783-1826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31</cp:revision>
  <dcterms:created xsi:type="dcterms:W3CDTF">2018-01-25T16:27:28Z</dcterms:created>
  <dcterms:modified xsi:type="dcterms:W3CDTF">2018-01-28T22:07:32Z</dcterms:modified>
</cp:coreProperties>
</file>