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6" r:id="rId2"/>
    <p:sldId id="256" r:id="rId3"/>
    <p:sldId id="262" r:id="rId4"/>
    <p:sldId id="264" r:id="rId5"/>
    <p:sldId id="265" r:id="rId6"/>
    <p:sldId id="266" r:id="rId7"/>
    <p:sldId id="267" r:id="rId8"/>
    <p:sldId id="268" r:id="rId9"/>
    <p:sldId id="269" r:id="rId10"/>
    <p:sldId id="259" r:id="rId11"/>
    <p:sldId id="270" r:id="rId12"/>
    <p:sldId id="271" r:id="rId13"/>
    <p:sldId id="272" r:id="rId14"/>
    <p:sldId id="273" r:id="rId15"/>
    <p:sldId id="274" r:id="rId16"/>
    <p:sldId id="263" r:id="rId17"/>
    <p:sldId id="275" r:id="rId18"/>
    <p:sldId id="276" r:id="rId19"/>
    <p:sldId id="280" r:id="rId20"/>
    <p:sldId id="279" r:id="rId21"/>
    <p:sldId id="278" r:id="rId22"/>
    <p:sldId id="261" r:id="rId23"/>
    <p:sldId id="281" r:id="rId24"/>
    <p:sldId id="282" r:id="rId25"/>
    <p:sldId id="283" r:id="rId26"/>
    <p:sldId id="284" r:id="rId27"/>
    <p:sldId id="285" r:id="rId28"/>
    <p:sldId id="287" r:id="rId2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420DAD0-76E3-4FAE-86E5-BBF5D89BCA0C}" type="datetimeFigureOut">
              <a:rPr lang="en-US" smtClean="0"/>
              <a:t>1/7/2018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3DF5AA7-EF1B-48A4-B28D-0F7E7DFAA7D4}" type="slidenum">
              <a:rPr lang="en-US" smtClean="0"/>
              <a:t>‹#›</a:t>
            </a:fld>
            <a:endParaRPr lang="en-US"/>
          </a:p>
        </p:txBody>
      </p:sp>
    </p:spTree>
    <p:extLst>
      <p:ext uri="{BB962C8B-B14F-4D97-AF65-F5344CB8AC3E}">
        <p14:creationId xmlns:p14="http://schemas.microsoft.com/office/powerpoint/2010/main" val="187747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94D4902F-E126-4C10-939D-31DEA8B2BE44}" type="datetimeFigureOut">
              <a:rPr lang="en-US" smtClean="0"/>
              <a:t>1/7/2018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24D22504-C8B8-4F3A-B8CD-DE3AB7E726DA}" type="slidenum">
              <a:rPr lang="en-US" smtClean="0"/>
              <a:t>‹#›</a:t>
            </a:fld>
            <a:endParaRPr lang="en-US"/>
          </a:p>
        </p:txBody>
      </p:sp>
    </p:spTree>
    <p:extLst>
      <p:ext uri="{BB962C8B-B14F-4D97-AF65-F5344CB8AC3E}">
        <p14:creationId xmlns:p14="http://schemas.microsoft.com/office/powerpoint/2010/main" val="176433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iblegateway.com/passage/?search=romans+6&amp;version=NASB#fen-NASB-28085j"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biblegateway.com/passage/?search=romans+6&amp;version=NASB#fen-NASB-28086l" TargetMode="External"/><Relationship Id="rId4" Type="http://schemas.openxmlformats.org/officeDocument/2006/relationships/hyperlink" Target="https://www.biblegateway.com/passage/?search=romans+6&amp;version=NASB#fen-NASB-28085k"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iblegateway.com/passage/?search=1+timothy+4&amp;version=NASB#fen-NASB-29749a"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biblegateway.com/passage/?search=1+corinthians+1&amp;version=NASB#fen-NASB-28377i"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biblegateway.com/passage/?search=matthew+9&amp;version=NASB#fen-NASB-23416ab"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www.biblegateway.com/passage/?search=matthew+9&amp;version=NASB#fen-NASB-23416ae" TargetMode="External"/><Relationship Id="rId5" Type="http://schemas.openxmlformats.org/officeDocument/2006/relationships/hyperlink" Target="https://www.biblegateway.com/passage/?search=matthew+9&amp;version=NASB#fen-NASB-23416ad" TargetMode="External"/><Relationship Id="rId4" Type="http://schemas.openxmlformats.org/officeDocument/2006/relationships/hyperlink" Target="https://www.biblegateway.com/passage/?search=matthew+9&amp;version=NASB#fen-NASB-23416ac"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www.biblegateway.com/passage/?search=matthew+7&amp;version=NASB#fen-NASB-23341p" TargetMode="External"/><Relationship Id="rId3" Type="http://schemas.openxmlformats.org/officeDocument/2006/relationships/hyperlink" Target="https://www.biblegateway.com/passage/?search=matthew+7&amp;version=NASB#fen-NASB-23333k" TargetMode="External"/><Relationship Id="rId7" Type="http://schemas.openxmlformats.org/officeDocument/2006/relationships/hyperlink" Target="https://www.biblegateway.com/passage/?search=matthew+7&amp;version=NASB#fen-NASB-23341o" TargetMode="External"/><Relationship Id="rId12" Type="http://schemas.openxmlformats.org/officeDocument/2006/relationships/hyperlink" Target="https://www.biblegateway.com/passage/?search=matthew+7&amp;version=NASB#fen-NASB-23345t"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www.biblegateway.com/passage/?search=matthew+7&amp;version=NASB#fen-NASB-23339n" TargetMode="External"/><Relationship Id="rId11" Type="http://schemas.openxmlformats.org/officeDocument/2006/relationships/hyperlink" Target="https://www.biblegateway.com/passage/?search=matthew+7&amp;version=NASB#fen-NASB-23344s" TargetMode="External"/><Relationship Id="rId5" Type="http://schemas.openxmlformats.org/officeDocument/2006/relationships/hyperlink" Target="https://www.biblegateway.com/passage/?search=matthew+7&amp;version=NASB#fen-NASB-23337m" TargetMode="External"/><Relationship Id="rId10" Type="http://schemas.openxmlformats.org/officeDocument/2006/relationships/hyperlink" Target="https://www.biblegateway.com/passage/?search=matthew+7&amp;version=NASB#fen-NASB-23343r" TargetMode="External"/><Relationship Id="rId4" Type="http://schemas.openxmlformats.org/officeDocument/2006/relationships/hyperlink" Target="https://www.biblegateway.com/passage/?search=matthew+7&amp;version=NASB#fen-NASB-23333l" TargetMode="External"/><Relationship Id="rId9" Type="http://schemas.openxmlformats.org/officeDocument/2006/relationships/hyperlink" Target="https://www.biblegateway.com/passage/?search=matthew+7&amp;version=NASB#fen-NASB-23342q"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DBRP, book of Mark.  Jesus heals many people,</a:t>
            </a:r>
            <a:r>
              <a:rPr lang="en-US" baseline="0" dirty="0" smtClean="0"/>
              <a:t> emphasis on power, fast paced action, very few parables, appeal to Romans.  Comparison between your doctor, great physician, false teacher.  Why was Jesus eating with the tax gatherers and sinners?  Because they were sick spiritually.  The </a:t>
            </a:r>
            <a:r>
              <a:rPr lang="en-US" baseline="0" dirty="0" err="1" smtClean="0"/>
              <a:t>self righteous</a:t>
            </a:r>
            <a:r>
              <a:rPr lang="en-US" baseline="0" dirty="0" smtClean="0"/>
              <a:t> don’t see any need for God.</a:t>
            </a:r>
            <a:endParaRPr lang="en-US" dirty="0" smtClean="0"/>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a:t>
            </a:fld>
            <a:endParaRPr lang="en-US"/>
          </a:p>
        </p:txBody>
      </p:sp>
    </p:spTree>
    <p:extLst>
      <p:ext uri="{BB962C8B-B14F-4D97-AF65-F5344CB8AC3E}">
        <p14:creationId xmlns:p14="http://schemas.microsoft.com/office/powerpoint/2010/main" val="239680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chemeClr val="tx2"/>
                </a:solidFill>
                <a:effectLst/>
              </a:rPr>
              <a:t>Jesus healed her and every kind of disease and sickness no matter how rare it was (Matthew 4:23-24; 9:35). Why? He had the power to forgive sins (Mark 2).  His</a:t>
            </a:r>
            <a:r>
              <a:rPr lang="en-US" altLang="en-US" sz="1200" baseline="0" dirty="0" smtClean="0">
                <a:solidFill>
                  <a:schemeClr val="tx2"/>
                </a:solidFill>
                <a:effectLst/>
              </a:rPr>
              <a:t> prescription is perfect and will work every time. Rom. 6:16-18, </a:t>
            </a:r>
            <a:r>
              <a:rPr lang="en-US" sz="1200" b="0" i="0" kern="1200" dirty="0" smtClean="0">
                <a:solidFill>
                  <a:schemeClr val="tx1"/>
                </a:solidFill>
                <a:effectLst/>
                <a:latin typeface="+mn-lt"/>
                <a:ea typeface="+mn-ea"/>
                <a:cs typeface="+mn-cs"/>
              </a:rPr>
              <a:t>Do you not know that when you present yourselves to someone </a:t>
            </a:r>
            <a:r>
              <a:rPr lang="en-US" sz="1200" b="0" i="1" kern="1200" dirty="0" smtClean="0">
                <a:solidFill>
                  <a:schemeClr val="tx1"/>
                </a:solidFill>
                <a:effectLst/>
                <a:latin typeface="+mn-lt"/>
                <a:ea typeface="+mn-ea"/>
                <a:cs typeface="+mn-cs"/>
              </a:rPr>
              <a:t>as</a:t>
            </a:r>
            <a:r>
              <a:rPr lang="en-US" sz="1200" b="0" i="0" kern="1200" dirty="0" smtClean="0">
                <a:solidFill>
                  <a:schemeClr val="tx1"/>
                </a:solidFill>
                <a:effectLst/>
                <a:latin typeface="+mn-lt"/>
                <a:ea typeface="+mn-ea"/>
                <a:cs typeface="+mn-cs"/>
              </a:rPr>
              <a:t> slaves for obedience, you are slaves of the one whom you obey, either of sin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j"/>
              </a:rPr>
              <a:t>j</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resulting in death, or of obedience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k"/>
              </a:rPr>
              <a:t>k</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resulting in righteousness? </a:t>
            </a:r>
            <a:r>
              <a:rPr lang="en-US" sz="1200" b="1" i="0" kern="1200" baseline="30000" dirty="0" smtClean="0">
                <a:solidFill>
                  <a:schemeClr val="tx1"/>
                </a:solidFill>
                <a:effectLst/>
                <a:latin typeface="+mn-lt"/>
                <a:ea typeface="+mn-ea"/>
                <a:cs typeface="+mn-cs"/>
              </a:rPr>
              <a:t>17 </a:t>
            </a:r>
            <a:r>
              <a:rPr lang="en-US" sz="1200" b="0" i="0" kern="1200" dirty="0" smtClean="0">
                <a:solidFill>
                  <a:schemeClr val="tx1"/>
                </a:solidFill>
                <a:effectLst/>
                <a:latin typeface="+mn-lt"/>
                <a:ea typeface="+mn-ea"/>
                <a:cs typeface="+mn-cs"/>
              </a:rPr>
              <a:t>But thanks be to God that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l"/>
              </a:rPr>
              <a:t>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though you were slaves of sin, you became obedient from the heart to that form of teaching to which you were committed, </a:t>
            </a:r>
            <a:r>
              <a:rPr lang="en-US" sz="1200" b="1" i="0" kern="1200" baseline="30000" dirty="0" smtClean="0">
                <a:solidFill>
                  <a:schemeClr val="tx1"/>
                </a:solidFill>
                <a:effectLst/>
                <a:latin typeface="+mn-lt"/>
                <a:ea typeface="+mn-ea"/>
                <a:cs typeface="+mn-cs"/>
              </a:rPr>
              <a:t>18 </a:t>
            </a:r>
            <a:r>
              <a:rPr lang="en-US" sz="1200" b="0" i="0" kern="1200" dirty="0" smtClean="0">
                <a:solidFill>
                  <a:schemeClr val="tx1"/>
                </a:solidFill>
                <a:effectLst/>
                <a:latin typeface="+mn-lt"/>
                <a:ea typeface="+mn-ea"/>
                <a:cs typeface="+mn-cs"/>
              </a:rPr>
              <a:t>and having been freed from sin, you became slaves of righteousness.  Day of Pentecost, repent and be baptized and receive remission of sins.  Practice</a:t>
            </a:r>
            <a:r>
              <a:rPr lang="en-US" sz="1200" b="0" i="0" kern="1200" baseline="0" dirty="0" smtClean="0">
                <a:solidFill>
                  <a:schemeClr val="tx1"/>
                </a:solidFill>
                <a:effectLst/>
                <a:latin typeface="+mn-lt"/>
                <a:ea typeface="+mn-ea"/>
                <a:cs typeface="+mn-cs"/>
              </a:rPr>
              <a:t> Christian graces, never stumble. </a:t>
            </a:r>
            <a:endParaRPr lang="en-US" altLang="en-US" sz="1400" dirty="0" smtClean="0">
              <a:solidFill>
                <a:schemeClr val="tx2"/>
              </a:solidFill>
              <a:effectLst/>
            </a:endParaRP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11</a:t>
            </a:fld>
            <a:endParaRPr lang="en-US"/>
          </a:p>
        </p:txBody>
      </p:sp>
    </p:spTree>
    <p:extLst>
      <p:ext uri="{BB962C8B-B14F-4D97-AF65-F5344CB8AC3E}">
        <p14:creationId xmlns:p14="http://schemas.microsoft.com/office/powerpoint/2010/main" val="2793594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lnSpc>
                <a:spcPct val="80000"/>
              </a:lnSpc>
              <a:defRPr/>
            </a:pPr>
            <a:endParaRPr lang="en-US" sz="800" dirty="0" smtClean="0">
              <a:effectLst/>
            </a:endParaRPr>
          </a:p>
          <a:p>
            <a:pPr marL="869950" indent="-869950" eaLnBrk="1" hangingPunct="1">
              <a:lnSpc>
                <a:spcPct val="80000"/>
              </a:lnSpc>
              <a:defRPr/>
            </a:pPr>
            <a:r>
              <a:rPr lang="en-US" sz="1200" dirty="0" smtClean="0">
                <a:effectLst/>
              </a:rPr>
              <a:t>The Scriptures warn us about false teachers for our good because if we partake of their remedy we will suffer and die spiritually (2 Peter 2:1-3; 2 Thess. 2:11-12).</a:t>
            </a:r>
          </a:p>
          <a:p>
            <a:r>
              <a:rPr lang="en-US" dirty="0" smtClean="0"/>
              <a:t>FT-</a:t>
            </a:r>
            <a:r>
              <a:rPr lang="en-US" baseline="0" dirty="0" smtClean="0"/>
              <a:t> justified by faith only is a most wholesome doctrine and full of comfort (Methodist Discipline).  As long as you are honest and sincere everything’s ok.  Go wherever you want to services.  But that won’t work with your prescription.  I am honestly and sincerely taking the medicine but the doctor prescribed the wrong one or the pharmacy filled it out wrong, all the bottles look alike and I take my spouses medication that is an </a:t>
            </a:r>
            <a:r>
              <a:rPr lang="en-US" baseline="0" dirty="0" err="1" smtClean="0"/>
              <a:t>opiod</a:t>
            </a:r>
            <a:r>
              <a:rPr lang="en-US" baseline="0" dirty="0" smtClean="0"/>
              <a:t> or strong medicine, but it won’t affect me because I honestly and sincerely thought I was taking the right one.  It won’t work in the spiritual realm either.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12</a:t>
            </a:fld>
            <a:endParaRPr lang="en-US"/>
          </a:p>
        </p:txBody>
      </p:sp>
    </p:spTree>
    <p:extLst>
      <p:ext uri="{BB962C8B-B14F-4D97-AF65-F5344CB8AC3E}">
        <p14:creationId xmlns:p14="http://schemas.microsoft.com/office/powerpoint/2010/main" val="2619546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a:t>
            </a:r>
            <a:r>
              <a:rPr lang="en-US" baseline="0" dirty="0" smtClean="0"/>
              <a:t> wonderful when cancer or your disease is in remission but there is always a possibility of a relapse. “</a:t>
            </a:r>
            <a:r>
              <a:rPr lang="en-US" sz="1200" b="0" i="0" kern="1200" dirty="0" smtClean="0">
                <a:solidFill>
                  <a:schemeClr val="tx1"/>
                </a:solidFill>
                <a:effectLst/>
                <a:latin typeface="+mn-lt"/>
                <a:ea typeface="+mn-ea"/>
                <a:cs typeface="+mn-cs"/>
              </a:rPr>
              <a:t>to fall back into illness after convalescence or apparent recovery”</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13</a:t>
            </a:fld>
            <a:endParaRPr lang="en-US"/>
          </a:p>
        </p:txBody>
      </p:sp>
    </p:spTree>
    <p:extLst>
      <p:ext uri="{BB962C8B-B14F-4D97-AF65-F5344CB8AC3E}">
        <p14:creationId xmlns:p14="http://schemas.microsoft.com/office/powerpoint/2010/main" val="2379775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Relapse- </a:t>
            </a:r>
            <a:r>
              <a:rPr lang="en-US" sz="1200" b="0" i="0" kern="1200" dirty="0" smtClean="0">
                <a:solidFill>
                  <a:schemeClr val="tx1"/>
                </a:solidFill>
                <a:effectLst/>
                <a:latin typeface="+mn-lt"/>
                <a:ea typeface="+mn-ea"/>
                <a:cs typeface="+mn-cs"/>
              </a:rPr>
              <a:t>to fall back into vice, wrongdoing, or error; backslide: 1 John 1:8-10, If we say that we have no sin, we are deceiving ourselves and the truth is not in us. </a:t>
            </a:r>
            <a:r>
              <a:rPr lang="en-US" sz="1200" b="1" i="0" kern="1200" baseline="30000" dirty="0" smtClean="0">
                <a:solidFill>
                  <a:schemeClr val="tx1"/>
                </a:solidFill>
                <a:effectLst/>
                <a:latin typeface="+mn-lt"/>
                <a:ea typeface="+mn-ea"/>
                <a:cs typeface="+mn-cs"/>
              </a:rPr>
              <a:t>9 </a:t>
            </a:r>
            <a:r>
              <a:rPr lang="en-US" sz="1200" b="0" i="0" kern="1200" dirty="0" smtClean="0">
                <a:solidFill>
                  <a:schemeClr val="tx1"/>
                </a:solidFill>
                <a:effectLst/>
                <a:latin typeface="+mn-lt"/>
                <a:ea typeface="+mn-ea"/>
                <a:cs typeface="+mn-cs"/>
              </a:rPr>
              <a:t>If we confess our sins, He is faithful and righteous to forgive us our sins and to cleanse us from all unrighteousness. </a:t>
            </a:r>
            <a:r>
              <a:rPr lang="en-US" sz="1200" b="1" i="0" kern="1200" baseline="30000" dirty="0" smtClean="0">
                <a:solidFill>
                  <a:schemeClr val="tx1"/>
                </a:solidFill>
                <a:effectLst/>
                <a:latin typeface="+mn-lt"/>
                <a:ea typeface="+mn-ea"/>
                <a:cs typeface="+mn-cs"/>
              </a:rPr>
              <a:t>10 </a:t>
            </a:r>
            <a:r>
              <a:rPr lang="en-US" sz="1200" b="0" i="0" kern="1200" dirty="0" smtClean="0">
                <a:solidFill>
                  <a:schemeClr val="tx1"/>
                </a:solidFill>
                <a:effectLst/>
                <a:latin typeface="+mn-lt"/>
                <a:ea typeface="+mn-ea"/>
                <a:cs typeface="+mn-cs"/>
              </a:rPr>
              <a:t>If we say that we have not sinned, we make Him a liar and His word is not in us.</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14</a:t>
            </a:fld>
            <a:endParaRPr lang="en-US"/>
          </a:p>
        </p:txBody>
      </p:sp>
    </p:spTree>
    <p:extLst>
      <p:ext uri="{BB962C8B-B14F-4D97-AF65-F5344CB8AC3E}">
        <p14:creationId xmlns:p14="http://schemas.microsoft.com/office/powerpoint/2010/main" val="3830647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no that can never happen, doctors of religion, they are the authority in religious matters, not to be questioned.  You can’t lose your salvation.</a:t>
            </a:r>
            <a:r>
              <a:rPr lang="en-US" baseline="0" dirty="0" smtClean="0"/>
              <a:t>  They don’t offer you the Lord’s prescription of salvation and then you can’t lose the salvation that you never had.  Who can believe it?  But many do.  1 Timothy 4:1-2 </a:t>
            </a:r>
            <a:r>
              <a:rPr lang="en-US" sz="1200" b="0" i="0" kern="1200" dirty="0" smtClean="0">
                <a:solidFill>
                  <a:schemeClr val="tx1"/>
                </a:solidFill>
                <a:effectLst/>
                <a:latin typeface="+mn-lt"/>
                <a:ea typeface="+mn-ea"/>
                <a:cs typeface="+mn-cs"/>
              </a:rPr>
              <a:t>But the Spirit explicitly says that in later times some will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fall away from the faith, paying attention to deceitful spirits and doctrines of demons, </a:t>
            </a:r>
            <a:r>
              <a:rPr lang="en-US" sz="1200" b="1" i="0" kern="1200" baseline="30000" dirty="0" smtClean="0">
                <a:solidFill>
                  <a:schemeClr val="tx1"/>
                </a:solidFill>
                <a:effectLst/>
                <a:latin typeface="+mn-lt"/>
                <a:ea typeface="+mn-ea"/>
                <a:cs typeface="+mn-cs"/>
              </a:rPr>
              <a:t>2 </a:t>
            </a:r>
            <a:r>
              <a:rPr lang="en-US" sz="1200" b="0" i="0" kern="1200" dirty="0" smtClean="0">
                <a:solidFill>
                  <a:schemeClr val="tx1"/>
                </a:solidFill>
                <a:effectLst/>
                <a:latin typeface="+mn-lt"/>
                <a:ea typeface="+mn-ea"/>
                <a:cs typeface="+mn-cs"/>
              </a:rPr>
              <a:t>by means of the hypocrisy of liars seared in their own conscience as with a branding iron,</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15</a:t>
            </a:fld>
            <a:endParaRPr lang="en-US"/>
          </a:p>
        </p:txBody>
      </p:sp>
    </p:spTree>
    <p:extLst>
      <p:ext uri="{BB962C8B-B14F-4D97-AF65-F5344CB8AC3E}">
        <p14:creationId xmlns:p14="http://schemas.microsoft.com/office/powerpoint/2010/main" val="2051678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guarantees with your doctor although you may be blessed physically when it does work.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16</a:t>
            </a:fld>
            <a:endParaRPr lang="en-US"/>
          </a:p>
        </p:txBody>
      </p:sp>
    </p:spTree>
    <p:extLst>
      <p:ext uri="{BB962C8B-B14F-4D97-AF65-F5344CB8AC3E}">
        <p14:creationId xmlns:p14="http://schemas.microsoft.com/office/powerpoint/2010/main" val="3345440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 time.</a:t>
            </a:r>
            <a:r>
              <a:rPr lang="en-US" baseline="0" dirty="0" smtClean="0"/>
              <a:t>  Never fails.  But you can’t see sins being forgiven.  How do you really know?  Jesus healed the paraplegic showing He had power on earth to forgive sins.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17</a:t>
            </a:fld>
            <a:endParaRPr lang="en-US"/>
          </a:p>
        </p:txBody>
      </p:sp>
    </p:spTree>
    <p:extLst>
      <p:ext uri="{BB962C8B-B14F-4D97-AF65-F5344CB8AC3E}">
        <p14:creationId xmlns:p14="http://schemas.microsoft.com/office/powerpoint/2010/main" val="771099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didn’t die for</a:t>
            </a:r>
            <a:r>
              <a:rPr lang="en-US" baseline="0" dirty="0" smtClean="0"/>
              <a:t> you and you weren’t baptized into His name.  He has no power or authority but the Bible warns about them but most people don’t pay attention!  1 Cor. 1:13 </a:t>
            </a:r>
            <a:r>
              <a:rPr lang="en-US" sz="1200" b="0" i="0" kern="1200" dirty="0" smtClean="0">
                <a:solidFill>
                  <a:schemeClr val="tx1"/>
                </a:solidFill>
                <a:effectLst/>
                <a:latin typeface="+mn-lt"/>
                <a:ea typeface="+mn-ea"/>
                <a:cs typeface="+mn-cs"/>
              </a:rPr>
              <a:t>Paul was not crucified for you, was he? Or were you baptized </a:t>
            </a:r>
            <a:r>
              <a:rPr lang="en-US" sz="1200" b="0" i="0" kern="1200" baseline="30000" dirty="0" smtClean="0">
                <a:solidFill>
                  <a:schemeClr val="tx1"/>
                </a:solidFill>
                <a:effectLst/>
                <a:latin typeface="+mn-lt"/>
                <a:ea typeface="+mn-ea"/>
                <a:cs typeface="+mn-cs"/>
              </a:rPr>
              <a:t>[</a:t>
            </a:r>
            <a:r>
              <a:rPr lang="en-US" sz="1200" b="0" i="0" u="none" strike="noStrike" kern="1200" baseline="30000" dirty="0" err="1" smtClean="0">
                <a:solidFill>
                  <a:schemeClr val="tx1"/>
                </a:solidFill>
                <a:effectLst/>
                <a:latin typeface="+mn-lt"/>
                <a:ea typeface="+mn-ea"/>
                <a:cs typeface="+mn-cs"/>
                <a:hlinkClick r:id="rId3" tooltip="See footnote i"/>
              </a:rPr>
              <a:t>i</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in the name of Paul?</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18</a:t>
            </a:fld>
            <a:endParaRPr lang="en-US"/>
          </a:p>
        </p:txBody>
      </p:sp>
    </p:spTree>
    <p:extLst>
      <p:ext uri="{BB962C8B-B14F-4D97-AF65-F5344CB8AC3E}">
        <p14:creationId xmlns:p14="http://schemas.microsoft.com/office/powerpoint/2010/main" val="2280259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Therefore, since we have a great high priest who has passed through the heavens, Jesus the Son of God, let us hold fast our confession. </a:t>
            </a:r>
            <a:r>
              <a:rPr lang="en-US" sz="1200" b="1" i="0" kern="1200" baseline="30000" dirty="0" smtClean="0">
                <a:solidFill>
                  <a:schemeClr val="tx1"/>
                </a:solidFill>
                <a:effectLst/>
                <a:latin typeface="+mn-lt"/>
                <a:ea typeface="+mn-ea"/>
                <a:cs typeface="+mn-cs"/>
              </a:rPr>
              <a:t>15 </a:t>
            </a:r>
            <a:r>
              <a:rPr lang="en-US" sz="1200" b="0" i="0" kern="1200" dirty="0" smtClean="0">
                <a:solidFill>
                  <a:schemeClr val="tx1"/>
                </a:solidFill>
                <a:effectLst/>
                <a:latin typeface="+mn-lt"/>
                <a:ea typeface="+mn-ea"/>
                <a:cs typeface="+mn-cs"/>
              </a:rPr>
              <a:t>For we do not have a high priest who cannot sympathize with our weaknesses, but One who has been tempted in all things as </a:t>
            </a:r>
            <a:r>
              <a:rPr lang="en-US" sz="1200" b="0" i="1" kern="1200" dirty="0" smtClean="0">
                <a:solidFill>
                  <a:schemeClr val="tx1"/>
                </a:solidFill>
                <a:effectLst/>
                <a:latin typeface="+mn-lt"/>
                <a:ea typeface="+mn-ea"/>
                <a:cs typeface="+mn-cs"/>
              </a:rPr>
              <a:t>we are, yet</a:t>
            </a:r>
            <a:r>
              <a:rPr lang="en-US" sz="1200" b="0" i="0" kern="1200" dirty="0" smtClean="0">
                <a:solidFill>
                  <a:schemeClr val="tx1"/>
                </a:solidFill>
                <a:effectLst/>
                <a:latin typeface="+mn-lt"/>
                <a:ea typeface="+mn-ea"/>
                <a:cs typeface="+mn-cs"/>
              </a:rPr>
              <a:t> without sin. </a:t>
            </a:r>
            <a:r>
              <a:rPr lang="en-US" sz="1200" b="1" i="0" kern="1200" baseline="30000" dirty="0" smtClean="0">
                <a:solidFill>
                  <a:schemeClr val="tx1"/>
                </a:solidFill>
                <a:effectLst/>
                <a:latin typeface="+mn-lt"/>
                <a:ea typeface="+mn-ea"/>
                <a:cs typeface="+mn-cs"/>
              </a:rPr>
              <a:t>16 </a:t>
            </a:r>
            <a:r>
              <a:rPr lang="en-US" sz="1200" b="0" i="0" kern="1200" dirty="0" smtClean="0">
                <a:solidFill>
                  <a:schemeClr val="tx1"/>
                </a:solidFill>
                <a:effectLst/>
                <a:latin typeface="+mn-lt"/>
                <a:ea typeface="+mn-ea"/>
                <a:cs typeface="+mn-cs"/>
              </a:rPr>
              <a:t>Therefore let us draw near with confidence to the throne of grace, so that we may receive mercy and find grace to help in time of need.</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20</a:t>
            </a:fld>
            <a:endParaRPr lang="en-US"/>
          </a:p>
        </p:txBody>
      </p:sp>
    </p:spTree>
    <p:extLst>
      <p:ext uri="{BB962C8B-B14F-4D97-AF65-F5344CB8AC3E}">
        <p14:creationId xmlns:p14="http://schemas.microsoft.com/office/powerpoint/2010/main" val="2221960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doesn’t matter if he’s available because he can’t help your soul</a:t>
            </a:r>
            <a:r>
              <a:rPr lang="en-US" baseline="0" dirty="0" smtClean="0"/>
              <a:t> with the prescription he’s giving you because he won’t tell you the truth you need to hear that will help your soul!</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21</a:t>
            </a:fld>
            <a:endParaRPr lang="en-US"/>
          </a:p>
        </p:txBody>
      </p:sp>
    </p:spTree>
    <p:extLst>
      <p:ext uri="{BB962C8B-B14F-4D97-AF65-F5344CB8AC3E}">
        <p14:creationId xmlns:p14="http://schemas.microsoft.com/office/powerpoint/2010/main" val="367317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DBRP, book of Mark.  Jesus heals many people,</a:t>
            </a:r>
            <a:r>
              <a:rPr lang="en-US" baseline="0" dirty="0" smtClean="0"/>
              <a:t> emphasis on power, fast paced action, very few parables, appeal to Romans.  Comparison between your doctor, great physician, false teacher.  Why was Jesus eating with the tax gatherers and sinners?  Because they were sick spiritually.  The </a:t>
            </a:r>
            <a:r>
              <a:rPr lang="en-US" baseline="0" dirty="0" err="1" smtClean="0"/>
              <a:t>self righteous</a:t>
            </a:r>
            <a:r>
              <a:rPr lang="en-US" baseline="0" dirty="0" smtClean="0"/>
              <a:t> don’t see any need for God.</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a:t>
            </a:fld>
            <a:endParaRPr lang="en-US"/>
          </a:p>
        </p:txBody>
      </p:sp>
    </p:spTree>
    <p:extLst>
      <p:ext uri="{BB962C8B-B14F-4D97-AF65-F5344CB8AC3E}">
        <p14:creationId xmlns:p14="http://schemas.microsoft.com/office/powerpoint/2010/main" val="2994814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Jesus was going through all the cities and villages, teaching in their synagogues and proclaiming the gospel of the kingdom, and healing every kind of disease and every kind of sickness.</a:t>
            </a:r>
          </a:p>
          <a:p>
            <a:r>
              <a:rPr lang="en-US" sz="1200" b="1" i="0" kern="1200" baseline="30000" dirty="0" smtClean="0">
                <a:solidFill>
                  <a:schemeClr val="tx1"/>
                </a:solidFill>
                <a:effectLst/>
                <a:latin typeface="+mn-lt"/>
                <a:ea typeface="+mn-ea"/>
                <a:cs typeface="+mn-cs"/>
              </a:rPr>
              <a:t>36 </a:t>
            </a:r>
            <a:r>
              <a:rPr lang="en-US" sz="1200" b="0" i="0" kern="1200" dirty="0" smtClean="0">
                <a:solidFill>
                  <a:schemeClr val="tx1"/>
                </a:solidFill>
                <a:effectLst/>
                <a:latin typeface="+mn-lt"/>
                <a:ea typeface="+mn-ea"/>
                <a:cs typeface="+mn-cs"/>
              </a:rPr>
              <a:t>Seeing the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b"/>
              </a:rPr>
              <a:t>ab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people, He felt compassion for them, because they were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ac"/>
              </a:rPr>
              <a:t>ac</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distressed and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ad"/>
              </a:rPr>
              <a:t>ad</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dispirited like sheep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6" tooltip="See footnote ae"/>
              </a:rPr>
              <a:t>ae</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without a shepherd.</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23</a:t>
            </a:fld>
            <a:endParaRPr lang="en-US"/>
          </a:p>
        </p:txBody>
      </p:sp>
    </p:spTree>
    <p:extLst>
      <p:ext uri="{BB962C8B-B14F-4D97-AF65-F5344CB8AC3E}">
        <p14:creationId xmlns:p14="http://schemas.microsoft.com/office/powerpoint/2010/main" val="1237638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“Smooth and flattering speech they deceive the hearts of the unsuspecting” (Rom. 16:18)</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24</a:t>
            </a:fld>
            <a:endParaRPr lang="en-US"/>
          </a:p>
        </p:txBody>
      </p:sp>
    </p:spTree>
    <p:extLst>
      <p:ext uri="{BB962C8B-B14F-4D97-AF65-F5344CB8AC3E}">
        <p14:creationId xmlns:p14="http://schemas.microsoft.com/office/powerpoint/2010/main" val="4009441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Although He was a Son, He learned obedience from the things which He suffered. </a:t>
            </a:r>
            <a:r>
              <a:rPr lang="en-US" sz="1200" b="1" i="0" kern="1200" baseline="30000" dirty="0" smtClean="0">
                <a:solidFill>
                  <a:schemeClr val="tx1"/>
                </a:solidFill>
                <a:effectLst/>
                <a:latin typeface="+mn-lt"/>
                <a:ea typeface="+mn-ea"/>
                <a:cs typeface="+mn-cs"/>
              </a:rPr>
              <a:t>9 </a:t>
            </a:r>
            <a:r>
              <a:rPr lang="en-US" sz="1200" b="0" i="0" kern="1200" dirty="0" smtClean="0">
                <a:solidFill>
                  <a:schemeClr val="tx1"/>
                </a:solidFill>
                <a:effectLst/>
                <a:latin typeface="+mn-lt"/>
                <a:ea typeface="+mn-ea"/>
                <a:cs typeface="+mn-cs"/>
              </a:rPr>
              <a:t>And having been made perfect, He became to all those who obey Him the source of eternal salvation, Blessed are they who do</a:t>
            </a:r>
            <a:r>
              <a:rPr lang="en-US" sz="1200" b="0" i="0" kern="1200" baseline="0" dirty="0" smtClean="0">
                <a:solidFill>
                  <a:schemeClr val="tx1"/>
                </a:solidFill>
                <a:effectLst/>
                <a:latin typeface="+mn-lt"/>
                <a:ea typeface="+mn-ea"/>
                <a:cs typeface="+mn-cs"/>
              </a:rPr>
              <a:t> His commandments that they might have the right to the tree of life and may enter into the gates of the city.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26</a:t>
            </a:fld>
            <a:endParaRPr lang="en-US"/>
          </a:p>
        </p:txBody>
      </p:sp>
    </p:spTree>
    <p:extLst>
      <p:ext uri="{BB962C8B-B14F-4D97-AF65-F5344CB8AC3E}">
        <p14:creationId xmlns:p14="http://schemas.microsoft.com/office/powerpoint/2010/main" val="1506177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lnSpc>
                <a:spcPct val="80000"/>
              </a:lnSpc>
            </a:pPr>
            <a:r>
              <a:rPr lang="en-US" altLang="en-US" sz="1200" dirty="0" smtClean="0">
                <a:effectLst/>
              </a:rPr>
              <a:t>What would you think of a person who said </a:t>
            </a:r>
            <a:r>
              <a:rPr lang="en-US" altLang="en-US" sz="1200" i="1" dirty="0" smtClean="0">
                <a:effectLst/>
              </a:rPr>
              <a:t>“I believe in my doctor”,</a:t>
            </a:r>
            <a:r>
              <a:rPr lang="en-US" altLang="en-US" sz="1200" dirty="0" smtClean="0">
                <a:effectLst/>
              </a:rPr>
              <a:t> but won’t take the prescription that he gave?   They don’t really believe in him. In the same way, those who say they believe in Jesus, but won’t do what He says (Luke 6:46) don’t really believe in the Great Physician who can forgive their sins.  They have been deceived by the smooth and flattering speech of men who promise freedom but instead enslaves people in their sins (Rom. 16:17-18; 2 Pet. 2:18-19). Don’t be deceived by false doctrines which poison the souls of men for their own profit and leads to eternal pain &amp; agony.   If you want to be healed of your sin and escape from God’s wrath there is only one remedy, Christ who died for you.   The prescription is obedience, not faith only.  </a:t>
            </a:r>
          </a:p>
          <a:p>
            <a:pPr marL="869950" indent="-869950" eaLnBrk="1" hangingPunct="1">
              <a:lnSpc>
                <a:spcPct val="80000"/>
              </a:lnSpc>
            </a:pPr>
            <a:endParaRPr lang="en-US" altLang="en-US" sz="800" dirty="0" smtClean="0">
              <a:effectLst/>
            </a:endParaRPr>
          </a:p>
          <a:p>
            <a:pPr marL="869950" indent="-869950" eaLnBrk="1" hangingPunct="1">
              <a:lnSpc>
                <a:spcPct val="80000"/>
              </a:lnSpc>
            </a:pPr>
            <a:r>
              <a:rPr lang="en-US" altLang="en-US" sz="1200" dirty="0" smtClean="0">
                <a:effectLst/>
              </a:rPr>
              <a:t>Obey the orders of the Great Physician today so that you can have the remission of your sins (Acts 2:38) and if you are faithful until death (Rev. 2:10) you will be pain free forever. (Rev. 21:4)</a:t>
            </a:r>
          </a:p>
          <a:p>
            <a:pPr marL="869950" indent="-869950" eaLnBrk="1" hangingPunct="1">
              <a:lnSpc>
                <a:spcPct val="80000"/>
              </a:lnSpc>
            </a:pPr>
            <a:r>
              <a:rPr lang="en-US" altLang="en-US" sz="1200" dirty="0" smtClean="0">
                <a:solidFill>
                  <a:schemeClr val="tx2"/>
                </a:solidFill>
                <a:effectLst/>
              </a:rPr>
              <a:t>We must realize that we are all terminal since we are all going to die &amp; face the Judgment (Heb. 9:27).  Are you prepared?</a:t>
            </a:r>
            <a:r>
              <a:rPr lang="en-US" altLang="en-US" sz="1200" dirty="0" smtClean="0">
                <a:effectLst/>
              </a:rPr>
              <a:t>  </a:t>
            </a:r>
          </a:p>
          <a:p>
            <a:pPr marL="869950" indent="-869950" eaLnBrk="1" hangingPunct="1"/>
            <a:endParaRPr lang="en-US" altLang="en-US" sz="1200" dirty="0" smtClean="0">
              <a:effectLst/>
            </a:endParaRPr>
          </a:p>
          <a:p>
            <a:r>
              <a:rPr lang="en-US" sz="1200" b="0" i="0" kern="1200" dirty="0" smtClean="0">
                <a:solidFill>
                  <a:schemeClr val="tx1"/>
                </a:solidFill>
                <a:effectLst/>
                <a:latin typeface="+mn-lt"/>
                <a:ea typeface="+mn-ea"/>
                <a:cs typeface="+mn-cs"/>
              </a:rPr>
              <a:t>“Enter through the narrow gate; for the gate is wide and the way is broad that leads to destruction, and there are many who enter through it. </a:t>
            </a:r>
            <a:r>
              <a:rPr lang="en-US" sz="1200" b="1" i="0" kern="1200" baseline="30000" dirty="0" smtClean="0">
                <a:solidFill>
                  <a:schemeClr val="tx1"/>
                </a:solidFill>
                <a:effectLst/>
                <a:latin typeface="+mn-lt"/>
                <a:ea typeface="+mn-ea"/>
                <a:cs typeface="+mn-cs"/>
              </a:rPr>
              <a:t>14 </a:t>
            </a:r>
            <a:r>
              <a:rPr lang="en-US" sz="1200" b="0" i="0" kern="1200" dirty="0" smtClean="0">
                <a:solidFill>
                  <a:schemeClr val="tx1"/>
                </a:solidFill>
                <a:effectLst/>
                <a:latin typeface="+mn-lt"/>
                <a:ea typeface="+mn-ea"/>
                <a:cs typeface="+mn-cs"/>
              </a:rPr>
              <a:t>For the gate is small and the way is narrow that leads to life, and there are few who find it. “Beware of the false prophets, who come to you in sheep’s clothing, but inwardly are ravenous wolves. </a:t>
            </a:r>
            <a:r>
              <a:rPr lang="en-US" sz="1200" b="1" i="0" kern="1200" baseline="30000" dirty="0" smtClean="0">
                <a:solidFill>
                  <a:schemeClr val="tx1"/>
                </a:solidFill>
                <a:effectLst/>
                <a:latin typeface="+mn-lt"/>
                <a:ea typeface="+mn-ea"/>
                <a:cs typeface="+mn-cs"/>
              </a:rPr>
              <a:t>16 </a:t>
            </a:r>
            <a:r>
              <a:rPr lang="en-US" sz="1200" b="0" i="0" kern="1200" dirty="0" smtClean="0">
                <a:solidFill>
                  <a:schemeClr val="tx1"/>
                </a:solidFill>
                <a:effectLst/>
                <a:latin typeface="+mn-lt"/>
                <a:ea typeface="+mn-ea"/>
                <a:cs typeface="+mn-cs"/>
              </a:rPr>
              <a:t>You will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k"/>
              </a:rPr>
              <a:t>k</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know them by their fruits.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l"/>
              </a:rPr>
              <a:t>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Grapes are not gathered from thorn </a:t>
            </a:r>
            <a:r>
              <a:rPr lang="en-US" sz="1200" b="0" i="1" kern="1200" dirty="0" err="1" smtClean="0">
                <a:solidFill>
                  <a:schemeClr val="tx1"/>
                </a:solidFill>
                <a:effectLst/>
                <a:latin typeface="+mn-lt"/>
                <a:ea typeface="+mn-ea"/>
                <a:cs typeface="+mn-cs"/>
              </a:rPr>
              <a:t>bushes</a:t>
            </a:r>
            <a:r>
              <a:rPr lang="en-US" sz="1200" b="0" i="0" kern="1200" dirty="0" err="1" smtClean="0">
                <a:solidFill>
                  <a:schemeClr val="tx1"/>
                </a:solidFill>
                <a:effectLst/>
                <a:latin typeface="+mn-lt"/>
                <a:ea typeface="+mn-ea"/>
                <a:cs typeface="+mn-cs"/>
              </a:rPr>
              <a:t>nor</a:t>
            </a:r>
            <a:r>
              <a:rPr lang="en-US" sz="1200" b="0" i="0" kern="1200" dirty="0" smtClean="0">
                <a:solidFill>
                  <a:schemeClr val="tx1"/>
                </a:solidFill>
                <a:effectLst/>
                <a:latin typeface="+mn-lt"/>
                <a:ea typeface="+mn-ea"/>
                <a:cs typeface="+mn-cs"/>
              </a:rPr>
              <a:t> figs from thistles, are they? </a:t>
            </a:r>
            <a:r>
              <a:rPr lang="en-US" sz="1200" b="1" i="0" kern="1200" baseline="30000" dirty="0" smtClean="0">
                <a:solidFill>
                  <a:schemeClr val="tx1"/>
                </a:solidFill>
                <a:effectLst/>
                <a:latin typeface="+mn-lt"/>
                <a:ea typeface="+mn-ea"/>
                <a:cs typeface="+mn-cs"/>
              </a:rPr>
              <a:t>17 </a:t>
            </a:r>
            <a:r>
              <a:rPr lang="en-US" sz="1200" b="0" i="0" kern="1200" dirty="0" smtClean="0">
                <a:solidFill>
                  <a:schemeClr val="tx1"/>
                </a:solidFill>
                <a:effectLst/>
                <a:latin typeface="+mn-lt"/>
                <a:ea typeface="+mn-ea"/>
                <a:cs typeface="+mn-cs"/>
              </a:rPr>
              <a:t>So every good tree bears good fruit, but the bad tree bears bad fruit. </a:t>
            </a:r>
            <a:r>
              <a:rPr lang="en-US" sz="1200" b="1" i="0" kern="1200" baseline="30000" dirty="0" smtClean="0">
                <a:solidFill>
                  <a:schemeClr val="tx1"/>
                </a:solidFill>
                <a:effectLst/>
                <a:latin typeface="+mn-lt"/>
                <a:ea typeface="+mn-ea"/>
                <a:cs typeface="+mn-cs"/>
              </a:rPr>
              <a:t>18 </a:t>
            </a:r>
            <a:r>
              <a:rPr lang="en-US" sz="1200" b="0" i="0" kern="1200" dirty="0" smtClean="0">
                <a:solidFill>
                  <a:schemeClr val="tx1"/>
                </a:solidFill>
                <a:effectLst/>
                <a:latin typeface="+mn-lt"/>
                <a:ea typeface="+mn-ea"/>
                <a:cs typeface="+mn-cs"/>
              </a:rPr>
              <a:t>A good tree cannot produce bad fruit, nor can a bad tree produce good fruit. </a:t>
            </a:r>
            <a:r>
              <a:rPr lang="en-US" sz="1200" b="1" i="0" kern="1200" baseline="30000" dirty="0" smtClean="0">
                <a:solidFill>
                  <a:schemeClr val="tx1"/>
                </a:solidFill>
                <a:effectLst/>
                <a:latin typeface="+mn-lt"/>
                <a:ea typeface="+mn-ea"/>
                <a:cs typeface="+mn-cs"/>
              </a:rPr>
              <a:t>19 </a:t>
            </a:r>
            <a:r>
              <a:rPr lang="en-US" sz="1200" b="0" i="0" kern="1200" dirty="0" smtClean="0">
                <a:solidFill>
                  <a:schemeClr val="tx1"/>
                </a:solidFill>
                <a:effectLst/>
                <a:latin typeface="+mn-lt"/>
                <a:ea typeface="+mn-ea"/>
                <a:cs typeface="+mn-cs"/>
              </a:rPr>
              <a:t>Every tree that does not bear good fruit is cut down and thrown into the fire. </a:t>
            </a:r>
            <a:r>
              <a:rPr lang="en-US" sz="1200" b="1" i="0" kern="1200" baseline="30000" dirty="0" smtClean="0">
                <a:solidFill>
                  <a:schemeClr val="tx1"/>
                </a:solidFill>
                <a:effectLst/>
                <a:latin typeface="+mn-lt"/>
                <a:ea typeface="+mn-ea"/>
                <a:cs typeface="+mn-cs"/>
              </a:rPr>
              <a:t>20 </a:t>
            </a:r>
            <a:r>
              <a:rPr lang="en-US" sz="1200" b="0" i="0" kern="1200" dirty="0" smtClean="0">
                <a:solidFill>
                  <a:schemeClr val="tx1"/>
                </a:solidFill>
                <a:effectLst/>
                <a:latin typeface="+mn-lt"/>
                <a:ea typeface="+mn-ea"/>
                <a:cs typeface="+mn-cs"/>
              </a:rPr>
              <a:t>So then, you will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m"/>
              </a:rPr>
              <a:t>m</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know them by their fruits.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“Not everyone who says to Me, ‘Lord, Lord,’ will enter the kingdom of heaven, but he who does the will of My Father who is in heaven </a:t>
            </a:r>
            <a:r>
              <a:rPr lang="en-US" sz="1200" b="0" i="1" kern="1200" dirty="0" smtClean="0">
                <a:solidFill>
                  <a:schemeClr val="tx1"/>
                </a:solidFill>
                <a:effectLst/>
                <a:latin typeface="+mn-lt"/>
                <a:ea typeface="+mn-ea"/>
                <a:cs typeface="+mn-cs"/>
              </a:rPr>
              <a:t>will enter</a:t>
            </a:r>
            <a:r>
              <a:rPr lang="en-US" sz="1200" b="0" i="0" kern="120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22 </a:t>
            </a:r>
            <a:r>
              <a:rPr lang="en-US" sz="1200" b="0" i="0" kern="1200" dirty="0" smtClean="0">
                <a:solidFill>
                  <a:schemeClr val="tx1"/>
                </a:solidFill>
                <a:effectLst/>
                <a:latin typeface="+mn-lt"/>
                <a:ea typeface="+mn-ea"/>
                <a:cs typeface="+mn-cs"/>
              </a:rPr>
              <a:t>Many will say to Me on that day, ‘Lord, Lord, did we not prophesy in Your name, and in Your name cast out demons, and in Your name perform many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6" tooltip="See footnote n"/>
              </a:rPr>
              <a:t>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miracles?’ </a:t>
            </a:r>
            <a:r>
              <a:rPr lang="en-US" sz="1200" b="1" i="0" kern="1200" baseline="30000" dirty="0" smtClean="0">
                <a:solidFill>
                  <a:schemeClr val="tx1"/>
                </a:solidFill>
                <a:effectLst/>
                <a:latin typeface="+mn-lt"/>
                <a:ea typeface="+mn-ea"/>
                <a:cs typeface="+mn-cs"/>
              </a:rPr>
              <a:t>23 </a:t>
            </a:r>
            <a:r>
              <a:rPr lang="en-US" sz="1200" b="0" i="0" kern="1200" dirty="0" smtClean="0">
                <a:solidFill>
                  <a:schemeClr val="tx1"/>
                </a:solidFill>
                <a:effectLst/>
                <a:latin typeface="+mn-lt"/>
                <a:ea typeface="+mn-ea"/>
                <a:cs typeface="+mn-cs"/>
              </a:rPr>
              <a:t>And then I will declare to them, ‘I never knew you; </a:t>
            </a:r>
            <a:r>
              <a:rPr lang="en-US" sz="1200" b="0" i="0" kern="1200" cap="small" dirty="0" smtClean="0">
                <a:solidFill>
                  <a:schemeClr val="tx1"/>
                </a:solidFill>
                <a:effectLst/>
                <a:latin typeface="+mn-lt"/>
                <a:ea typeface="+mn-ea"/>
                <a:cs typeface="+mn-cs"/>
              </a:rPr>
              <a:t>depart from Me, you who practice lawlessness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Two Foundations</a:t>
            </a:r>
          </a:p>
          <a:p>
            <a:r>
              <a:rPr lang="en-US" sz="1200" b="1" i="0" kern="1200" baseline="30000" dirty="0" smtClean="0">
                <a:solidFill>
                  <a:schemeClr val="tx1"/>
                </a:solidFill>
                <a:effectLst/>
                <a:latin typeface="+mn-lt"/>
                <a:ea typeface="+mn-ea"/>
                <a:cs typeface="+mn-cs"/>
              </a:rPr>
              <a:t>24 </a:t>
            </a:r>
            <a:r>
              <a:rPr lang="en-US" sz="1200" b="0" i="0" kern="1200" dirty="0" smtClean="0">
                <a:solidFill>
                  <a:schemeClr val="tx1"/>
                </a:solidFill>
                <a:effectLst/>
                <a:latin typeface="+mn-lt"/>
                <a:ea typeface="+mn-ea"/>
                <a:cs typeface="+mn-cs"/>
              </a:rPr>
              <a:t>“Therefore everyone who hears these words of Mine and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7" tooltip="See footnote o"/>
              </a:rPr>
              <a:t>o</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acts on them,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8" tooltip="See footnote p"/>
              </a:rPr>
              <a:t>p</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may be compared to a wise man who built his house on the rock. </a:t>
            </a:r>
            <a:r>
              <a:rPr lang="en-US" sz="1200" b="1" i="0" kern="1200" baseline="30000" dirty="0" smtClean="0">
                <a:solidFill>
                  <a:schemeClr val="tx1"/>
                </a:solidFill>
                <a:effectLst/>
                <a:latin typeface="+mn-lt"/>
                <a:ea typeface="+mn-ea"/>
                <a:cs typeface="+mn-cs"/>
              </a:rPr>
              <a:t>25 </a:t>
            </a:r>
            <a:r>
              <a:rPr lang="en-US" sz="1200" b="0" i="0" kern="1200" dirty="0" smtClean="0">
                <a:solidFill>
                  <a:schemeClr val="tx1"/>
                </a:solidFill>
                <a:effectLst/>
                <a:latin typeface="+mn-lt"/>
                <a:ea typeface="+mn-ea"/>
                <a:cs typeface="+mn-cs"/>
              </a:rPr>
              <a:t>And the rain fell, and the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9" tooltip="See footnote q"/>
              </a:rPr>
              <a:t>q</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floods came, and the winds blew and slammed against that house; and </a:t>
            </a:r>
            <a:r>
              <a:rPr lang="en-US" sz="1200" b="0" i="1" kern="1200" dirty="0" smtClean="0">
                <a:solidFill>
                  <a:schemeClr val="tx1"/>
                </a:solidFill>
                <a:effectLst/>
                <a:latin typeface="+mn-lt"/>
                <a:ea typeface="+mn-ea"/>
                <a:cs typeface="+mn-cs"/>
              </a:rPr>
              <a:t>yet</a:t>
            </a:r>
            <a:r>
              <a:rPr lang="en-US" sz="1200" b="0" i="0" kern="1200" dirty="0" smtClean="0">
                <a:solidFill>
                  <a:schemeClr val="tx1"/>
                </a:solidFill>
                <a:effectLst/>
                <a:latin typeface="+mn-lt"/>
                <a:ea typeface="+mn-ea"/>
                <a:cs typeface="+mn-cs"/>
              </a:rPr>
              <a:t> it did not fall, for it had been founded on the rock. </a:t>
            </a:r>
            <a:r>
              <a:rPr lang="en-US" sz="1200" b="1" i="0" kern="1200" baseline="30000" dirty="0" smtClean="0">
                <a:solidFill>
                  <a:schemeClr val="tx1"/>
                </a:solidFill>
                <a:effectLst/>
                <a:latin typeface="+mn-lt"/>
                <a:ea typeface="+mn-ea"/>
                <a:cs typeface="+mn-cs"/>
              </a:rPr>
              <a:t>26 </a:t>
            </a:r>
            <a:r>
              <a:rPr lang="en-US" sz="1200" b="0" i="0" kern="1200" dirty="0" smtClean="0">
                <a:solidFill>
                  <a:schemeClr val="tx1"/>
                </a:solidFill>
                <a:effectLst/>
                <a:latin typeface="+mn-lt"/>
                <a:ea typeface="+mn-ea"/>
                <a:cs typeface="+mn-cs"/>
              </a:rPr>
              <a:t>Everyone who hears these words of Mine and does not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0" tooltip="See footnote r"/>
              </a:rPr>
              <a:t>r</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act on them, will be like a foolish man who built his house on the sand. </a:t>
            </a:r>
            <a:r>
              <a:rPr lang="en-US" sz="1200" b="1" i="0" kern="1200" baseline="30000" dirty="0" smtClean="0">
                <a:solidFill>
                  <a:schemeClr val="tx1"/>
                </a:solidFill>
                <a:effectLst/>
                <a:latin typeface="+mn-lt"/>
                <a:ea typeface="+mn-ea"/>
                <a:cs typeface="+mn-cs"/>
              </a:rPr>
              <a:t>27 </a:t>
            </a:r>
            <a:r>
              <a:rPr lang="en-US" sz="1200" b="0" i="0" kern="1200" dirty="0" smtClean="0">
                <a:solidFill>
                  <a:schemeClr val="tx1"/>
                </a:solidFill>
                <a:effectLst/>
                <a:latin typeface="+mn-lt"/>
                <a:ea typeface="+mn-ea"/>
                <a:cs typeface="+mn-cs"/>
              </a:rPr>
              <a:t>The rain fell, and the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1" tooltip="See footnote s"/>
              </a:rPr>
              <a:t>s</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floods came, and the winds blew and slammed against that house; and it fell—and great was its fall.”</a:t>
            </a:r>
          </a:p>
          <a:p>
            <a:r>
              <a:rPr lang="en-US" sz="1200" b="1" i="0" kern="1200" baseline="30000" dirty="0" smtClean="0">
                <a:solidFill>
                  <a:schemeClr val="tx1"/>
                </a:solidFill>
                <a:effectLst/>
                <a:latin typeface="+mn-lt"/>
                <a:ea typeface="+mn-ea"/>
                <a:cs typeface="+mn-cs"/>
              </a:rPr>
              <a:t>28 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2" tooltip="See footnote t"/>
              </a:rPr>
              <a:t>t</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When Jesus had finished these words, the crowds were amazed at His teaching; </a:t>
            </a:r>
            <a:r>
              <a:rPr lang="en-US" sz="1200" b="1" i="0" kern="1200" baseline="30000" dirty="0" smtClean="0">
                <a:solidFill>
                  <a:schemeClr val="tx1"/>
                </a:solidFill>
                <a:effectLst/>
                <a:latin typeface="+mn-lt"/>
                <a:ea typeface="+mn-ea"/>
                <a:cs typeface="+mn-cs"/>
              </a:rPr>
              <a:t>29 </a:t>
            </a:r>
            <a:r>
              <a:rPr lang="en-US" sz="1200" b="0" i="0" kern="1200" dirty="0" smtClean="0">
                <a:solidFill>
                  <a:schemeClr val="tx1"/>
                </a:solidFill>
                <a:effectLst/>
                <a:latin typeface="+mn-lt"/>
                <a:ea typeface="+mn-ea"/>
                <a:cs typeface="+mn-cs"/>
              </a:rPr>
              <a:t>for He was teaching them as </a:t>
            </a:r>
            <a:r>
              <a:rPr lang="en-US" sz="1200" b="0" i="1" kern="1200" dirty="0" err="1" smtClean="0">
                <a:solidFill>
                  <a:schemeClr val="tx1"/>
                </a:solidFill>
                <a:effectLst/>
                <a:latin typeface="+mn-lt"/>
                <a:ea typeface="+mn-ea"/>
                <a:cs typeface="+mn-cs"/>
              </a:rPr>
              <a:t>one</a:t>
            </a:r>
            <a:r>
              <a:rPr lang="en-US" sz="1200" b="0" i="0" kern="1200" dirty="0" err="1" smtClean="0">
                <a:solidFill>
                  <a:schemeClr val="tx1"/>
                </a:solidFill>
                <a:effectLst/>
                <a:latin typeface="+mn-lt"/>
                <a:ea typeface="+mn-ea"/>
                <a:cs typeface="+mn-cs"/>
              </a:rPr>
              <a:t>having</a:t>
            </a:r>
            <a:r>
              <a:rPr lang="en-US" sz="1200" b="0" i="0" kern="1200" dirty="0" smtClean="0">
                <a:solidFill>
                  <a:schemeClr val="tx1"/>
                </a:solidFill>
                <a:effectLst/>
                <a:latin typeface="+mn-lt"/>
                <a:ea typeface="+mn-ea"/>
                <a:cs typeface="+mn-cs"/>
              </a:rPr>
              <a:t> authority, and not as their scribes.</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27</a:t>
            </a:fld>
            <a:endParaRPr lang="en-US"/>
          </a:p>
        </p:txBody>
      </p:sp>
    </p:spTree>
    <p:extLst>
      <p:ext uri="{BB962C8B-B14F-4D97-AF65-F5344CB8AC3E}">
        <p14:creationId xmlns:p14="http://schemas.microsoft.com/office/powerpoint/2010/main" val="29279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Diagnosis-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identification of diseases by the examination of symptoms and signs and by other investigations;  an opinion or conclusion so reached</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4</a:t>
            </a:fld>
            <a:endParaRPr lang="en-US"/>
          </a:p>
        </p:txBody>
      </p:sp>
    </p:spTree>
    <p:extLst>
      <p:ext uri="{BB962C8B-B14F-4D97-AF65-F5344CB8AC3E}">
        <p14:creationId xmlns:p14="http://schemas.microsoft.com/office/powerpoint/2010/main" val="931661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lnSpc>
                <a:spcPct val="80000"/>
              </a:lnSpc>
            </a:pPr>
            <a:r>
              <a:rPr lang="en-US" altLang="en-US" sz="1200" dirty="0" smtClean="0">
                <a:effectLst/>
              </a:rPr>
              <a:t>Some may not go to a physician because of fear, pride, misdiagnosed.   Jesus diagnosed man’s problem is sin (John 2:25), which separates us from God (Isa. 59:1-2), leads to death (James 1:14-15), and eventually to hell (Rev. 21:8). </a:t>
            </a:r>
          </a:p>
          <a:p>
            <a:pPr marL="869950" indent="-869950" eaLnBrk="1" hangingPunct="1">
              <a:lnSpc>
                <a:spcPct val="80000"/>
              </a:lnSpc>
            </a:pPr>
            <a:endParaRPr lang="en-US" altLang="en-US" sz="800" dirty="0" smtClean="0">
              <a:effectLst/>
            </a:endParaRPr>
          </a:p>
          <a:p>
            <a:pPr marL="869950" indent="-869950" eaLnBrk="1" hangingPunct="1">
              <a:lnSpc>
                <a:spcPct val="80000"/>
              </a:lnSpc>
            </a:pPr>
            <a:r>
              <a:rPr lang="en-US" altLang="en-US" sz="1200" dirty="0" smtClean="0">
                <a:effectLst/>
              </a:rPr>
              <a:t>But like the person who doesn’t want to hear the bad news from the doctor, sinners don’t want to hear that they are guilty of sin.</a:t>
            </a:r>
          </a:p>
          <a:p>
            <a:pPr marL="869950" indent="-869950" eaLnBrk="1" hangingPunct="1">
              <a:lnSpc>
                <a:spcPct val="80000"/>
              </a:lnSpc>
            </a:pPr>
            <a:endParaRPr lang="en-US" altLang="en-US" sz="800" dirty="0" smtClean="0">
              <a:effectLst/>
            </a:endParaRPr>
          </a:p>
          <a:p>
            <a:pPr marL="869950" indent="-869950" eaLnBrk="1" hangingPunct="1">
              <a:lnSpc>
                <a:spcPct val="80000"/>
              </a:lnSpc>
            </a:pPr>
            <a:r>
              <a:rPr lang="en-US" altLang="en-US" sz="1200" dirty="0" smtClean="0">
                <a:effectLst/>
              </a:rPr>
              <a:t>When people don’t want to hear, see, and understand the Scriptures, they cannot be healed of their sins (Mt. 13:15). </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5</a:t>
            </a:fld>
            <a:endParaRPr lang="en-US"/>
          </a:p>
        </p:txBody>
      </p:sp>
    </p:spTree>
    <p:extLst>
      <p:ext uri="{BB962C8B-B14F-4D97-AF65-F5344CB8AC3E}">
        <p14:creationId xmlns:p14="http://schemas.microsoft.com/office/powerpoint/2010/main" val="2666431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diagnosis of the false</a:t>
            </a:r>
            <a:r>
              <a:rPr lang="en-US" baseline="0" dirty="0" smtClean="0"/>
              <a:t> teacher of which many have been taught Calvinism, the problem is that man was born in sin.  He is born totally depraved because of Adam &amp; Eve’s sin.  Question was asked in John 9 concerning a baby born blind.  Was it because he was born in sin? </a:t>
            </a:r>
            <a:r>
              <a:rPr lang="en-US" sz="1200" b="0" i="0" kern="1200" dirty="0" smtClean="0">
                <a:solidFill>
                  <a:schemeClr val="tx1"/>
                </a:solidFill>
                <a:effectLst/>
                <a:latin typeface="+mn-lt"/>
                <a:ea typeface="+mn-ea"/>
                <a:cs typeface="+mn-cs"/>
              </a:rPr>
              <a:t>And His disciples asked Him, “Rabbi, who sinned, this man or his parents, that he would be born blind?” </a:t>
            </a:r>
            <a:r>
              <a:rPr lang="en-US" sz="1200" b="1" i="0" kern="1200" baseline="30000" dirty="0" smtClean="0">
                <a:solidFill>
                  <a:schemeClr val="tx1"/>
                </a:solidFill>
                <a:effectLst/>
                <a:latin typeface="+mn-lt"/>
                <a:ea typeface="+mn-ea"/>
                <a:cs typeface="+mn-cs"/>
              </a:rPr>
              <a:t>3 </a:t>
            </a:r>
            <a:r>
              <a:rPr lang="en-US" sz="1200" b="0" i="0" kern="1200" dirty="0" smtClean="0">
                <a:solidFill>
                  <a:schemeClr val="tx1"/>
                </a:solidFill>
                <a:effectLst/>
                <a:latin typeface="+mn-lt"/>
                <a:ea typeface="+mn-ea"/>
                <a:cs typeface="+mn-cs"/>
              </a:rPr>
              <a:t>Jesus answered, “</a:t>
            </a:r>
            <a:r>
              <a:rPr lang="en-US" sz="1200" b="0" i="1" kern="1200" dirty="0" smtClean="0">
                <a:solidFill>
                  <a:schemeClr val="tx1"/>
                </a:solidFill>
                <a:effectLst/>
                <a:latin typeface="+mn-lt"/>
                <a:ea typeface="+mn-ea"/>
                <a:cs typeface="+mn-cs"/>
              </a:rPr>
              <a:t>It was</a:t>
            </a:r>
            <a:r>
              <a:rPr lang="en-US" sz="1200" b="0" i="0" kern="1200" dirty="0" smtClean="0">
                <a:solidFill>
                  <a:schemeClr val="tx1"/>
                </a:solidFill>
                <a:effectLst/>
                <a:latin typeface="+mn-lt"/>
                <a:ea typeface="+mn-ea"/>
                <a:cs typeface="+mn-cs"/>
              </a:rPr>
              <a:t> neither </a:t>
            </a:r>
            <a:r>
              <a:rPr lang="en-US" sz="1200" b="0" i="1" kern="1200" dirty="0" smtClean="0">
                <a:solidFill>
                  <a:schemeClr val="tx1"/>
                </a:solidFill>
                <a:effectLst/>
                <a:latin typeface="+mn-lt"/>
                <a:ea typeface="+mn-ea"/>
                <a:cs typeface="+mn-cs"/>
              </a:rPr>
              <a:t>that</a:t>
            </a:r>
            <a:r>
              <a:rPr lang="en-US" sz="1200" b="0" i="0" kern="1200" dirty="0" smtClean="0">
                <a:solidFill>
                  <a:schemeClr val="tx1"/>
                </a:solidFill>
                <a:effectLst/>
                <a:latin typeface="+mn-lt"/>
                <a:ea typeface="+mn-ea"/>
                <a:cs typeface="+mn-cs"/>
              </a:rPr>
              <a:t> this man sinned, nor his parents; but </a:t>
            </a:r>
            <a:r>
              <a:rPr lang="en-US" sz="1200" b="0" i="1" kern="1200" dirty="0" smtClean="0">
                <a:solidFill>
                  <a:schemeClr val="tx1"/>
                </a:solidFill>
                <a:effectLst/>
                <a:latin typeface="+mn-lt"/>
                <a:ea typeface="+mn-ea"/>
                <a:cs typeface="+mn-cs"/>
              </a:rPr>
              <a:t>it was</a:t>
            </a:r>
            <a:r>
              <a:rPr lang="en-US" sz="1200" b="0" i="0" kern="1200" dirty="0" smtClean="0">
                <a:solidFill>
                  <a:schemeClr val="tx1"/>
                </a:solidFill>
                <a:effectLst/>
                <a:latin typeface="+mn-lt"/>
                <a:ea typeface="+mn-ea"/>
                <a:cs typeface="+mn-cs"/>
              </a:rPr>
              <a:t> so that the works of God might be displayed in him. They answered him, “You were born entirely in sins, and are you teaching us?” So they put him out. (John</a:t>
            </a:r>
            <a:r>
              <a:rPr lang="en-US" sz="1200" b="0" i="0" kern="1200" baseline="0" dirty="0" smtClean="0">
                <a:solidFill>
                  <a:schemeClr val="tx1"/>
                </a:solidFill>
                <a:effectLst/>
                <a:latin typeface="+mn-lt"/>
                <a:ea typeface="+mn-ea"/>
                <a:cs typeface="+mn-cs"/>
              </a:rPr>
              <a:t> 9:34)</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6</a:t>
            </a:fld>
            <a:endParaRPr lang="en-US"/>
          </a:p>
        </p:txBody>
      </p:sp>
    </p:spTree>
    <p:extLst>
      <p:ext uri="{BB962C8B-B14F-4D97-AF65-F5344CB8AC3E}">
        <p14:creationId xmlns:p14="http://schemas.microsoft.com/office/powerpoint/2010/main" val="1203932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incurable diseases,</a:t>
            </a:r>
            <a:r>
              <a:rPr lang="en-US" baseline="0" dirty="0" smtClean="0"/>
              <a:t> some that help you </a:t>
            </a:r>
            <a:r>
              <a:rPr lang="en-US" baseline="0" dirty="0" err="1" smtClean="0"/>
              <a:t>overecome</a:t>
            </a:r>
            <a:r>
              <a:rPr lang="en-US" baseline="0" dirty="0" smtClean="0"/>
              <a:t> sickness, but they are fallible, they won’t always heal you. Remedy- </a:t>
            </a:r>
            <a:r>
              <a:rPr lang="en-US" sz="1200" b="0" i="0" kern="1200" dirty="0" smtClean="0">
                <a:solidFill>
                  <a:schemeClr val="tx1"/>
                </a:solidFill>
                <a:effectLst/>
                <a:latin typeface="+mn-lt"/>
                <a:ea typeface="+mn-ea"/>
                <a:cs typeface="+mn-cs"/>
              </a:rPr>
              <a:t>to cure, relieve, or heal, restore to the natural or proper condition; put right:</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7</a:t>
            </a:fld>
            <a:endParaRPr lang="en-US"/>
          </a:p>
        </p:txBody>
      </p:sp>
    </p:spTree>
    <p:extLst>
      <p:ext uri="{BB962C8B-B14F-4D97-AF65-F5344CB8AC3E}">
        <p14:creationId xmlns:p14="http://schemas.microsoft.com/office/powerpoint/2010/main" val="727739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lnSpc>
                <a:spcPct val="90000"/>
              </a:lnSpc>
            </a:pPr>
            <a:r>
              <a:rPr lang="en-US" altLang="en-US" sz="1200" dirty="0" smtClean="0">
                <a:effectLst/>
              </a:rPr>
              <a:t>Your doctor many remedies for your illness but there is only one known cure for our sins (Heb. 9:22) nothing else will work. We were not bought with perishable things like money but with the precious blood of Christ (1 Peter 1:17-19).  The Great Physician made the greatest sacrifice for us while we were helpless, hopeless, godless and guilty of sin (Rom. 5:6-8; Eph. 2:12; Heb. 2:9).  Jesus died once for all time (Heb. 10:11-14), so that we can receive the benefits of His sacrifice even today. </a:t>
            </a:r>
            <a:r>
              <a:rPr lang="en-US" baseline="0" dirty="0" smtClean="0"/>
              <a:t>Partaking of the Lord’s Supper- T</a:t>
            </a:r>
            <a:r>
              <a:rPr lang="en-US" sz="1200" b="0" i="0" kern="1200" dirty="0" smtClean="0">
                <a:solidFill>
                  <a:schemeClr val="tx1"/>
                </a:solidFill>
                <a:effectLst/>
                <a:latin typeface="+mn-lt"/>
                <a:ea typeface="+mn-ea"/>
                <a:cs typeface="+mn-cs"/>
              </a:rPr>
              <a:t>his is My blood of the covenant, which is poured out for many for forgiveness of sins. (Mt. 26:28)  “W/o shedding of blood there is no forgiveness” (Heb. 9:22)  “By His wounds we’re healed (1 Pt. 2:24).  Imagine</a:t>
            </a:r>
            <a:r>
              <a:rPr lang="en-US" sz="1200" b="0" i="0" kern="1200" baseline="0" dirty="0" smtClean="0">
                <a:solidFill>
                  <a:schemeClr val="tx1"/>
                </a:solidFill>
                <a:effectLst/>
                <a:latin typeface="+mn-lt"/>
                <a:ea typeface="+mn-ea"/>
                <a:cs typeface="+mn-cs"/>
              </a:rPr>
              <a:t> that your physician was willing to die so that you could be healed.  How much greater the love that He had that he would be willing to die the most humiliating, agonizing, horrifying, gut wrenching, stomach turning, unjust death in human history!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8</a:t>
            </a:fld>
            <a:endParaRPr lang="en-US"/>
          </a:p>
        </p:txBody>
      </p:sp>
    </p:spTree>
    <p:extLst>
      <p:ext uri="{BB962C8B-B14F-4D97-AF65-F5344CB8AC3E}">
        <p14:creationId xmlns:p14="http://schemas.microsoft.com/office/powerpoint/2010/main" val="160904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Remedy of the FT is that you need an operation by God on your human heart so that you might be able to change your ways.  You can’t decide to change- God has got</a:t>
            </a:r>
            <a:r>
              <a:rPr lang="en-US" baseline="0" dirty="0" smtClean="0"/>
              <a:t> to do it.  Danger of the NIV translation, 1 Cor. 2:14, </a:t>
            </a:r>
            <a:r>
              <a:rPr lang="en-US" sz="1200" b="0" i="0" kern="1200" dirty="0" smtClean="0">
                <a:solidFill>
                  <a:schemeClr val="tx1"/>
                </a:solidFill>
                <a:effectLst/>
                <a:latin typeface="+mn-lt"/>
                <a:ea typeface="+mn-ea"/>
                <a:cs typeface="+mn-cs"/>
              </a:rPr>
              <a:t>The person without the Spirit does not accept the things that come from the Spirit of God but considers them foolishness, and cannot understand them because they are discerned only through the Spirit.  (Other</a:t>
            </a:r>
            <a:r>
              <a:rPr lang="en-US" sz="1200" b="0" i="0" kern="1200" baseline="0" dirty="0" smtClean="0">
                <a:solidFill>
                  <a:schemeClr val="tx1"/>
                </a:solidFill>
                <a:effectLst/>
                <a:latin typeface="+mn-lt"/>
                <a:ea typeface="+mn-ea"/>
                <a:cs typeface="+mn-cs"/>
              </a:rPr>
              <a:t> translations- natural man, if you want to continue in your sins you consider it foolish that Jesus died for sins) </a:t>
            </a:r>
            <a:r>
              <a:rPr lang="en-US" sz="1200" b="0" i="0" kern="1200" dirty="0" smtClean="0">
                <a:solidFill>
                  <a:schemeClr val="tx1"/>
                </a:solidFill>
                <a:effectLst/>
                <a:latin typeface="+mn-lt"/>
                <a:ea typeface="+mn-ea"/>
                <a:cs typeface="+mn-cs"/>
              </a:rPr>
              <a:t> The Holy Spirit uses the agency of the word to convict the world of sin, righteousness,</a:t>
            </a:r>
            <a:r>
              <a:rPr lang="en-US" sz="1200" b="0" i="0" kern="1200" baseline="0" dirty="0" smtClean="0">
                <a:solidFill>
                  <a:schemeClr val="tx1"/>
                </a:solidFill>
                <a:effectLst/>
                <a:latin typeface="+mn-lt"/>
                <a:ea typeface="+mn-ea"/>
                <a:cs typeface="+mn-cs"/>
              </a:rPr>
              <a:t> and judgment (John 16:8).  FT Holy Spirit, you can’t understand it w/o God doing something.  If that was true, we couldn’t be held accountable for our sins, it would be God’s fault.  </a:t>
            </a:r>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9</a:t>
            </a:fld>
            <a:endParaRPr lang="en-US"/>
          </a:p>
        </p:txBody>
      </p:sp>
    </p:spTree>
    <p:extLst>
      <p:ext uri="{BB962C8B-B14F-4D97-AF65-F5344CB8AC3E}">
        <p14:creationId xmlns:p14="http://schemas.microsoft.com/office/powerpoint/2010/main" val="46550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marR="0" lvl="0" indent="-869950" algn="l" defTabSz="914400" rtl="0" eaLnBrk="1" fontAlgn="auto" latinLnBrk="0" hangingPunct="1">
              <a:lnSpc>
                <a:spcPct val="90000"/>
              </a:lnSpc>
              <a:spcBef>
                <a:spcPts val="0"/>
              </a:spcBef>
              <a:spcAft>
                <a:spcPts val="0"/>
              </a:spcAft>
              <a:buClrTx/>
              <a:buSzTx/>
              <a:buFontTx/>
              <a:buNone/>
              <a:tabLst/>
              <a:defRPr/>
            </a:pPr>
            <a:r>
              <a:rPr lang="en-US" altLang="en-US" sz="1200" dirty="0" smtClean="0">
                <a:solidFill>
                  <a:schemeClr val="tx2"/>
                </a:solidFill>
                <a:effectLst/>
              </a:rPr>
              <a:t>No matter how good your doctor is, he is not going to be able to heal everyone with his prescriptions.  They would admit to you that all drugs have side effects and by law they have to state all</a:t>
            </a:r>
            <a:r>
              <a:rPr lang="en-US" altLang="en-US" sz="1200" baseline="0" dirty="0" smtClean="0">
                <a:solidFill>
                  <a:schemeClr val="tx2"/>
                </a:solidFill>
                <a:effectLst/>
              </a:rPr>
              <a:t> of them. </a:t>
            </a:r>
            <a:r>
              <a:rPr lang="en-US" sz="1200" dirty="0" smtClean="0"/>
              <a:t>“From deadly cancer to fatal heart attacks, some prescription drugs have been known to cause either slow or immediate death” (http://www.drugwatch.com/side-effects/). </a:t>
            </a:r>
            <a:endParaRPr lang="en-US" sz="1200" dirty="0" smtClean="0">
              <a:effectLst/>
            </a:endParaRPr>
          </a:p>
          <a:p>
            <a:pPr marL="869950" indent="-869950" eaLnBrk="1" hangingPunct="1">
              <a:lnSpc>
                <a:spcPct val="90000"/>
              </a:lnSpc>
            </a:pPr>
            <a:r>
              <a:rPr lang="en-US" altLang="en-US" sz="1200" baseline="0" dirty="0" smtClean="0">
                <a:solidFill>
                  <a:schemeClr val="tx2"/>
                </a:solidFill>
                <a:effectLst/>
              </a:rPr>
              <a:t> Three pages info stating all of them.  </a:t>
            </a:r>
            <a:r>
              <a:rPr lang="en-US" altLang="en-US" sz="1200" dirty="0" smtClean="0">
                <a:solidFill>
                  <a:schemeClr val="tx2"/>
                </a:solidFill>
                <a:effectLst/>
              </a:rPr>
              <a:t> In the 1</a:t>
            </a:r>
            <a:r>
              <a:rPr lang="en-US" altLang="en-US" sz="1200" baseline="30000" dirty="0" smtClean="0">
                <a:solidFill>
                  <a:schemeClr val="tx2"/>
                </a:solidFill>
                <a:effectLst/>
              </a:rPr>
              <a:t>st</a:t>
            </a:r>
            <a:r>
              <a:rPr lang="en-US" altLang="en-US" sz="1200" dirty="0" smtClean="0">
                <a:solidFill>
                  <a:schemeClr val="tx2"/>
                </a:solidFill>
                <a:effectLst/>
              </a:rPr>
              <a:t> century, A woman with an issue of blood for 12 years spent all she had on physicians &amp; was worse (Mt. 9:20; Mr. 5:26; Lk. 8:43)</a:t>
            </a:r>
            <a:r>
              <a:rPr lang="en-US" altLang="en-US" sz="1400" dirty="0" smtClean="0">
                <a:solidFill>
                  <a:schemeClr val="tx2"/>
                </a:solidFill>
                <a:effectLst/>
              </a:rPr>
              <a:t>.  </a:t>
            </a:r>
          </a:p>
          <a:p>
            <a:endParaRPr lang="en-US" dirty="0"/>
          </a:p>
        </p:txBody>
      </p:sp>
      <p:sp>
        <p:nvSpPr>
          <p:cNvPr id="4" name="Slide Number Placeholder 3"/>
          <p:cNvSpPr>
            <a:spLocks noGrp="1"/>
          </p:cNvSpPr>
          <p:nvPr>
            <p:ph type="sldNum" sz="quarter" idx="10"/>
          </p:nvPr>
        </p:nvSpPr>
        <p:spPr/>
        <p:txBody>
          <a:bodyPr/>
          <a:lstStyle/>
          <a:p>
            <a:fld id="{24D22504-C8B8-4F3A-B8CD-DE3AB7E726DA}" type="slidenum">
              <a:rPr lang="en-US" smtClean="0"/>
              <a:t>10</a:t>
            </a:fld>
            <a:endParaRPr lang="en-US"/>
          </a:p>
        </p:txBody>
      </p:sp>
    </p:spTree>
    <p:extLst>
      <p:ext uri="{BB962C8B-B14F-4D97-AF65-F5344CB8AC3E}">
        <p14:creationId xmlns:p14="http://schemas.microsoft.com/office/powerpoint/2010/main" val="2650883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E16407-C7AA-467F-9F19-FBB0A952D0FF}"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147404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16407-C7AA-467F-9F19-FBB0A952D0FF}"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125815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16407-C7AA-467F-9F19-FBB0A952D0FF}"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193070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16407-C7AA-467F-9F19-FBB0A952D0FF}"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85256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16407-C7AA-467F-9F19-FBB0A952D0FF}"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391315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E16407-C7AA-467F-9F19-FBB0A952D0FF}"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427967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E16407-C7AA-467F-9F19-FBB0A952D0FF}"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307953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E16407-C7AA-467F-9F19-FBB0A952D0FF}"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416442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16407-C7AA-467F-9F19-FBB0A952D0FF}"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327946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16407-C7AA-467F-9F19-FBB0A952D0FF}"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272882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16407-C7AA-467F-9F19-FBB0A952D0FF}"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660F-2350-454B-9A49-26270F0B235A}" type="slidenum">
              <a:rPr lang="en-US" smtClean="0"/>
              <a:t>‹#›</a:t>
            </a:fld>
            <a:endParaRPr lang="en-US"/>
          </a:p>
        </p:txBody>
      </p:sp>
    </p:spTree>
    <p:extLst>
      <p:ext uri="{BB962C8B-B14F-4D97-AF65-F5344CB8AC3E}">
        <p14:creationId xmlns:p14="http://schemas.microsoft.com/office/powerpoint/2010/main" val="89860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16407-C7AA-467F-9F19-FBB0A952D0FF}" type="datetimeFigureOut">
              <a:rPr lang="en-US" smtClean="0"/>
              <a:t>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2660F-2350-454B-9A49-26270F0B235A}" type="slidenum">
              <a:rPr lang="en-US" smtClean="0"/>
              <a:t>‹#›</a:t>
            </a:fld>
            <a:endParaRPr lang="en-US"/>
          </a:p>
        </p:txBody>
      </p:sp>
    </p:spTree>
    <p:extLst>
      <p:ext uri="{BB962C8B-B14F-4D97-AF65-F5344CB8AC3E}">
        <p14:creationId xmlns:p14="http://schemas.microsoft.com/office/powerpoint/2010/main" val="407433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664- He Gave Me a Song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 Great is Thy Faithfulness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338- The Great Physician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8253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11492371"/>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04696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88203962"/>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Obey </a:t>
                      </a:r>
                      <a:r>
                        <a:rPr lang="en-US" sz="3300" dirty="0">
                          <a:effectLst/>
                          <a:latin typeface="Tahoma" panose="020B0604030504040204" pitchFamily="34" charset="0"/>
                          <a:ea typeface="Tahoma" panose="020B0604030504040204" pitchFamily="34" charset="0"/>
                          <a:cs typeface="Tahoma" panose="020B0604030504040204" pitchFamily="34" charset="0"/>
                        </a:rPr>
                        <a:t>His </a:t>
                      </a:r>
                      <a:r>
                        <a:rPr lang="en-US" sz="3300" dirty="0" smtClean="0">
                          <a:effectLst/>
                          <a:latin typeface="Tahoma" panose="020B0604030504040204" pitchFamily="34" charset="0"/>
                          <a:ea typeface="Tahoma" panose="020B0604030504040204" pitchFamily="34" charset="0"/>
                          <a:cs typeface="Tahoma" panose="020B0604030504040204" pitchFamily="34" charset="0"/>
                        </a:rPr>
                        <a:t>word</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300" dirty="0" smtClean="0">
                          <a:effectLst/>
                          <a:latin typeface="Tahoma" panose="020B0604030504040204" pitchFamily="34" charset="0"/>
                          <a:ea typeface="Tahoma" panose="020B0604030504040204" pitchFamily="34" charset="0"/>
                          <a:cs typeface="Tahoma" panose="020B0604030504040204" pitchFamily="34" charset="0"/>
                        </a:rPr>
                        <a:t> </a:t>
                      </a:r>
                      <a:r>
                        <a:rPr lang="en-US" sz="3300" dirty="0">
                          <a:effectLst/>
                          <a:latin typeface="Tahoma" panose="020B0604030504040204" pitchFamily="34" charset="0"/>
                          <a:ea typeface="Tahoma" panose="020B0604030504040204" pitchFamily="34" charset="0"/>
                          <a:cs typeface="Tahoma" panose="020B0604030504040204" pitchFamily="34" charset="0"/>
                        </a:rPr>
                        <a:t>receive remission of sins </a:t>
                      </a:r>
                      <a:r>
                        <a:rPr lang="en-US" sz="3300" dirty="0" smtClean="0">
                          <a:effectLst/>
                          <a:latin typeface="Tahoma" panose="020B0604030504040204" pitchFamily="34" charset="0"/>
                          <a:ea typeface="Tahoma" panose="020B0604030504040204" pitchFamily="34" charset="0"/>
                          <a:cs typeface="Tahoma" panose="020B0604030504040204" pitchFamily="34" charset="0"/>
                        </a:rPr>
                        <a:t>and be faithful (Rom. 6:16-18;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2:38, 47</a:t>
                      </a:r>
                      <a:r>
                        <a:rPr lang="en-US"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1:5-11)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02691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97394188"/>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Obey </a:t>
                      </a:r>
                      <a:r>
                        <a:rPr lang="en-US" sz="3300" dirty="0">
                          <a:effectLst/>
                          <a:latin typeface="Tahoma" panose="020B0604030504040204" pitchFamily="34" charset="0"/>
                          <a:ea typeface="Tahoma" panose="020B0604030504040204" pitchFamily="34" charset="0"/>
                          <a:cs typeface="Tahoma" panose="020B0604030504040204" pitchFamily="34" charset="0"/>
                        </a:rPr>
                        <a:t>His </a:t>
                      </a:r>
                      <a:r>
                        <a:rPr lang="en-US" sz="3300" dirty="0" smtClean="0">
                          <a:effectLst/>
                          <a:latin typeface="Tahoma" panose="020B0604030504040204" pitchFamily="34" charset="0"/>
                          <a:ea typeface="Tahoma" panose="020B0604030504040204" pitchFamily="34" charset="0"/>
                          <a:cs typeface="Tahoma" panose="020B0604030504040204" pitchFamily="34" charset="0"/>
                        </a:rPr>
                        <a:t>word</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300" dirty="0" smtClean="0">
                          <a:effectLst/>
                          <a:latin typeface="Tahoma" panose="020B0604030504040204" pitchFamily="34" charset="0"/>
                          <a:ea typeface="Tahoma" panose="020B0604030504040204" pitchFamily="34" charset="0"/>
                          <a:cs typeface="Tahoma" panose="020B0604030504040204" pitchFamily="34" charset="0"/>
                        </a:rPr>
                        <a:t> </a:t>
                      </a:r>
                      <a:r>
                        <a:rPr lang="en-US" sz="3300" dirty="0">
                          <a:effectLst/>
                          <a:latin typeface="Tahoma" panose="020B0604030504040204" pitchFamily="34" charset="0"/>
                          <a:ea typeface="Tahoma" panose="020B0604030504040204" pitchFamily="34" charset="0"/>
                          <a:cs typeface="Tahoma" panose="020B0604030504040204" pitchFamily="34" charset="0"/>
                        </a:rPr>
                        <a:t>receive remission of sins </a:t>
                      </a:r>
                      <a:r>
                        <a:rPr lang="en-US" sz="3300" dirty="0" smtClean="0">
                          <a:effectLst/>
                          <a:latin typeface="Tahoma" panose="020B0604030504040204" pitchFamily="34" charset="0"/>
                          <a:ea typeface="Tahoma" panose="020B0604030504040204" pitchFamily="34" charset="0"/>
                          <a:cs typeface="Tahoma" panose="020B0604030504040204" pitchFamily="34" charset="0"/>
                        </a:rPr>
                        <a:t>and be faithful (Rom. 6:16-18;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2:38, 47</a:t>
                      </a:r>
                      <a:r>
                        <a:rPr lang="en-US"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1:5-11)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Faith only,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just </a:t>
                      </a:r>
                      <a:r>
                        <a:rPr lang="en-US" sz="3300" dirty="0">
                          <a:effectLst/>
                          <a:latin typeface="Tahoma" panose="020B0604030504040204" pitchFamily="34" charset="0"/>
                          <a:ea typeface="Tahoma" panose="020B0604030504040204" pitchFamily="34" charset="0"/>
                          <a:cs typeface="Tahoma" panose="020B0604030504040204" pitchFamily="34" charset="0"/>
                        </a:rPr>
                        <a:t>be </a:t>
                      </a:r>
                      <a:r>
                        <a:rPr lang="en-US" sz="3300" dirty="0" smtClean="0">
                          <a:effectLst/>
                          <a:latin typeface="Tahoma" panose="020B0604030504040204" pitchFamily="34" charset="0"/>
                          <a:ea typeface="Tahoma" panose="020B0604030504040204" pitchFamily="34" charset="0"/>
                          <a:cs typeface="Tahoma" panose="020B0604030504040204" pitchFamily="34" charset="0"/>
                        </a:rPr>
                        <a:t>honest and </a:t>
                      </a:r>
                      <a:r>
                        <a:rPr lang="en-US" sz="3300" dirty="0">
                          <a:effectLst/>
                          <a:latin typeface="Tahoma" panose="020B0604030504040204" pitchFamily="34" charset="0"/>
                          <a:ea typeface="Tahoma" panose="020B0604030504040204" pitchFamily="34" charset="0"/>
                          <a:cs typeface="Tahoma" panose="020B0604030504040204" pitchFamily="34" charset="0"/>
                        </a:rPr>
                        <a:t>sincere,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go </a:t>
                      </a:r>
                      <a:r>
                        <a:rPr lang="en-US" sz="3300" dirty="0">
                          <a:effectLst/>
                          <a:latin typeface="Tahoma" panose="020B0604030504040204" pitchFamily="34" charset="0"/>
                          <a:ea typeface="Tahoma" panose="020B0604030504040204" pitchFamily="34" charset="0"/>
                          <a:cs typeface="Tahoma" panose="020B0604030504040204" pitchFamily="34" charset="0"/>
                        </a:rPr>
                        <a:t>to church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of </a:t>
                      </a:r>
                      <a:r>
                        <a:rPr lang="en-US" sz="3300" dirty="0">
                          <a:effectLst/>
                          <a:latin typeface="Tahoma" panose="020B0604030504040204" pitchFamily="34" charset="0"/>
                          <a:ea typeface="Tahoma" panose="020B0604030504040204" pitchFamily="34" charset="0"/>
                          <a:cs typeface="Tahoma" panose="020B0604030504040204" pitchFamily="34" charset="0"/>
                        </a:rPr>
                        <a:t>your choice </a:t>
                      </a: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00032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0901212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Obey </a:t>
                      </a:r>
                      <a:r>
                        <a:rPr lang="en-US" sz="3300" dirty="0">
                          <a:effectLst/>
                          <a:latin typeface="Tahoma" panose="020B0604030504040204" pitchFamily="34" charset="0"/>
                          <a:ea typeface="Tahoma" panose="020B0604030504040204" pitchFamily="34" charset="0"/>
                          <a:cs typeface="Tahoma" panose="020B0604030504040204" pitchFamily="34" charset="0"/>
                        </a:rPr>
                        <a:t>His </a:t>
                      </a:r>
                      <a:r>
                        <a:rPr lang="en-US" sz="3300" dirty="0" smtClean="0">
                          <a:effectLst/>
                          <a:latin typeface="Tahoma" panose="020B0604030504040204" pitchFamily="34" charset="0"/>
                          <a:ea typeface="Tahoma" panose="020B0604030504040204" pitchFamily="34" charset="0"/>
                          <a:cs typeface="Tahoma" panose="020B0604030504040204" pitchFamily="34" charset="0"/>
                        </a:rPr>
                        <a:t>word</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300" dirty="0" smtClean="0">
                          <a:effectLst/>
                          <a:latin typeface="Tahoma" panose="020B0604030504040204" pitchFamily="34" charset="0"/>
                          <a:ea typeface="Tahoma" panose="020B0604030504040204" pitchFamily="34" charset="0"/>
                          <a:cs typeface="Tahoma" panose="020B0604030504040204" pitchFamily="34" charset="0"/>
                        </a:rPr>
                        <a:t> </a:t>
                      </a:r>
                      <a:r>
                        <a:rPr lang="en-US" sz="3300" dirty="0">
                          <a:effectLst/>
                          <a:latin typeface="Tahoma" panose="020B0604030504040204" pitchFamily="34" charset="0"/>
                          <a:ea typeface="Tahoma" panose="020B0604030504040204" pitchFamily="34" charset="0"/>
                          <a:cs typeface="Tahoma" panose="020B0604030504040204" pitchFamily="34" charset="0"/>
                        </a:rPr>
                        <a:t>receive remission of sins </a:t>
                      </a:r>
                      <a:r>
                        <a:rPr lang="en-US" sz="3300" dirty="0" smtClean="0">
                          <a:effectLst/>
                          <a:latin typeface="Tahoma" panose="020B0604030504040204" pitchFamily="34" charset="0"/>
                          <a:ea typeface="Tahoma" panose="020B0604030504040204" pitchFamily="34" charset="0"/>
                          <a:cs typeface="Tahoma" panose="020B0604030504040204" pitchFamily="34" charset="0"/>
                        </a:rPr>
                        <a:t>and be faithful (Rom. 6:16-18;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2:38, 47</a:t>
                      </a:r>
                      <a:r>
                        <a:rPr lang="en-US"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1:5-11)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Faith only,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just </a:t>
                      </a:r>
                      <a:r>
                        <a:rPr lang="en-US" sz="3300" dirty="0">
                          <a:effectLst/>
                          <a:latin typeface="Tahoma" panose="020B0604030504040204" pitchFamily="34" charset="0"/>
                          <a:ea typeface="Tahoma" panose="020B0604030504040204" pitchFamily="34" charset="0"/>
                          <a:cs typeface="Tahoma" panose="020B0604030504040204" pitchFamily="34" charset="0"/>
                        </a:rPr>
                        <a:t>be </a:t>
                      </a:r>
                      <a:r>
                        <a:rPr lang="en-US" sz="3300" dirty="0" smtClean="0">
                          <a:effectLst/>
                          <a:latin typeface="Tahoma" panose="020B0604030504040204" pitchFamily="34" charset="0"/>
                          <a:ea typeface="Tahoma" panose="020B0604030504040204" pitchFamily="34" charset="0"/>
                          <a:cs typeface="Tahoma" panose="020B0604030504040204" pitchFamily="34" charset="0"/>
                        </a:rPr>
                        <a:t>honest and </a:t>
                      </a:r>
                      <a:r>
                        <a:rPr lang="en-US" sz="3300" dirty="0">
                          <a:effectLst/>
                          <a:latin typeface="Tahoma" panose="020B0604030504040204" pitchFamily="34" charset="0"/>
                          <a:ea typeface="Tahoma" panose="020B0604030504040204" pitchFamily="34" charset="0"/>
                          <a:cs typeface="Tahoma" panose="020B0604030504040204" pitchFamily="34" charset="0"/>
                        </a:rPr>
                        <a:t>sincere,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go </a:t>
                      </a:r>
                      <a:r>
                        <a:rPr lang="en-US" sz="3300" dirty="0">
                          <a:effectLst/>
                          <a:latin typeface="Tahoma" panose="020B0604030504040204" pitchFamily="34" charset="0"/>
                          <a:ea typeface="Tahoma" panose="020B0604030504040204" pitchFamily="34" charset="0"/>
                          <a:cs typeface="Tahoma" panose="020B0604030504040204" pitchFamily="34" charset="0"/>
                        </a:rPr>
                        <a:t>to church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of </a:t>
                      </a:r>
                      <a:r>
                        <a:rPr lang="en-US" sz="3300" dirty="0">
                          <a:effectLst/>
                          <a:latin typeface="Tahoma" panose="020B0604030504040204" pitchFamily="34" charset="0"/>
                          <a:ea typeface="Tahoma" panose="020B0604030504040204" pitchFamily="34" charset="0"/>
                          <a:cs typeface="Tahoma" panose="020B0604030504040204" pitchFamily="34" charset="0"/>
                        </a:rPr>
                        <a:t>your choice </a:t>
                      </a: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Cancer can go into remission </a:t>
                      </a:r>
                      <a:r>
                        <a:rPr lang="en-US" sz="3300" dirty="0" smtClean="0">
                          <a:effectLst/>
                          <a:latin typeface="Tahoma" panose="020B0604030504040204" pitchFamily="34" charset="0"/>
                          <a:ea typeface="Tahoma" panose="020B0604030504040204" pitchFamily="34" charset="0"/>
                          <a:cs typeface="Tahoma" panose="020B0604030504040204" pitchFamily="34" charset="0"/>
                        </a:rPr>
                        <a:t>but </a:t>
                      </a:r>
                      <a:r>
                        <a:rPr lang="en-US" sz="3300" dirty="0">
                          <a:effectLst/>
                          <a:latin typeface="Tahoma" panose="020B0604030504040204" pitchFamily="34" charset="0"/>
                          <a:ea typeface="Tahoma" panose="020B0604030504040204" pitchFamily="34" charset="0"/>
                          <a:cs typeface="Tahoma" panose="020B0604030504040204" pitchFamily="34" charset="0"/>
                        </a:rPr>
                        <a:t>you can have a relapse </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5137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85708208"/>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Obey </a:t>
                      </a:r>
                      <a:r>
                        <a:rPr lang="en-US" sz="3300" dirty="0">
                          <a:effectLst/>
                          <a:latin typeface="Tahoma" panose="020B0604030504040204" pitchFamily="34" charset="0"/>
                          <a:ea typeface="Tahoma" panose="020B0604030504040204" pitchFamily="34" charset="0"/>
                          <a:cs typeface="Tahoma" panose="020B0604030504040204" pitchFamily="34" charset="0"/>
                        </a:rPr>
                        <a:t>His </a:t>
                      </a:r>
                      <a:r>
                        <a:rPr lang="en-US" sz="3300" dirty="0" smtClean="0">
                          <a:effectLst/>
                          <a:latin typeface="Tahoma" panose="020B0604030504040204" pitchFamily="34" charset="0"/>
                          <a:ea typeface="Tahoma" panose="020B0604030504040204" pitchFamily="34" charset="0"/>
                          <a:cs typeface="Tahoma" panose="020B0604030504040204" pitchFamily="34" charset="0"/>
                        </a:rPr>
                        <a:t>word</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300" dirty="0" smtClean="0">
                          <a:effectLst/>
                          <a:latin typeface="Tahoma" panose="020B0604030504040204" pitchFamily="34" charset="0"/>
                          <a:ea typeface="Tahoma" panose="020B0604030504040204" pitchFamily="34" charset="0"/>
                          <a:cs typeface="Tahoma" panose="020B0604030504040204" pitchFamily="34" charset="0"/>
                        </a:rPr>
                        <a:t> </a:t>
                      </a:r>
                      <a:r>
                        <a:rPr lang="en-US" sz="3300" dirty="0">
                          <a:effectLst/>
                          <a:latin typeface="Tahoma" panose="020B0604030504040204" pitchFamily="34" charset="0"/>
                          <a:ea typeface="Tahoma" panose="020B0604030504040204" pitchFamily="34" charset="0"/>
                          <a:cs typeface="Tahoma" panose="020B0604030504040204" pitchFamily="34" charset="0"/>
                        </a:rPr>
                        <a:t>receive remission of sins </a:t>
                      </a:r>
                      <a:r>
                        <a:rPr lang="en-US" sz="3300" dirty="0" smtClean="0">
                          <a:effectLst/>
                          <a:latin typeface="Tahoma" panose="020B0604030504040204" pitchFamily="34" charset="0"/>
                          <a:ea typeface="Tahoma" panose="020B0604030504040204" pitchFamily="34" charset="0"/>
                          <a:cs typeface="Tahoma" panose="020B0604030504040204" pitchFamily="34" charset="0"/>
                        </a:rPr>
                        <a:t>and be faithful (Rom. 6:16-18;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2:38, 47</a:t>
                      </a:r>
                      <a:r>
                        <a:rPr lang="en-US"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1:5-11)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Faith only,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just </a:t>
                      </a:r>
                      <a:r>
                        <a:rPr lang="en-US" sz="3300" dirty="0">
                          <a:effectLst/>
                          <a:latin typeface="Tahoma" panose="020B0604030504040204" pitchFamily="34" charset="0"/>
                          <a:ea typeface="Tahoma" panose="020B0604030504040204" pitchFamily="34" charset="0"/>
                          <a:cs typeface="Tahoma" panose="020B0604030504040204" pitchFamily="34" charset="0"/>
                        </a:rPr>
                        <a:t>be </a:t>
                      </a:r>
                      <a:r>
                        <a:rPr lang="en-US" sz="3300" dirty="0" smtClean="0">
                          <a:effectLst/>
                          <a:latin typeface="Tahoma" panose="020B0604030504040204" pitchFamily="34" charset="0"/>
                          <a:ea typeface="Tahoma" panose="020B0604030504040204" pitchFamily="34" charset="0"/>
                          <a:cs typeface="Tahoma" panose="020B0604030504040204" pitchFamily="34" charset="0"/>
                        </a:rPr>
                        <a:t>honest and </a:t>
                      </a:r>
                      <a:r>
                        <a:rPr lang="en-US" sz="3300" dirty="0">
                          <a:effectLst/>
                          <a:latin typeface="Tahoma" panose="020B0604030504040204" pitchFamily="34" charset="0"/>
                          <a:ea typeface="Tahoma" panose="020B0604030504040204" pitchFamily="34" charset="0"/>
                          <a:cs typeface="Tahoma" panose="020B0604030504040204" pitchFamily="34" charset="0"/>
                        </a:rPr>
                        <a:t>sincere,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go </a:t>
                      </a:r>
                      <a:r>
                        <a:rPr lang="en-US" sz="3300" dirty="0">
                          <a:effectLst/>
                          <a:latin typeface="Tahoma" panose="020B0604030504040204" pitchFamily="34" charset="0"/>
                          <a:ea typeface="Tahoma" panose="020B0604030504040204" pitchFamily="34" charset="0"/>
                          <a:cs typeface="Tahoma" panose="020B0604030504040204" pitchFamily="34" charset="0"/>
                        </a:rPr>
                        <a:t>to church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of </a:t>
                      </a:r>
                      <a:r>
                        <a:rPr lang="en-US" sz="3300" dirty="0">
                          <a:effectLst/>
                          <a:latin typeface="Tahoma" panose="020B0604030504040204" pitchFamily="34" charset="0"/>
                          <a:ea typeface="Tahoma" panose="020B0604030504040204" pitchFamily="34" charset="0"/>
                          <a:cs typeface="Tahoma" panose="020B0604030504040204" pitchFamily="34" charset="0"/>
                        </a:rPr>
                        <a:t>your choice </a:t>
                      </a: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Cancer can go into remission </a:t>
                      </a:r>
                      <a:r>
                        <a:rPr lang="en-US" sz="3300" dirty="0" smtClean="0">
                          <a:effectLst/>
                          <a:latin typeface="Tahoma" panose="020B0604030504040204" pitchFamily="34" charset="0"/>
                          <a:ea typeface="Tahoma" panose="020B0604030504040204" pitchFamily="34" charset="0"/>
                          <a:cs typeface="Tahoma" panose="020B0604030504040204" pitchFamily="34" charset="0"/>
                        </a:rPr>
                        <a:t>but </a:t>
                      </a:r>
                      <a:r>
                        <a:rPr lang="en-US" sz="3300" dirty="0">
                          <a:effectLst/>
                          <a:latin typeface="Tahoma" panose="020B0604030504040204" pitchFamily="34" charset="0"/>
                          <a:ea typeface="Tahoma" panose="020B0604030504040204" pitchFamily="34" charset="0"/>
                          <a:cs typeface="Tahoma" panose="020B0604030504040204" pitchFamily="34" charset="0"/>
                        </a:rPr>
                        <a:t>you can have a relapse </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You can relapse &amp; sin </a:t>
                      </a:r>
                      <a:r>
                        <a:rPr lang="en-US" sz="3300" dirty="0" smtClean="0">
                          <a:effectLst/>
                          <a:latin typeface="Tahoma" panose="020B0604030504040204" pitchFamily="34" charset="0"/>
                          <a:ea typeface="Tahoma" panose="020B0604030504040204" pitchFamily="34" charset="0"/>
                          <a:cs typeface="Tahoma" panose="020B0604030504040204" pitchFamily="34" charset="0"/>
                        </a:rPr>
                        <a:t>again- repent </a:t>
                      </a:r>
                      <a:r>
                        <a:rPr lang="en-US" sz="3300" dirty="0">
                          <a:effectLst/>
                          <a:latin typeface="Tahoma" panose="020B0604030504040204" pitchFamily="34" charset="0"/>
                          <a:ea typeface="Tahoma" panose="020B0604030504040204" pitchFamily="34" charset="0"/>
                          <a:cs typeface="Tahoma" panose="020B0604030504040204" pitchFamily="34" charset="0"/>
                        </a:rPr>
                        <a:t>&amp; pray to be cleansed (1 </a:t>
                      </a:r>
                      <a:r>
                        <a:rPr lang="en-US" sz="3300" dirty="0" smtClean="0">
                          <a:effectLst/>
                          <a:latin typeface="Tahoma" panose="020B0604030504040204" pitchFamily="34" charset="0"/>
                          <a:ea typeface="Tahoma" panose="020B0604030504040204" pitchFamily="34" charset="0"/>
                          <a:cs typeface="Tahoma" panose="020B0604030504040204" pitchFamily="34" charset="0"/>
                        </a:rPr>
                        <a:t>John 1:8-10;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a:t>
                      </a:r>
                      <a:r>
                        <a:rPr lang="en-US" sz="3300" dirty="0">
                          <a:effectLst/>
                          <a:latin typeface="Tahoma" panose="020B0604030504040204" pitchFamily="34" charset="0"/>
                          <a:ea typeface="Tahoma" panose="020B0604030504040204" pitchFamily="34" charset="0"/>
                          <a:cs typeface="Tahoma" panose="020B0604030504040204" pitchFamily="34" charset="0"/>
                        </a:rPr>
                        <a:t>8:18-22)</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83251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97811051"/>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Prescription</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Read &amp; obey </a:t>
                      </a:r>
                      <a:r>
                        <a:rPr lang="en-US" sz="3300" dirty="0" smtClean="0">
                          <a:effectLst/>
                          <a:latin typeface="Tahoma" panose="020B0604030504040204" pitchFamily="34" charset="0"/>
                          <a:ea typeface="Tahoma" panose="020B0604030504040204" pitchFamily="34" charset="0"/>
                          <a:cs typeface="Tahoma" panose="020B0604030504040204" pitchFamily="34" charset="0"/>
                        </a:rPr>
                        <a:t> instructions, </a:t>
                      </a:r>
                      <a:r>
                        <a:rPr lang="en-US" sz="3300" smtClean="0">
                          <a:effectLst/>
                          <a:latin typeface="Tahoma" panose="020B0604030504040204" pitchFamily="34" charset="0"/>
                          <a:ea typeface="Tahoma" panose="020B0604030504040204" pitchFamily="34" charset="0"/>
                          <a:cs typeface="Tahoma" panose="020B0604030504040204" pitchFamily="34" charset="0"/>
                        </a:rPr>
                        <a:t>but </a:t>
                      </a:r>
                      <a:r>
                        <a:rPr lang="en-US" sz="3300" baseline="0" smtClean="0">
                          <a:effectLst/>
                          <a:latin typeface="Tahoma" panose="020B0604030504040204" pitchFamily="34" charset="0"/>
                          <a:ea typeface="Tahoma" panose="020B0604030504040204" pitchFamily="34" charset="0"/>
                          <a:cs typeface="Tahoma" panose="020B0604030504040204" pitchFamily="34" charset="0"/>
                        </a:rPr>
                        <a:t>all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drugs have side effects</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Obey </a:t>
                      </a:r>
                      <a:r>
                        <a:rPr lang="en-US" sz="3300" dirty="0">
                          <a:effectLst/>
                          <a:latin typeface="Tahoma" panose="020B0604030504040204" pitchFamily="34" charset="0"/>
                          <a:ea typeface="Tahoma" panose="020B0604030504040204" pitchFamily="34" charset="0"/>
                          <a:cs typeface="Tahoma" panose="020B0604030504040204" pitchFamily="34" charset="0"/>
                        </a:rPr>
                        <a:t>His </a:t>
                      </a:r>
                      <a:r>
                        <a:rPr lang="en-US" sz="3300" dirty="0" smtClean="0">
                          <a:effectLst/>
                          <a:latin typeface="Tahoma" panose="020B0604030504040204" pitchFamily="34" charset="0"/>
                          <a:ea typeface="Tahoma" panose="020B0604030504040204" pitchFamily="34" charset="0"/>
                          <a:cs typeface="Tahoma" panose="020B0604030504040204" pitchFamily="34" charset="0"/>
                        </a:rPr>
                        <a:t>word</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to</a:t>
                      </a:r>
                      <a:r>
                        <a:rPr lang="en-US" sz="3300" dirty="0" smtClean="0">
                          <a:effectLst/>
                          <a:latin typeface="Tahoma" panose="020B0604030504040204" pitchFamily="34" charset="0"/>
                          <a:ea typeface="Tahoma" panose="020B0604030504040204" pitchFamily="34" charset="0"/>
                          <a:cs typeface="Tahoma" panose="020B0604030504040204" pitchFamily="34" charset="0"/>
                        </a:rPr>
                        <a:t> </a:t>
                      </a:r>
                      <a:r>
                        <a:rPr lang="en-US" sz="3300" dirty="0">
                          <a:effectLst/>
                          <a:latin typeface="Tahoma" panose="020B0604030504040204" pitchFamily="34" charset="0"/>
                          <a:ea typeface="Tahoma" panose="020B0604030504040204" pitchFamily="34" charset="0"/>
                          <a:cs typeface="Tahoma" panose="020B0604030504040204" pitchFamily="34" charset="0"/>
                        </a:rPr>
                        <a:t>receive remission of sins </a:t>
                      </a:r>
                      <a:r>
                        <a:rPr lang="en-US" sz="3300" dirty="0" smtClean="0">
                          <a:effectLst/>
                          <a:latin typeface="Tahoma" panose="020B0604030504040204" pitchFamily="34" charset="0"/>
                          <a:ea typeface="Tahoma" panose="020B0604030504040204" pitchFamily="34" charset="0"/>
                          <a:cs typeface="Tahoma" panose="020B0604030504040204" pitchFamily="34" charset="0"/>
                        </a:rPr>
                        <a:t>and be faithful (Rom. 6:16-18;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2:38, 47</a:t>
                      </a:r>
                      <a:r>
                        <a:rPr lang="en-US"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1:5-11)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Faith only,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just </a:t>
                      </a:r>
                      <a:r>
                        <a:rPr lang="en-US" sz="3300" dirty="0">
                          <a:effectLst/>
                          <a:latin typeface="Tahoma" panose="020B0604030504040204" pitchFamily="34" charset="0"/>
                          <a:ea typeface="Tahoma" panose="020B0604030504040204" pitchFamily="34" charset="0"/>
                          <a:cs typeface="Tahoma" panose="020B0604030504040204" pitchFamily="34" charset="0"/>
                        </a:rPr>
                        <a:t>be </a:t>
                      </a:r>
                      <a:r>
                        <a:rPr lang="en-US" sz="3300" dirty="0" smtClean="0">
                          <a:effectLst/>
                          <a:latin typeface="Tahoma" panose="020B0604030504040204" pitchFamily="34" charset="0"/>
                          <a:ea typeface="Tahoma" panose="020B0604030504040204" pitchFamily="34" charset="0"/>
                          <a:cs typeface="Tahoma" panose="020B0604030504040204" pitchFamily="34" charset="0"/>
                        </a:rPr>
                        <a:t>honest and </a:t>
                      </a:r>
                      <a:r>
                        <a:rPr lang="en-US" sz="3300" dirty="0">
                          <a:effectLst/>
                          <a:latin typeface="Tahoma" panose="020B0604030504040204" pitchFamily="34" charset="0"/>
                          <a:ea typeface="Tahoma" panose="020B0604030504040204" pitchFamily="34" charset="0"/>
                          <a:cs typeface="Tahoma" panose="020B0604030504040204" pitchFamily="34" charset="0"/>
                        </a:rPr>
                        <a:t>sincere,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go </a:t>
                      </a:r>
                      <a:r>
                        <a:rPr lang="en-US" sz="3300" dirty="0">
                          <a:effectLst/>
                          <a:latin typeface="Tahoma" panose="020B0604030504040204" pitchFamily="34" charset="0"/>
                          <a:ea typeface="Tahoma" panose="020B0604030504040204" pitchFamily="34" charset="0"/>
                          <a:cs typeface="Tahoma" panose="020B0604030504040204" pitchFamily="34" charset="0"/>
                        </a:rPr>
                        <a:t>to church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of </a:t>
                      </a:r>
                      <a:r>
                        <a:rPr lang="en-US" sz="3300" dirty="0">
                          <a:effectLst/>
                          <a:latin typeface="Tahoma" panose="020B0604030504040204" pitchFamily="34" charset="0"/>
                          <a:ea typeface="Tahoma" panose="020B0604030504040204" pitchFamily="34" charset="0"/>
                          <a:cs typeface="Tahoma" panose="020B0604030504040204" pitchFamily="34" charset="0"/>
                        </a:rPr>
                        <a:t>your choice </a:t>
                      </a: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Relapse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Cancer can go into remission </a:t>
                      </a:r>
                      <a:r>
                        <a:rPr lang="en-US" sz="3300" dirty="0" smtClean="0">
                          <a:effectLst/>
                          <a:latin typeface="Tahoma" panose="020B0604030504040204" pitchFamily="34" charset="0"/>
                          <a:ea typeface="Tahoma" panose="020B0604030504040204" pitchFamily="34" charset="0"/>
                          <a:cs typeface="Tahoma" panose="020B0604030504040204" pitchFamily="34" charset="0"/>
                        </a:rPr>
                        <a:t>but </a:t>
                      </a:r>
                      <a:r>
                        <a:rPr lang="en-US" sz="3300" dirty="0">
                          <a:effectLst/>
                          <a:latin typeface="Tahoma" panose="020B0604030504040204" pitchFamily="34" charset="0"/>
                          <a:ea typeface="Tahoma" panose="020B0604030504040204" pitchFamily="34" charset="0"/>
                          <a:cs typeface="Tahoma" panose="020B0604030504040204" pitchFamily="34" charset="0"/>
                        </a:rPr>
                        <a:t>you can have a relapse </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You can relapse &amp; sin </a:t>
                      </a:r>
                      <a:r>
                        <a:rPr lang="en-US" sz="3300" dirty="0" smtClean="0">
                          <a:effectLst/>
                          <a:latin typeface="Tahoma" panose="020B0604030504040204" pitchFamily="34" charset="0"/>
                          <a:ea typeface="Tahoma" panose="020B0604030504040204" pitchFamily="34" charset="0"/>
                          <a:cs typeface="Tahoma" panose="020B0604030504040204" pitchFamily="34" charset="0"/>
                        </a:rPr>
                        <a:t>again- repent </a:t>
                      </a:r>
                      <a:r>
                        <a:rPr lang="en-US" sz="3300" dirty="0">
                          <a:effectLst/>
                          <a:latin typeface="Tahoma" panose="020B0604030504040204" pitchFamily="34" charset="0"/>
                          <a:ea typeface="Tahoma" panose="020B0604030504040204" pitchFamily="34" charset="0"/>
                          <a:cs typeface="Tahoma" panose="020B0604030504040204" pitchFamily="34" charset="0"/>
                        </a:rPr>
                        <a:t>&amp; pray to be cleansed (1 </a:t>
                      </a:r>
                      <a:r>
                        <a:rPr lang="en-US" sz="3300" dirty="0" smtClean="0">
                          <a:effectLst/>
                          <a:latin typeface="Tahoma" panose="020B0604030504040204" pitchFamily="34" charset="0"/>
                          <a:ea typeface="Tahoma" panose="020B0604030504040204" pitchFamily="34" charset="0"/>
                          <a:cs typeface="Tahoma" panose="020B0604030504040204" pitchFamily="34" charset="0"/>
                        </a:rPr>
                        <a:t>John 1:8-10;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Acts </a:t>
                      </a:r>
                      <a:r>
                        <a:rPr lang="en-US" sz="3300" dirty="0">
                          <a:effectLst/>
                          <a:latin typeface="Tahoma" panose="020B0604030504040204" pitchFamily="34" charset="0"/>
                          <a:ea typeface="Tahoma" panose="020B0604030504040204" pitchFamily="34" charset="0"/>
                          <a:cs typeface="Tahoma" panose="020B0604030504040204" pitchFamily="34" charset="0"/>
                        </a:rPr>
                        <a:t>8:18-22)</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Can’t relapse, once you’re saved you’re always saved</a:t>
                      </a:r>
                    </a:p>
                  </a:txBody>
                  <a:tcPr marL="68580" marR="68580" marT="0" marB="0"/>
                </a:tc>
              </a:tr>
            </a:tbl>
          </a:graphicData>
        </a:graphic>
      </p:graphicFrame>
    </p:spTree>
    <p:extLst>
      <p:ext uri="{BB962C8B-B14F-4D97-AF65-F5344CB8AC3E}">
        <p14:creationId xmlns:p14="http://schemas.microsoft.com/office/powerpoint/2010/main" val="3401747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3897574"/>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4588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46164005"/>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100%. </a:t>
                      </a:r>
                      <a:r>
                        <a:rPr lang="en-US" sz="3300" dirty="0" smtClean="0">
                          <a:effectLst/>
                          <a:latin typeface="Tahoma" panose="020B0604030504040204" pitchFamily="34" charset="0"/>
                          <a:ea typeface="Tahoma" panose="020B0604030504040204" pitchFamily="34" charset="0"/>
                          <a:cs typeface="Tahoma" panose="020B0604030504040204" pitchFamily="34" charset="0"/>
                        </a:rPr>
                        <a:t>Jesus </a:t>
                      </a:r>
                      <a:r>
                        <a:rPr lang="en-US" sz="3300" dirty="0">
                          <a:effectLst/>
                          <a:latin typeface="Tahoma" panose="020B0604030504040204" pitchFamily="34" charset="0"/>
                          <a:ea typeface="Tahoma" panose="020B0604030504040204" pitchFamily="34" charset="0"/>
                          <a:cs typeface="Tahoma" panose="020B0604030504040204" pitchFamily="34" charset="0"/>
                        </a:rPr>
                        <a:t>healed the sick showing He has the power </a:t>
                      </a:r>
                      <a:r>
                        <a:rPr lang="en-US" sz="3300" dirty="0" smtClean="0">
                          <a:effectLst/>
                          <a:latin typeface="Tahoma" panose="020B0604030504040204" pitchFamily="34" charset="0"/>
                          <a:ea typeface="Tahoma" panose="020B0604030504040204" pitchFamily="34" charset="0"/>
                          <a:cs typeface="Tahoma" panose="020B0604030504040204" pitchFamily="34" charset="0"/>
                        </a:rPr>
                        <a:t>on earth to </a:t>
                      </a:r>
                      <a:r>
                        <a:rPr lang="en-US" sz="3300" dirty="0">
                          <a:effectLst/>
                          <a:latin typeface="Tahoma" panose="020B0604030504040204" pitchFamily="34" charset="0"/>
                          <a:ea typeface="Tahoma" panose="020B0604030504040204" pitchFamily="34" charset="0"/>
                          <a:cs typeface="Tahoma" panose="020B0604030504040204" pitchFamily="34" charset="0"/>
                        </a:rPr>
                        <a:t>forgive sins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(Mark </a:t>
                      </a:r>
                      <a:r>
                        <a:rPr lang="en-US" sz="3300" dirty="0">
                          <a:effectLst/>
                          <a:latin typeface="Tahoma" panose="020B0604030504040204" pitchFamily="34" charset="0"/>
                          <a:ea typeface="Tahoma" panose="020B0604030504040204" pitchFamily="34" charset="0"/>
                          <a:cs typeface="Tahoma" panose="020B0604030504040204" pitchFamily="34" charset="0"/>
                        </a:rPr>
                        <a:t>2:1-12)</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86957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0215999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100%. </a:t>
                      </a:r>
                      <a:r>
                        <a:rPr lang="en-US" sz="3300" dirty="0" smtClean="0">
                          <a:effectLst/>
                          <a:latin typeface="Tahoma" panose="020B0604030504040204" pitchFamily="34" charset="0"/>
                          <a:ea typeface="Tahoma" panose="020B0604030504040204" pitchFamily="34" charset="0"/>
                          <a:cs typeface="Tahoma" panose="020B0604030504040204" pitchFamily="34" charset="0"/>
                        </a:rPr>
                        <a:t>Jesus </a:t>
                      </a:r>
                      <a:r>
                        <a:rPr lang="en-US" sz="3300" dirty="0">
                          <a:effectLst/>
                          <a:latin typeface="Tahoma" panose="020B0604030504040204" pitchFamily="34" charset="0"/>
                          <a:ea typeface="Tahoma" panose="020B0604030504040204" pitchFamily="34" charset="0"/>
                          <a:cs typeface="Tahoma" panose="020B0604030504040204" pitchFamily="34" charset="0"/>
                        </a:rPr>
                        <a:t>healed the sick showing He has the power </a:t>
                      </a:r>
                      <a:r>
                        <a:rPr lang="en-US" sz="3300" dirty="0" smtClean="0">
                          <a:effectLst/>
                          <a:latin typeface="Tahoma" panose="020B0604030504040204" pitchFamily="34" charset="0"/>
                          <a:ea typeface="Tahoma" panose="020B0604030504040204" pitchFamily="34" charset="0"/>
                          <a:cs typeface="Tahoma" panose="020B0604030504040204" pitchFamily="34" charset="0"/>
                        </a:rPr>
                        <a:t>on earth to </a:t>
                      </a:r>
                      <a:r>
                        <a:rPr lang="en-US" sz="3300" dirty="0">
                          <a:effectLst/>
                          <a:latin typeface="Tahoma" panose="020B0604030504040204" pitchFamily="34" charset="0"/>
                          <a:ea typeface="Tahoma" panose="020B0604030504040204" pitchFamily="34" charset="0"/>
                          <a:cs typeface="Tahoma" panose="020B0604030504040204" pitchFamily="34" charset="0"/>
                        </a:rPr>
                        <a:t>forgive sins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(Mark </a:t>
                      </a:r>
                      <a:r>
                        <a:rPr lang="en-US" sz="3300" dirty="0">
                          <a:effectLst/>
                          <a:latin typeface="Tahoma" panose="020B0604030504040204" pitchFamily="34" charset="0"/>
                          <a:ea typeface="Tahoma" panose="020B0604030504040204" pitchFamily="34" charset="0"/>
                          <a:cs typeface="Tahoma" panose="020B0604030504040204" pitchFamily="34" charset="0"/>
                        </a:rPr>
                        <a:t>2:1-12)</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Didn’t die for you </a:t>
                      </a:r>
                      <a:r>
                        <a:rPr lang="en-US" sz="3300" dirty="0" smtClean="0">
                          <a:effectLst/>
                          <a:latin typeface="Tahoma" panose="020B0604030504040204" pitchFamily="34" charset="0"/>
                          <a:ea typeface="Tahoma" panose="020B0604030504040204" pitchFamily="34" charset="0"/>
                          <a:cs typeface="Tahoma" panose="020B0604030504040204" pitchFamily="34" charset="0"/>
                        </a:rPr>
                        <a:t>&amp; doesn’t </a:t>
                      </a:r>
                      <a:r>
                        <a:rPr lang="en-US" sz="3300" dirty="0">
                          <a:effectLst/>
                          <a:latin typeface="Tahoma" panose="020B0604030504040204" pitchFamily="34" charset="0"/>
                          <a:ea typeface="Tahoma" panose="020B0604030504040204" pitchFamily="34" charset="0"/>
                          <a:cs typeface="Tahoma" panose="020B0604030504040204" pitchFamily="34" charset="0"/>
                        </a:rPr>
                        <a:t>have power to forgive your sins</a:t>
                      </a: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70733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52209439"/>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100%. </a:t>
                      </a:r>
                      <a:r>
                        <a:rPr lang="en-US" sz="3300" dirty="0" smtClean="0">
                          <a:effectLst/>
                          <a:latin typeface="Tahoma" panose="020B0604030504040204" pitchFamily="34" charset="0"/>
                          <a:ea typeface="Tahoma" panose="020B0604030504040204" pitchFamily="34" charset="0"/>
                          <a:cs typeface="Tahoma" panose="020B0604030504040204" pitchFamily="34" charset="0"/>
                        </a:rPr>
                        <a:t>Jesus </a:t>
                      </a:r>
                      <a:r>
                        <a:rPr lang="en-US" sz="3300" dirty="0">
                          <a:effectLst/>
                          <a:latin typeface="Tahoma" panose="020B0604030504040204" pitchFamily="34" charset="0"/>
                          <a:ea typeface="Tahoma" panose="020B0604030504040204" pitchFamily="34" charset="0"/>
                          <a:cs typeface="Tahoma" panose="020B0604030504040204" pitchFamily="34" charset="0"/>
                        </a:rPr>
                        <a:t>healed the sick showing He has the power </a:t>
                      </a:r>
                      <a:r>
                        <a:rPr lang="en-US" sz="3300" dirty="0" smtClean="0">
                          <a:effectLst/>
                          <a:latin typeface="Tahoma" panose="020B0604030504040204" pitchFamily="34" charset="0"/>
                          <a:ea typeface="Tahoma" panose="020B0604030504040204" pitchFamily="34" charset="0"/>
                          <a:cs typeface="Tahoma" panose="020B0604030504040204" pitchFamily="34" charset="0"/>
                        </a:rPr>
                        <a:t>on earth to </a:t>
                      </a:r>
                      <a:r>
                        <a:rPr lang="en-US" sz="3300" dirty="0">
                          <a:effectLst/>
                          <a:latin typeface="Tahoma" panose="020B0604030504040204" pitchFamily="34" charset="0"/>
                          <a:ea typeface="Tahoma" panose="020B0604030504040204" pitchFamily="34" charset="0"/>
                          <a:cs typeface="Tahoma" panose="020B0604030504040204" pitchFamily="34" charset="0"/>
                        </a:rPr>
                        <a:t>forgive sins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(Mark </a:t>
                      </a:r>
                      <a:r>
                        <a:rPr lang="en-US" sz="3300" dirty="0">
                          <a:effectLst/>
                          <a:latin typeface="Tahoma" panose="020B0604030504040204" pitchFamily="34" charset="0"/>
                          <a:ea typeface="Tahoma" panose="020B0604030504040204" pitchFamily="34" charset="0"/>
                          <a:cs typeface="Tahoma" panose="020B0604030504040204" pitchFamily="34" charset="0"/>
                        </a:rPr>
                        <a:t>2:1-12)</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Didn’t die for you </a:t>
                      </a:r>
                      <a:r>
                        <a:rPr lang="en-US" sz="3300" dirty="0" smtClean="0">
                          <a:effectLst/>
                          <a:latin typeface="Tahoma" panose="020B0604030504040204" pitchFamily="34" charset="0"/>
                          <a:ea typeface="Tahoma" panose="020B0604030504040204" pitchFamily="34" charset="0"/>
                          <a:cs typeface="Tahoma" panose="020B0604030504040204" pitchFamily="34" charset="0"/>
                        </a:rPr>
                        <a:t>&amp; doesn’t </a:t>
                      </a:r>
                      <a:r>
                        <a:rPr lang="en-US" sz="3300" dirty="0">
                          <a:effectLst/>
                          <a:latin typeface="Tahoma" panose="020B0604030504040204" pitchFamily="34" charset="0"/>
                          <a:ea typeface="Tahoma" panose="020B0604030504040204" pitchFamily="34" charset="0"/>
                          <a:cs typeface="Tahoma" panose="020B0604030504040204" pitchFamily="34" charset="0"/>
                        </a:rPr>
                        <a:t>have power to forgive your sins</a:t>
                      </a: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Must wait to see him </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65470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623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1131743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chemeClr val="accent1"/>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100%. </a:t>
                      </a:r>
                      <a:r>
                        <a:rPr lang="en-US" sz="3300" dirty="0" smtClean="0">
                          <a:effectLst/>
                          <a:latin typeface="Tahoma" panose="020B0604030504040204" pitchFamily="34" charset="0"/>
                          <a:ea typeface="Tahoma" panose="020B0604030504040204" pitchFamily="34" charset="0"/>
                          <a:cs typeface="Tahoma" panose="020B0604030504040204" pitchFamily="34" charset="0"/>
                        </a:rPr>
                        <a:t>Jesus </a:t>
                      </a:r>
                      <a:r>
                        <a:rPr lang="en-US" sz="3300" dirty="0">
                          <a:effectLst/>
                          <a:latin typeface="Tahoma" panose="020B0604030504040204" pitchFamily="34" charset="0"/>
                          <a:ea typeface="Tahoma" panose="020B0604030504040204" pitchFamily="34" charset="0"/>
                          <a:cs typeface="Tahoma" panose="020B0604030504040204" pitchFamily="34" charset="0"/>
                        </a:rPr>
                        <a:t>healed the sick showing He has the power </a:t>
                      </a:r>
                      <a:r>
                        <a:rPr lang="en-US" sz="3300" dirty="0" smtClean="0">
                          <a:effectLst/>
                          <a:latin typeface="Tahoma" panose="020B0604030504040204" pitchFamily="34" charset="0"/>
                          <a:ea typeface="Tahoma" panose="020B0604030504040204" pitchFamily="34" charset="0"/>
                          <a:cs typeface="Tahoma" panose="020B0604030504040204" pitchFamily="34" charset="0"/>
                        </a:rPr>
                        <a:t>on earth to </a:t>
                      </a:r>
                      <a:r>
                        <a:rPr lang="en-US" sz="3300" dirty="0">
                          <a:effectLst/>
                          <a:latin typeface="Tahoma" panose="020B0604030504040204" pitchFamily="34" charset="0"/>
                          <a:ea typeface="Tahoma" panose="020B0604030504040204" pitchFamily="34" charset="0"/>
                          <a:cs typeface="Tahoma" panose="020B0604030504040204" pitchFamily="34" charset="0"/>
                        </a:rPr>
                        <a:t>forgive sins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(Mark </a:t>
                      </a:r>
                      <a:r>
                        <a:rPr lang="en-US" sz="3300" dirty="0">
                          <a:effectLst/>
                          <a:latin typeface="Tahoma" panose="020B0604030504040204" pitchFamily="34" charset="0"/>
                          <a:ea typeface="Tahoma" panose="020B0604030504040204" pitchFamily="34" charset="0"/>
                          <a:cs typeface="Tahoma" panose="020B0604030504040204" pitchFamily="34" charset="0"/>
                        </a:rPr>
                        <a:t>2:1-12)</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Didn’t die for you </a:t>
                      </a:r>
                      <a:r>
                        <a:rPr lang="en-US" sz="3300" dirty="0" smtClean="0">
                          <a:effectLst/>
                          <a:latin typeface="Tahoma" panose="020B0604030504040204" pitchFamily="34" charset="0"/>
                          <a:ea typeface="Tahoma" panose="020B0604030504040204" pitchFamily="34" charset="0"/>
                          <a:cs typeface="Tahoma" panose="020B0604030504040204" pitchFamily="34" charset="0"/>
                        </a:rPr>
                        <a:t>&amp; doesn’t </a:t>
                      </a:r>
                      <a:r>
                        <a:rPr lang="en-US" sz="3300" dirty="0">
                          <a:effectLst/>
                          <a:latin typeface="Tahoma" panose="020B0604030504040204" pitchFamily="34" charset="0"/>
                          <a:ea typeface="Tahoma" panose="020B0604030504040204" pitchFamily="34" charset="0"/>
                          <a:cs typeface="Tahoma" panose="020B0604030504040204" pitchFamily="34" charset="0"/>
                        </a:rPr>
                        <a:t>have power to forgive your sins</a:t>
                      </a: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Must wait to see him </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Promise to provide patient immediate  help in time of need  (Heb. 4:14-16)</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04441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56985962"/>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How Effective?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No guarantees</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100%. </a:t>
                      </a:r>
                      <a:r>
                        <a:rPr lang="en-US" sz="3300" dirty="0" smtClean="0">
                          <a:effectLst/>
                          <a:latin typeface="Tahoma" panose="020B0604030504040204" pitchFamily="34" charset="0"/>
                          <a:ea typeface="Tahoma" panose="020B0604030504040204" pitchFamily="34" charset="0"/>
                          <a:cs typeface="Tahoma" panose="020B0604030504040204" pitchFamily="34" charset="0"/>
                        </a:rPr>
                        <a:t>Jesus </a:t>
                      </a:r>
                      <a:r>
                        <a:rPr lang="en-US" sz="3300" dirty="0">
                          <a:effectLst/>
                          <a:latin typeface="Tahoma" panose="020B0604030504040204" pitchFamily="34" charset="0"/>
                          <a:ea typeface="Tahoma" panose="020B0604030504040204" pitchFamily="34" charset="0"/>
                          <a:cs typeface="Tahoma" panose="020B0604030504040204" pitchFamily="34" charset="0"/>
                        </a:rPr>
                        <a:t>healed the sick showing He has the power </a:t>
                      </a:r>
                      <a:r>
                        <a:rPr lang="en-US" sz="3300" dirty="0" smtClean="0">
                          <a:effectLst/>
                          <a:latin typeface="Tahoma" panose="020B0604030504040204" pitchFamily="34" charset="0"/>
                          <a:ea typeface="Tahoma" panose="020B0604030504040204" pitchFamily="34" charset="0"/>
                          <a:cs typeface="Tahoma" panose="020B0604030504040204" pitchFamily="34" charset="0"/>
                        </a:rPr>
                        <a:t>on earth to </a:t>
                      </a:r>
                      <a:r>
                        <a:rPr lang="en-US" sz="3300" dirty="0">
                          <a:effectLst/>
                          <a:latin typeface="Tahoma" panose="020B0604030504040204" pitchFamily="34" charset="0"/>
                          <a:ea typeface="Tahoma" panose="020B0604030504040204" pitchFamily="34" charset="0"/>
                          <a:cs typeface="Tahoma" panose="020B0604030504040204" pitchFamily="34" charset="0"/>
                        </a:rPr>
                        <a:t>forgive sins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(Mark </a:t>
                      </a:r>
                      <a:r>
                        <a:rPr lang="en-US" sz="3300" dirty="0">
                          <a:effectLst/>
                          <a:latin typeface="Tahoma" panose="020B0604030504040204" pitchFamily="34" charset="0"/>
                          <a:ea typeface="Tahoma" panose="020B0604030504040204" pitchFamily="34" charset="0"/>
                          <a:cs typeface="Tahoma" panose="020B0604030504040204" pitchFamily="34" charset="0"/>
                        </a:rPr>
                        <a:t>2:1-12)</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Didn’t die for you </a:t>
                      </a:r>
                      <a:r>
                        <a:rPr lang="en-US" sz="3300" dirty="0" smtClean="0">
                          <a:effectLst/>
                          <a:latin typeface="Tahoma" panose="020B0604030504040204" pitchFamily="34" charset="0"/>
                          <a:ea typeface="Tahoma" panose="020B0604030504040204" pitchFamily="34" charset="0"/>
                          <a:cs typeface="Tahoma" panose="020B0604030504040204" pitchFamily="34" charset="0"/>
                        </a:rPr>
                        <a:t>&amp; doesn’t </a:t>
                      </a:r>
                      <a:r>
                        <a:rPr lang="en-US" sz="3300" dirty="0">
                          <a:effectLst/>
                          <a:latin typeface="Tahoma" panose="020B0604030504040204" pitchFamily="34" charset="0"/>
                          <a:ea typeface="Tahoma" panose="020B0604030504040204" pitchFamily="34" charset="0"/>
                          <a:cs typeface="Tahoma" panose="020B0604030504040204" pitchFamily="34" charset="0"/>
                        </a:rPr>
                        <a:t>have power to forgive your sins</a:t>
                      </a:r>
                    </a:p>
                  </a:txBody>
                  <a:tcPr marL="68580" marR="68580" marT="0" marB="0"/>
                </a:tc>
              </a:tr>
              <a:tr h="297465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Must wait to see him </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Promise to provide patient immediate  help in time of need  (Heb. 4:14-16)</a:t>
                      </a:r>
                    </a:p>
                  </a:txBody>
                  <a:tcPr marL="68580" marR="68580" marT="0" marB="0"/>
                </a:tc>
                <a:tc>
                  <a:txBody>
                    <a:bodyPr/>
                    <a:lstStyle/>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Doesn’t matter,</a:t>
                      </a:r>
                      <a:r>
                        <a:rPr lang="en-US" sz="3300" baseline="0" smtClean="0">
                          <a:effectLst/>
                          <a:latin typeface="Tahoma" panose="020B0604030504040204" pitchFamily="34" charset="0"/>
                          <a:ea typeface="Tahoma" panose="020B0604030504040204" pitchFamily="34" charset="0"/>
                          <a:cs typeface="Tahoma" panose="020B0604030504040204" pitchFamily="34" charset="0"/>
                        </a:rPr>
                        <a:t> he can’t help your soul</a:t>
                      </a:r>
                      <a:r>
                        <a:rPr lang="en-US" sz="3300" smtClean="0">
                          <a:effectLst/>
                          <a:latin typeface="Tahoma" panose="020B0604030504040204" pitchFamily="34" charset="0"/>
                          <a:ea typeface="Tahoma" panose="020B0604030504040204" pitchFamily="34" charset="0"/>
                          <a:cs typeface="Tahoma" panose="020B0604030504040204" pitchFamily="34" charset="0"/>
                        </a:rPr>
                        <a:t>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56836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93575941"/>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13012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44443017"/>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All people everywhere </a:t>
                      </a:r>
                      <a:r>
                        <a:rPr lang="en-US" sz="3300">
                          <a:effectLst/>
                          <a:latin typeface="Tahoma" panose="020B0604030504040204" pitchFamily="34" charset="0"/>
                          <a:ea typeface="Tahoma" panose="020B0604030504040204" pitchFamily="34" charset="0"/>
                          <a:cs typeface="Tahoma" panose="020B0604030504040204" pitchFamily="34" charset="0"/>
                        </a:rPr>
                        <a:t>at </a:t>
                      </a:r>
                      <a:endParaRPr lang="en-US" sz="33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all times</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300" dirty="0">
                          <a:effectLst/>
                          <a:latin typeface="Tahoma" panose="020B0604030504040204" pitchFamily="34" charset="0"/>
                          <a:ea typeface="Tahoma" panose="020B0604030504040204" pitchFamily="34" charset="0"/>
                          <a:cs typeface="Tahoma" panose="020B0604030504040204" pitchFamily="34" charset="0"/>
                        </a:rPr>
                        <a:t>9:36)</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11870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39578711"/>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All people everywhere </a:t>
                      </a:r>
                      <a:r>
                        <a:rPr lang="en-US" sz="3300">
                          <a:effectLst/>
                          <a:latin typeface="Tahoma" panose="020B0604030504040204" pitchFamily="34" charset="0"/>
                          <a:ea typeface="Tahoma" panose="020B0604030504040204" pitchFamily="34" charset="0"/>
                          <a:cs typeface="Tahoma" panose="020B0604030504040204" pitchFamily="34" charset="0"/>
                        </a:rPr>
                        <a:t>at </a:t>
                      </a:r>
                      <a:endParaRPr lang="en-US" sz="33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all times</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300" dirty="0">
                          <a:effectLst/>
                          <a:latin typeface="Tahoma" panose="020B0604030504040204" pitchFamily="34" charset="0"/>
                          <a:ea typeface="Tahoma" panose="020B0604030504040204" pitchFamily="34" charset="0"/>
                          <a:cs typeface="Tahoma" panose="020B0604030504040204" pitchFamily="34" charset="0"/>
                        </a:rPr>
                        <a:t>9:36)</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Likely </a:t>
                      </a:r>
                      <a:r>
                        <a:rPr lang="en-US" sz="3300" dirty="0" smtClean="0">
                          <a:effectLst/>
                          <a:latin typeface="Tahoma" panose="020B0604030504040204" pitchFamily="34" charset="0"/>
                          <a:ea typeface="Tahoma" panose="020B0604030504040204" pitchFamily="34" charset="0"/>
                          <a:cs typeface="Tahoma" panose="020B0604030504040204" pitchFamily="34" charset="0"/>
                        </a:rPr>
                        <a:t>to tell </a:t>
                      </a:r>
                      <a:r>
                        <a:rPr lang="en-US" sz="3300" dirty="0">
                          <a:effectLst/>
                          <a:latin typeface="Tahoma" panose="020B0604030504040204" pitchFamily="34" charset="0"/>
                          <a:ea typeface="Tahoma" panose="020B0604030504040204" pitchFamily="34" charset="0"/>
                          <a:cs typeface="Tahoma" panose="020B0604030504040204" pitchFamily="34" charset="0"/>
                        </a:rPr>
                        <a:t>you what you want to hear</a:t>
                      </a: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10860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98347979"/>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All people everywhere </a:t>
                      </a:r>
                      <a:r>
                        <a:rPr lang="en-US" sz="3300">
                          <a:effectLst/>
                          <a:latin typeface="Tahoma" panose="020B0604030504040204" pitchFamily="34" charset="0"/>
                          <a:ea typeface="Tahoma" panose="020B0604030504040204" pitchFamily="34" charset="0"/>
                          <a:cs typeface="Tahoma" panose="020B0604030504040204" pitchFamily="34" charset="0"/>
                        </a:rPr>
                        <a:t>at </a:t>
                      </a:r>
                      <a:endParaRPr lang="en-US" sz="33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all times</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300" dirty="0">
                          <a:effectLst/>
                          <a:latin typeface="Tahoma" panose="020B0604030504040204" pitchFamily="34" charset="0"/>
                          <a:ea typeface="Tahoma" panose="020B0604030504040204" pitchFamily="34" charset="0"/>
                          <a:cs typeface="Tahoma" panose="020B0604030504040204" pitchFamily="34" charset="0"/>
                        </a:rPr>
                        <a:t>9:36)</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Likely </a:t>
                      </a:r>
                      <a:r>
                        <a:rPr lang="en-US" sz="3300" dirty="0" smtClean="0">
                          <a:effectLst/>
                          <a:latin typeface="Tahoma" panose="020B0604030504040204" pitchFamily="34" charset="0"/>
                          <a:ea typeface="Tahoma" panose="020B0604030504040204" pitchFamily="34" charset="0"/>
                          <a:cs typeface="Tahoma" panose="020B0604030504040204" pitchFamily="34" charset="0"/>
                        </a:rPr>
                        <a:t>to tell </a:t>
                      </a:r>
                      <a:r>
                        <a:rPr lang="en-US" sz="3300" dirty="0">
                          <a:effectLst/>
                          <a:latin typeface="Tahoma" panose="020B0604030504040204" pitchFamily="34" charset="0"/>
                          <a:ea typeface="Tahoma" panose="020B0604030504040204" pitchFamily="34" charset="0"/>
                          <a:cs typeface="Tahoma" panose="020B0604030504040204" pitchFamily="34" charset="0"/>
                        </a:rPr>
                        <a:t>you what you want to hear</a:t>
                      </a: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Might help save your health, but not </a:t>
                      </a:r>
                      <a:r>
                        <a:rPr lang="en-US" sz="3300" dirty="0">
                          <a:effectLst/>
                          <a:latin typeface="Tahoma" panose="020B0604030504040204" pitchFamily="34" charset="0"/>
                          <a:ea typeface="Tahoma" panose="020B0604030504040204" pitchFamily="34" charset="0"/>
                          <a:cs typeface="Tahoma" panose="020B0604030504040204" pitchFamily="34" charset="0"/>
                        </a:rPr>
                        <a:t>your soul</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93422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11779313"/>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All people everywhere </a:t>
                      </a:r>
                      <a:r>
                        <a:rPr lang="en-US" sz="3300">
                          <a:effectLst/>
                          <a:latin typeface="Tahoma" panose="020B0604030504040204" pitchFamily="34" charset="0"/>
                          <a:ea typeface="Tahoma" panose="020B0604030504040204" pitchFamily="34" charset="0"/>
                          <a:cs typeface="Tahoma" panose="020B0604030504040204" pitchFamily="34" charset="0"/>
                        </a:rPr>
                        <a:t>at </a:t>
                      </a:r>
                      <a:endParaRPr lang="en-US" sz="33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all times</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300" dirty="0">
                          <a:effectLst/>
                          <a:latin typeface="Tahoma" panose="020B0604030504040204" pitchFamily="34" charset="0"/>
                          <a:ea typeface="Tahoma" panose="020B0604030504040204" pitchFamily="34" charset="0"/>
                          <a:cs typeface="Tahoma" panose="020B0604030504040204" pitchFamily="34" charset="0"/>
                        </a:rPr>
                        <a:t>9:36)</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Likely </a:t>
                      </a:r>
                      <a:r>
                        <a:rPr lang="en-US" sz="3300" dirty="0" smtClean="0">
                          <a:effectLst/>
                          <a:latin typeface="Tahoma" panose="020B0604030504040204" pitchFamily="34" charset="0"/>
                          <a:ea typeface="Tahoma" panose="020B0604030504040204" pitchFamily="34" charset="0"/>
                          <a:cs typeface="Tahoma" panose="020B0604030504040204" pitchFamily="34" charset="0"/>
                        </a:rPr>
                        <a:t>to tell </a:t>
                      </a:r>
                      <a:r>
                        <a:rPr lang="en-US" sz="3300" dirty="0">
                          <a:effectLst/>
                          <a:latin typeface="Tahoma" panose="020B0604030504040204" pitchFamily="34" charset="0"/>
                          <a:ea typeface="Tahoma" panose="020B0604030504040204" pitchFamily="34" charset="0"/>
                          <a:cs typeface="Tahoma" panose="020B0604030504040204" pitchFamily="34" charset="0"/>
                        </a:rPr>
                        <a:t>you what you want to hear</a:t>
                      </a: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Might help save your health, but not </a:t>
                      </a:r>
                      <a:r>
                        <a:rPr lang="en-US" sz="3300" dirty="0">
                          <a:effectLst/>
                          <a:latin typeface="Tahoma" panose="020B0604030504040204" pitchFamily="34" charset="0"/>
                          <a:ea typeface="Tahoma" panose="020B0604030504040204" pitchFamily="34" charset="0"/>
                          <a:cs typeface="Tahoma" panose="020B0604030504040204" pitchFamily="34" charset="0"/>
                        </a:rPr>
                        <a:t>your soul</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Obeying Him leads to eternal life (</a:t>
                      </a:r>
                      <a:r>
                        <a:rPr lang="en-US" sz="3300" dirty="0" smtClean="0">
                          <a:effectLst/>
                          <a:latin typeface="Tahoma" panose="020B0604030504040204" pitchFamily="34" charset="0"/>
                          <a:ea typeface="Tahoma" panose="020B0604030504040204" pitchFamily="34" charset="0"/>
                          <a:cs typeface="Tahoma" panose="020B0604030504040204" pitchFamily="34" charset="0"/>
                        </a:rPr>
                        <a:t>Hebrews 5:8-9; Revelation 22:14)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96348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28452633"/>
              </p:ext>
            </p:extLst>
          </p:nvPr>
        </p:nvGraphicFramePr>
        <p:xfrm>
          <a:off x="1" y="0"/>
          <a:ext cx="12191998" cy="6858000"/>
        </p:xfrm>
        <a:graphic>
          <a:graphicData uri="http://schemas.openxmlformats.org/drawingml/2006/table">
            <a:tbl>
              <a:tblPr firstRow="1" firstCol="1" bandRow="1">
                <a:tableStyleId>{073A0DAA-6AF3-43AB-8588-CEC1D06C72B9}</a:tableStyleId>
              </a:tblPr>
              <a:tblGrid>
                <a:gridCol w="2569579"/>
                <a:gridCol w="2685326"/>
                <a:gridCol w="3646026"/>
                <a:gridCol w="3291067"/>
              </a:tblGrid>
              <a:tr h="73644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386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Sympathize with you?</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Very </a:t>
                      </a:r>
                      <a:r>
                        <a:rPr lang="en-US" sz="3300" dirty="0" smtClean="0">
                          <a:effectLst/>
                          <a:latin typeface="Tahoma" panose="020B0604030504040204" pitchFamily="34" charset="0"/>
                          <a:ea typeface="Tahoma" panose="020B0604030504040204" pitchFamily="34" charset="0"/>
                          <a:cs typeface="Tahoma" panose="020B0604030504040204" pitchFamily="34" charset="0"/>
                        </a:rPr>
                        <a:t>short </a:t>
                      </a:r>
                      <a:r>
                        <a:rPr lang="en-US" sz="3300" dirty="0">
                          <a:effectLst/>
                          <a:latin typeface="Tahoma" panose="020B0604030504040204" pitchFamily="34" charset="0"/>
                          <a:ea typeface="Tahoma" panose="020B0604030504040204" pitchFamily="34" charset="0"/>
                          <a:cs typeface="Tahoma" panose="020B0604030504040204" pitchFamily="34" charset="0"/>
                        </a:rPr>
                        <a:t>time</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All people everywhere </a:t>
                      </a:r>
                      <a:r>
                        <a:rPr lang="en-US" sz="3300">
                          <a:effectLst/>
                          <a:latin typeface="Tahoma" panose="020B0604030504040204" pitchFamily="34" charset="0"/>
                          <a:ea typeface="Tahoma" panose="020B0604030504040204" pitchFamily="34" charset="0"/>
                          <a:cs typeface="Tahoma" panose="020B0604030504040204" pitchFamily="34" charset="0"/>
                        </a:rPr>
                        <a:t>at </a:t>
                      </a:r>
                      <a:endParaRPr lang="en-US" sz="33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all times</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300" dirty="0">
                          <a:effectLst/>
                          <a:latin typeface="Tahoma" panose="020B0604030504040204" pitchFamily="34" charset="0"/>
                          <a:ea typeface="Tahoma" panose="020B0604030504040204" pitchFamily="34" charset="0"/>
                          <a:cs typeface="Tahoma" panose="020B0604030504040204" pitchFamily="34" charset="0"/>
                        </a:rPr>
                        <a:t>9:36)</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Likely </a:t>
                      </a:r>
                      <a:r>
                        <a:rPr lang="en-US" sz="3300" dirty="0" smtClean="0">
                          <a:effectLst/>
                          <a:latin typeface="Tahoma" panose="020B0604030504040204" pitchFamily="34" charset="0"/>
                          <a:ea typeface="Tahoma" panose="020B0604030504040204" pitchFamily="34" charset="0"/>
                          <a:cs typeface="Tahoma" panose="020B0604030504040204" pitchFamily="34" charset="0"/>
                        </a:rPr>
                        <a:t>to tell </a:t>
                      </a:r>
                      <a:r>
                        <a:rPr lang="en-US" sz="3300" dirty="0">
                          <a:effectLst/>
                          <a:latin typeface="Tahoma" panose="020B0604030504040204" pitchFamily="34" charset="0"/>
                          <a:ea typeface="Tahoma" panose="020B0604030504040204" pitchFamily="34" charset="0"/>
                          <a:cs typeface="Tahoma" panose="020B0604030504040204" pitchFamily="34" charset="0"/>
                        </a:rPr>
                        <a:t>you what you want to hear</a:t>
                      </a:r>
                    </a:p>
                  </a:txBody>
                  <a:tcPr marL="68580" marR="68580" marT="0" marB="0"/>
                </a:tc>
              </a:tr>
              <a:tr h="288292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What is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600" b="0" dirty="0">
                          <a:effectLst/>
                          <a:latin typeface="Tahoma" panose="020B0604030504040204" pitchFamily="34" charset="0"/>
                          <a:ea typeface="Tahoma" panose="020B0604030504040204" pitchFamily="34" charset="0"/>
                          <a:cs typeface="Tahoma" panose="020B0604030504040204" pitchFamily="34" charset="0"/>
                        </a:rPr>
                        <a:t>response?</a:t>
                      </a:r>
                    </a:p>
                  </a:txBody>
                  <a:tcPr marL="68580" marR="68580" marT="0" marB="0"/>
                </a:tc>
                <a:tc>
                  <a:txBody>
                    <a:bodyPr/>
                    <a:lstStyle/>
                    <a:p>
                      <a:pPr marL="0" marR="0" algn="ctr">
                        <a:lnSpc>
                          <a:spcPct val="107000"/>
                        </a:lnSpc>
                        <a:spcBef>
                          <a:spcPts val="0"/>
                        </a:spcBef>
                        <a:spcAft>
                          <a:spcPts val="0"/>
                        </a:spcAft>
                      </a:pPr>
                      <a:r>
                        <a:rPr lang="en-US" sz="3300" smtClean="0">
                          <a:effectLst/>
                          <a:latin typeface="Tahoma" panose="020B0604030504040204" pitchFamily="34" charset="0"/>
                          <a:ea typeface="Tahoma" panose="020B0604030504040204" pitchFamily="34" charset="0"/>
                          <a:cs typeface="Tahoma" panose="020B0604030504040204" pitchFamily="34" charset="0"/>
                        </a:rPr>
                        <a:t>Might help save your health, but not </a:t>
                      </a:r>
                      <a:r>
                        <a:rPr lang="en-US" sz="3300" dirty="0">
                          <a:effectLst/>
                          <a:latin typeface="Tahoma" panose="020B0604030504040204" pitchFamily="34" charset="0"/>
                          <a:ea typeface="Tahoma" panose="020B0604030504040204" pitchFamily="34" charset="0"/>
                          <a:cs typeface="Tahoma" panose="020B0604030504040204" pitchFamily="34" charset="0"/>
                        </a:rPr>
                        <a:t>your soul</a:t>
                      </a: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Obeying Him leads to eternal life (</a:t>
                      </a:r>
                      <a:r>
                        <a:rPr lang="en-US" sz="3300" dirty="0" smtClean="0">
                          <a:effectLst/>
                          <a:latin typeface="Tahoma" panose="020B0604030504040204" pitchFamily="34" charset="0"/>
                          <a:ea typeface="Tahoma" panose="020B0604030504040204" pitchFamily="34" charset="0"/>
                          <a:cs typeface="Tahoma" panose="020B0604030504040204" pitchFamily="34" charset="0"/>
                        </a:rPr>
                        <a:t>Hebrews 5:8-9; Revelation 22:14)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Obeying him leads to torment (</a:t>
                      </a:r>
                      <a:r>
                        <a:rPr lang="en-US" sz="3300" dirty="0" smtClean="0">
                          <a:effectLst/>
                          <a:latin typeface="Tahoma" panose="020B0604030504040204" pitchFamily="34" charset="0"/>
                          <a:ea typeface="Tahoma" panose="020B0604030504040204" pitchFamily="34" charset="0"/>
                          <a:cs typeface="Tahoma" panose="020B0604030504040204" pitchFamily="34" charset="0"/>
                        </a:rPr>
                        <a:t>Matt</a:t>
                      </a:r>
                      <a:r>
                        <a:rPr lang="en-US" sz="3300" dirty="0">
                          <a:effectLst/>
                          <a:latin typeface="Tahoma" panose="020B0604030504040204" pitchFamily="34" charset="0"/>
                          <a:ea typeface="Tahoma" panose="020B0604030504040204" pitchFamily="34" charset="0"/>
                          <a:cs typeface="Tahoma" panose="020B0604030504040204" pitchFamily="34" charset="0"/>
                        </a:rPr>
                        <a:t>. </a:t>
                      </a:r>
                      <a:r>
                        <a:rPr lang="en-US" sz="3300" dirty="0" smtClean="0">
                          <a:effectLst/>
                          <a:latin typeface="Tahoma" panose="020B0604030504040204" pitchFamily="34" charset="0"/>
                          <a:ea typeface="Tahoma" panose="020B0604030504040204" pitchFamily="34" charset="0"/>
                          <a:cs typeface="Tahoma" panose="020B0604030504040204" pitchFamily="34" charset="0"/>
                        </a:rPr>
                        <a:t>7:13-23</a:t>
                      </a:r>
                      <a:r>
                        <a:rPr lang="en-US" sz="33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1733151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664- He Gave Me a Song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 Great is Thy Faithfulness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338- The Great Physician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60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40585996"/>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880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6029339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a:t>
                      </a:r>
                      <a:r>
                        <a:rPr lang="en-US" sz="3300" b="0" smtClean="0">
                          <a:effectLst/>
                          <a:latin typeface="Tahoma" panose="020B0604030504040204" pitchFamily="34" charset="0"/>
                          <a:ea typeface="Tahoma" panose="020B0604030504040204" pitchFamily="34" charset="0"/>
                          <a:cs typeface="Tahoma" panose="020B0604030504040204" pitchFamily="34" charset="0"/>
                        </a:rPr>
                        <a:t>,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94191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69525833"/>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a:t>
                      </a:r>
                      <a:r>
                        <a:rPr lang="en-US" sz="3300" b="0" smtClean="0">
                          <a:effectLst/>
                          <a:latin typeface="Tahoma" panose="020B0604030504040204" pitchFamily="34" charset="0"/>
                          <a:ea typeface="Tahoma" panose="020B0604030504040204" pitchFamily="34" charset="0"/>
                          <a:cs typeface="Tahoma" panose="020B0604030504040204" pitchFamily="34" charset="0"/>
                        </a:rPr>
                        <a:t>,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Spiritual </a:t>
                      </a:r>
                      <a:r>
                        <a:rPr lang="en-US" sz="3300" b="0" dirty="0" smtClean="0">
                          <a:effectLst/>
                          <a:latin typeface="Tahoma" panose="020B0604030504040204" pitchFamily="34" charset="0"/>
                          <a:ea typeface="Tahoma" panose="020B0604030504040204" pitchFamily="34" charset="0"/>
                          <a:cs typeface="Tahoma" panose="020B0604030504040204" pitchFamily="34" charset="0"/>
                        </a:rPr>
                        <a:t>(</a:t>
                      </a:r>
                      <a:r>
                        <a:rPr lang="en-US" sz="3300" b="0" dirty="0">
                          <a:effectLst/>
                          <a:latin typeface="Tahoma" panose="020B0604030504040204" pitchFamily="34" charset="0"/>
                          <a:ea typeface="Tahoma" panose="020B0604030504040204" pitchFamily="34" charset="0"/>
                          <a:cs typeface="Tahoma" panose="020B0604030504040204" pitchFamily="34" charset="0"/>
                        </a:rPr>
                        <a:t>sin)-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separated from God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(Mark 2:15-17; James 1:13-16; Isaiah 59:2) </a:t>
                      </a: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98523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0581081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a:t>
                      </a:r>
                      <a:r>
                        <a:rPr lang="en-US" sz="3300" b="0" smtClean="0">
                          <a:effectLst/>
                          <a:latin typeface="Tahoma" panose="020B0604030504040204" pitchFamily="34" charset="0"/>
                          <a:ea typeface="Tahoma" panose="020B0604030504040204" pitchFamily="34" charset="0"/>
                          <a:cs typeface="Tahoma" panose="020B0604030504040204" pitchFamily="34" charset="0"/>
                        </a:rPr>
                        <a:t>,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Spiritual </a:t>
                      </a:r>
                      <a:r>
                        <a:rPr lang="en-US" sz="3300" b="0" dirty="0" smtClean="0">
                          <a:effectLst/>
                          <a:latin typeface="Tahoma" panose="020B0604030504040204" pitchFamily="34" charset="0"/>
                          <a:ea typeface="Tahoma" panose="020B0604030504040204" pitchFamily="34" charset="0"/>
                          <a:cs typeface="Tahoma" panose="020B0604030504040204" pitchFamily="34" charset="0"/>
                        </a:rPr>
                        <a:t>(</a:t>
                      </a:r>
                      <a:r>
                        <a:rPr lang="en-US" sz="3300" b="0" dirty="0">
                          <a:effectLst/>
                          <a:latin typeface="Tahoma" panose="020B0604030504040204" pitchFamily="34" charset="0"/>
                          <a:ea typeface="Tahoma" panose="020B0604030504040204" pitchFamily="34" charset="0"/>
                          <a:cs typeface="Tahoma" panose="020B0604030504040204" pitchFamily="34" charset="0"/>
                        </a:rPr>
                        <a:t>sin)-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separated from God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(Mark 2:15-17; James 1:13-16; Isaiah 59:2) </a:t>
                      </a: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Mankind is </a:t>
                      </a: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born </a:t>
                      </a:r>
                      <a:r>
                        <a:rPr lang="en-US" sz="3300" b="0" dirty="0">
                          <a:effectLst/>
                          <a:latin typeface="Tahoma" panose="020B0604030504040204" pitchFamily="34" charset="0"/>
                          <a:ea typeface="Tahoma" panose="020B0604030504040204" pitchFamily="34" charset="0"/>
                          <a:cs typeface="Tahoma" panose="020B0604030504040204" pitchFamily="34" charset="0"/>
                        </a:rPr>
                        <a:t>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sin</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88688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48677567"/>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Spiritual </a:t>
                      </a:r>
                      <a:r>
                        <a:rPr lang="en-US" sz="3300" b="0" dirty="0" smtClean="0">
                          <a:effectLst/>
                          <a:latin typeface="Tahoma" panose="020B0604030504040204" pitchFamily="34" charset="0"/>
                          <a:ea typeface="Tahoma" panose="020B0604030504040204" pitchFamily="34" charset="0"/>
                          <a:cs typeface="Tahoma" panose="020B0604030504040204" pitchFamily="34" charset="0"/>
                        </a:rPr>
                        <a:t>(</a:t>
                      </a:r>
                      <a:r>
                        <a:rPr lang="en-US" sz="3300" b="0" dirty="0">
                          <a:effectLst/>
                          <a:latin typeface="Tahoma" panose="020B0604030504040204" pitchFamily="34" charset="0"/>
                          <a:ea typeface="Tahoma" panose="020B0604030504040204" pitchFamily="34" charset="0"/>
                          <a:cs typeface="Tahoma" panose="020B0604030504040204" pitchFamily="34" charset="0"/>
                        </a:rPr>
                        <a:t>sin)-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separated from God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(Mark 2:15-17; James 1:13-16; Isaiah 59:2) </a:t>
                      </a: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Mankind is </a:t>
                      </a: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born </a:t>
                      </a:r>
                      <a:r>
                        <a:rPr lang="en-US" sz="3300" b="0" dirty="0">
                          <a:effectLst/>
                          <a:latin typeface="Tahoma" panose="020B0604030504040204" pitchFamily="34" charset="0"/>
                          <a:ea typeface="Tahoma" panose="020B0604030504040204" pitchFamily="34" charset="0"/>
                          <a:cs typeface="Tahoma" panose="020B0604030504040204" pitchFamily="34" charset="0"/>
                        </a:rPr>
                        <a:t>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sin</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Many </a:t>
                      </a:r>
                      <a:r>
                        <a:rPr lang="en-US" sz="3300" dirty="0" smtClean="0">
                          <a:effectLst/>
                          <a:latin typeface="Tahoma" panose="020B0604030504040204" pitchFamily="34" charset="0"/>
                          <a:ea typeface="Tahoma" panose="020B0604030504040204" pitchFamily="34" charset="0"/>
                          <a:cs typeface="Tahoma" panose="020B0604030504040204" pitchFamily="34" charset="0"/>
                        </a:rPr>
                        <a:t>cures but fallible</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50263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62492831"/>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a:t>
                      </a:r>
                      <a:r>
                        <a:rPr lang="en-US" sz="3300" b="0" smtClean="0">
                          <a:effectLst/>
                          <a:latin typeface="Tahoma" panose="020B0604030504040204" pitchFamily="34" charset="0"/>
                          <a:ea typeface="Tahoma" panose="020B0604030504040204" pitchFamily="34" charset="0"/>
                          <a:cs typeface="Tahoma" panose="020B0604030504040204" pitchFamily="34" charset="0"/>
                        </a:rPr>
                        <a:t>,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Spiritual </a:t>
                      </a:r>
                      <a:r>
                        <a:rPr lang="en-US" sz="3300" b="0" dirty="0" smtClean="0">
                          <a:effectLst/>
                          <a:latin typeface="Tahoma" panose="020B0604030504040204" pitchFamily="34" charset="0"/>
                          <a:ea typeface="Tahoma" panose="020B0604030504040204" pitchFamily="34" charset="0"/>
                          <a:cs typeface="Tahoma" panose="020B0604030504040204" pitchFamily="34" charset="0"/>
                        </a:rPr>
                        <a:t>(</a:t>
                      </a:r>
                      <a:r>
                        <a:rPr lang="en-US" sz="3300" b="0" dirty="0">
                          <a:effectLst/>
                          <a:latin typeface="Tahoma" panose="020B0604030504040204" pitchFamily="34" charset="0"/>
                          <a:ea typeface="Tahoma" panose="020B0604030504040204" pitchFamily="34" charset="0"/>
                          <a:cs typeface="Tahoma" panose="020B0604030504040204" pitchFamily="34" charset="0"/>
                        </a:rPr>
                        <a:t>sin)-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separated from God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(Mark 2:15-17; James 1:13-16; Isaiah 59:2) </a:t>
                      </a: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Mankind is </a:t>
                      </a: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born </a:t>
                      </a:r>
                      <a:r>
                        <a:rPr lang="en-US" sz="3300" b="0" dirty="0">
                          <a:effectLst/>
                          <a:latin typeface="Tahoma" panose="020B0604030504040204" pitchFamily="34" charset="0"/>
                          <a:ea typeface="Tahoma" panose="020B0604030504040204" pitchFamily="34" charset="0"/>
                          <a:cs typeface="Tahoma" panose="020B0604030504040204" pitchFamily="34" charset="0"/>
                        </a:rPr>
                        <a:t>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sin</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Many </a:t>
                      </a:r>
                      <a:r>
                        <a:rPr lang="en-US" sz="3300" dirty="0" smtClean="0">
                          <a:effectLst/>
                          <a:latin typeface="Tahoma" panose="020B0604030504040204" pitchFamily="34" charset="0"/>
                          <a:ea typeface="Tahoma" panose="020B0604030504040204" pitchFamily="34" charset="0"/>
                          <a:cs typeface="Tahoma" panose="020B0604030504040204" pitchFamily="34" charset="0"/>
                        </a:rPr>
                        <a:t>cures but fallible</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His blood that He shed is the only remedy </a:t>
                      </a:r>
                      <a:r>
                        <a:rPr lang="en-US" sz="3300" dirty="0" smtClean="0">
                          <a:effectLst/>
                          <a:latin typeface="Tahoma" panose="020B0604030504040204" pitchFamily="34" charset="0"/>
                          <a:ea typeface="Tahoma" panose="020B0604030504040204" pitchFamily="34" charset="0"/>
                          <a:cs typeface="Tahoma" panose="020B0604030504040204" pitchFamily="34" charset="0"/>
                        </a:rPr>
                        <a:t>for sin</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a:t>
                      </a:r>
                      <a:r>
                        <a:rPr lang="en-US" sz="3300" dirty="0">
                          <a:effectLst/>
                          <a:latin typeface="Tahoma" panose="020B0604030504040204" pitchFamily="34" charset="0"/>
                          <a:ea typeface="Tahoma" panose="020B0604030504040204" pitchFamily="34" charset="0"/>
                          <a:cs typeface="Tahoma" panose="020B0604030504040204" pitchFamily="34" charset="0"/>
                        </a:rPr>
                        <a:t>. 26:28</a:t>
                      </a:r>
                      <a:r>
                        <a:rPr lang="en-US" sz="3300" dirty="0" smtClean="0">
                          <a:effectLst/>
                          <a:latin typeface="Tahoma" panose="020B0604030504040204" pitchFamily="34" charset="0"/>
                          <a:ea typeface="Tahoma" panose="020B0604030504040204" pitchFamily="34" charset="0"/>
                          <a:cs typeface="Tahoma" panose="020B0604030504040204" pitchFamily="34" charset="0"/>
                        </a:rPr>
                        <a:t>; Heb</a:t>
                      </a:r>
                      <a:r>
                        <a:rPr lang="en-US" sz="3300" dirty="0">
                          <a:effectLst/>
                          <a:latin typeface="Tahoma" panose="020B0604030504040204" pitchFamily="34" charset="0"/>
                          <a:ea typeface="Tahoma" panose="020B0604030504040204" pitchFamily="34" charset="0"/>
                          <a:cs typeface="Tahoma" panose="020B0604030504040204" pitchFamily="34" charset="0"/>
                        </a:rPr>
                        <a:t>. 9:22; </a:t>
                      </a:r>
                      <a:r>
                        <a:rPr lang="en-US" sz="3300" dirty="0" smtClean="0">
                          <a:effectLst/>
                          <a:latin typeface="Tahoma" panose="020B0604030504040204" pitchFamily="34" charset="0"/>
                          <a:ea typeface="Tahoma" panose="020B0604030504040204" pitchFamily="34" charset="0"/>
                          <a:cs typeface="Tahoma" panose="020B0604030504040204" pitchFamily="34" charset="0"/>
                        </a:rPr>
                        <a:t>1 Pet. 2:24</a:t>
                      </a:r>
                      <a:r>
                        <a:rPr lang="en-US" sz="33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96554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49405595"/>
              </p:ext>
            </p:extLst>
          </p:nvPr>
        </p:nvGraphicFramePr>
        <p:xfrm>
          <a:off x="1" y="0"/>
          <a:ext cx="12191998" cy="6863787"/>
        </p:xfrm>
        <a:graphic>
          <a:graphicData uri="http://schemas.openxmlformats.org/drawingml/2006/table">
            <a:tbl>
              <a:tblPr firstRow="1" firstCol="1" bandRow="1">
                <a:tableStyleId>{073A0DAA-6AF3-43AB-8588-CEC1D06C72B9}</a:tableStyleId>
              </a:tblPr>
              <a:tblGrid>
                <a:gridCol w="2615877"/>
                <a:gridCol w="2673752"/>
                <a:gridCol w="3923818"/>
                <a:gridCol w="2978551"/>
              </a:tblGrid>
              <a:tr h="66821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Your Doctor</a:t>
                      </a:r>
                    </a:p>
                  </a:txBody>
                  <a:tcPr marL="68580" marR="68580" marT="0" marB="0"/>
                </a:tc>
                <a:tc>
                  <a:txBody>
                    <a:bodyPr/>
                    <a:lstStyle/>
                    <a:p>
                      <a:pPr marL="0" marR="0" algn="ctr">
                        <a:lnSpc>
                          <a:spcPct val="107000"/>
                        </a:lnSpc>
                        <a:spcBef>
                          <a:spcPts val="0"/>
                        </a:spcBef>
                        <a:spcAft>
                          <a:spcPts val="0"/>
                        </a:spcAft>
                      </a:pPr>
                      <a:r>
                        <a:rPr lang="en-US" sz="37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Great Physician</a:t>
                      </a:r>
                    </a:p>
                  </a:txBody>
                  <a:tcPr marL="68580" marR="68580" marT="0" marB="0"/>
                </a:tc>
                <a:tc>
                  <a:txBody>
                    <a:bodyPr/>
                    <a:lstStyle/>
                    <a:p>
                      <a:pPr marL="0" marR="0" algn="ctr">
                        <a:lnSpc>
                          <a:spcPct val="107000"/>
                        </a:lnSpc>
                        <a:spcBef>
                          <a:spcPts val="0"/>
                        </a:spcBef>
                        <a:spcAft>
                          <a:spcPts val="0"/>
                        </a:spcAft>
                      </a:pPr>
                      <a:r>
                        <a:rPr lang="en-US" sz="37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tr>
              <a:tr h="3220915">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Diagnosis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Sickness-</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cancer, flu, disease,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infection</a:t>
                      </a:r>
                      <a:r>
                        <a:rPr lang="en-US" sz="3300" b="0" smtClean="0">
                          <a:effectLst/>
                          <a:latin typeface="Tahoma" panose="020B0604030504040204" pitchFamily="34" charset="0"/>
                          <a:ea typeface="Tahoma" panose="020B0604030504040204" pitchFamily="34" charset="0"/>
                          <a:cs typeface="Tahoma" panose="020B0604030504040204" pitchFamily="34" charset="0"/>
                        </a:rPr>
                        <a:t>, diabetes, etc.</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Spiritual </a:t>
                      </a:r>
                      <a:r>
                        <a:rPr lang="en-US" sz="3300" b="0" dirty="0" smtClean="0">
                          <a:effectLst/>
                          <a:latin typeface="Tahoma" panose="020B0604030504040204" pitchFamily="34" charset="0"/>
                          <a:ea typeface="Tahoma" panose="020B0604030504040204" pitchFamily="34" charset="0"/>
                          <a:cs typeface="Tahoma" panose="020B0604030504040204" pitchFamily="34" charset="0"/>
                        </a:rPr>
                        <a:t>(</a:t>
                      </a:r>
                      <a:r>
                        <a:rPr lang="en-US" sz="3300" b="0" dirty="0">
                          <a:effectLst/>
                          <a:latin typeface="Tahoma" panose="020B0604030504040204" pitchFamily="34" charset="0"/>
                          <a:ea typeface="Tahoma" panose="020B0604030504040204" pitchFamily="34" charset="0"/>
                          <a:cs typeface="Tahoma" panose="020B0604030504040204" pitchFamily="34" charset="0"/>
                        </a:rPr>
                        <a:t>sin)-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separated from God </a:t>
                      </a: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(Mark 2:15-17; James 1:13-16; Isaiah 59:2) </a:t>
                      </a: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Mankind is </a:t>
                      </a:r>
                      <a:endParaRPr lang="en-US" sz="3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smtClean="0">
                          <a:effectLst/>
                          <a:latin typeface="Tahoma" panose="020B0604030504040204" pitchFamily="34" charset="0"/>
                          <a:ea typeface="Tahoma" panose="020B0604030504040204" pitchFamily="34" charset="0"/>
                          <a:cs typeface="Tahoma" panose="020B0604030504040204" pitchFamily="34" charset="0"/>
                        </a:rPr>
                        <a:t>born </a:t>
                      </a:r>
                      <a:r>
                        <a:rPr lang="en-US" sz="3300" b="0" dirty="0">
                          <a:effectLst/>
                          <a:latin typeface="Tahoma" panose="020B0604030504040204" pitchFamily="34" charset="0"/>
                          <a:ea typeface="Tahoma" panose="020B0604030504040204" pitchFamily="34" charset="0"/>
                          <a:cs typeface="Tahoma" panose="020B0604030504040204" pitchFamily="34" charset="0"/>
                        </a:rPr>
                        <a:t>in </a:t>
                      </a:r>
                      <a:r>
                        <a:rPr lang="en-US" sz="3300" b="0" dirty="0" smtClean="0">
                          <a:effectLst/>
                          <a:latin typeface="Tahoma" panose="020B0604030504040204" pitchFamily="34" charset="0"/>
                          <a:ea typeface="Tahoma" panose="020B0604030504040204" pitchFamily="34" charset="0"/>
                          <a:cs typeface="Tahoma" panose="020B0604030504040204" pitchFamily="34" charset="0"/>
                        </a:rPr>
                        <a:t>sin</a:t>
                      </a: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7465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Remedy</a:t>
                      </a: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Many </a:t>
                      </a:r>
                      <a:r>
                        <a:rPr lang="en-US" sz="3300" dirty="0" smtClean="0">
                          <a:effectLst/>
                          <a:latin typeface="Tahoma" panose="020B0604030504040204" pitchFamily="34" charset="0"/>
                          <a:ea typeface="Tahoma" panose="020B0604030504040204" pitchFamily="34" charset="0"/>
                          <a:cs typeface="Tahoma" panose="020B0604030504040204" pitchFamily="34" charset="0"/>
                        </a:rPr>
                        <a:t>cures but fallible</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His blood that He shed is the only remedy </a:t>
                      </a:r>
                      <a:r>
                        <a:rPr lang="en-US" sz="3300" dirty="0" smtClean="0">
                          <a:effectLst/>
                          <a:latin typeface="Tahoma" panose="020B0604030504040204" pitchFamily="34" charset="0"/>
                          <a:ea typeface="Tahoma" panose="020B0604030504040204" pitchFamily="34" charset="0"/>
                          <a:cs typeface="Tahoma" panose="020B0604030504040204" pitchFamily="34" charset="0"/>
                        </a:rPr>
                        <a:t>for sin</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a:t>
                      </a:r>
                      <a:r>
                        <a:rPr lang="en-US" sz="3300" dirty="0">
                          <a:effectLst/>
                          <a:latin typeface="Tahoma" panose="020B0604030504040204" pitchFamily="34" charset="0"/>
                          <a:ea typeface="Tahoma" panose="020B0604030504040204" pitchFamily="34" charset="0"/>
                          <a:cs typeface="Tahoma" panose="020B0604030504040204" pitchFamily="34" charset="0"/>
                        </a:rPr>
                        <a:t>. 26:28</a:t>
                      </a:r>
                      <a:r>
                        <a:rPr lang="en-US" sz="3300" dirty="0" smtClean="0">
                          <a:effectLst/>
                          <a:latin typeface="Tahoma" panose="020B0604030504040204" pitchFamily="34" charset="0"/>
                          <a:ea typeface="Tahoma" panose="020B0604030504040204" pitchFamily="34" charset="0"/>
                          <a:cs typeface="Tahoma" panose="020B0604030504040204" pitchFamily="34" charset="0"/>
                        </a:rPr>
                        <a:t>; Heb</a:t>
                      </a:r>
                      <a:r>
                        <a:rPr lang="en-US" sz="3300" dirty="0">
                          <a:effectLst/>
                          <a:latin typeface="Tahoma" panose="020B0604030504040204" pitchFamily="34" charset="0"/>
                          <a:ea typeface="Tahoma" panose="020B0604030504040204" pitchFamily="34" charset="0"/>
                          <a:cs typeface="Tahoma" panose="020B0604030504040204" pitchFamily="34" charset="0"/>
                        </a:rPr>
                        <a:t>. 9:22; </a:t>
                      </a:r>
                      <a:r>
                        <a:rPr lang="en-US" sz="3300" dirty="0" smtClean="0">
                          <a:effectLst/>
                          <a:latin typeface="Tahoma" panose="020B0604030504040204" pitchFamily="34" charset="0"/>
                          <a:ea typeface="Tahoma" panose="020B0604030504040204" pitchFamily="34" charset="0"/>
                          <a:cs typeface="Tahoma" panose="020B0604030504040204" pitchFamily="34" charset="0"/>
                        </a:rPr>
                        <a:t>1 Pet. 2:24</a:t>
                      </a:r>
                      <a:r>
                        <a:rPr lang="en-US" sz="33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Direct operation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of the Holy Spirit without God’s Word</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10726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2646</Words>
  <Application>Microsoft Office PowerPoint</Application>
  <PresentationFormat>Widescreen</PresentationFormat>
  <Paragraphs>373</Paragraphs>
  <Slides>28</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Tahoma</vt:lpstr>
      <vt:lpstr>Times New Roman</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29</cp:revision>
  <cp:lastPrinted>2018-01-07T05:15:59Z</cp:lastPrinted>
  <dcterms:created xsi:type="dcterms:W3CDTF">2018-01-06T19:33:59Z</dcterms:created>
  <dcterms:modified xsi:type="dcterms:W3CDTF">2018-01-07T21:20:38Z</dcterms:modified>
</cp:coreProperties>
</file>