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2" r:id="rId2"/>
    <p:sldId id="257" r:id="rId3"/>
    <p:sldId id="258" r:id="rId4"/>
    <p:sldId id="259" r:id="rId5"/>
    <p:sldId id="260" r:id="rId6"/>
    <p:sldId id="261" r:id="rId7"/>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1" d="100"/>
          <a:sy n="81" d="100"/>
        </p:scale>
        <p:origin x="936" y="114"/>
      </p:cViewPr>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091F498E-8D45-4D6F-8E32-C0213F195E52}" type="datetimeFigureOut">
              <a:rPr lang="en-US" smtClean="0"/>
              <a:t>2/11/2018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CCB0A495-F1F2-42F0-9879-ADF569C3931B}" type="slidenum">
              <a:rPr lang="en-US" smtClean="0"/>
              <a:t>‹#›</a:t>
            </a:fld>
            <a:endParaRPr lang="en-US"/>
          </a:p>
        </p:txBody>
      </p:sp>
    </p:spTree>
    <p:extLst>
      <p:ext uri="{BB962C8B-B14F-4D97-AF65-F5344CB8AC3E}">
        <p14:creationId xmlns:p14="http://schemas.microsoft.com/office/powerpoint/2010/main" val="3940129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3D8A8D4B-8C6A-4189-8032-58444FCD9AF2}" type="datetimeFigureOut">
              <a:rPr lang="en-US" smtClean="0"/>
              <a:t>2/11/2018</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76926CF7-92EF-4528-A67B-C2752FBC43A6}" type="slidenum">
              <a:rPr lang="en-US" smtClean="0"/>
              <a:t>‹#›</a:t>
            </a:fld>
            <a:endParaRPr lang="en-US"/>
          </a:p>
        </p:txBody>
      </p:sp>
    </p:spTree>
    <p:extLst>
      <p:ext uri="{BB962C8B-B14F-4D97-AF65-F5344CB8AC3E}">
        <p14:creationId xmlns:p14="http://schemas.microsoft.com/office/powerpoint/2010/main" val="2892611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dictionary.com/browse/azure"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en.wikipedia.org/wiki/Lapis_lazuli#cite_note-24" TargetMode="External"/><Relationship Id="rId5" Type="http://schemas.openxmlformats.org/officeDocument/2006/relationships/hyperlink" Target="https://en.wikipedia.org/wiki/Lapis_lazuli#cite_note-23" TargetMode="External"/><Relationship Id="rId4" Type="http://schemas.openxmlformats.org/officeDocument/2006/relationships/hyperlink" Target="https://en.wikipedia.org/wiki/Old_Testament"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Lapis lazuli- a sky-blue color; azure. </a:t>
            </a:r>
            <a:r>
              <a:rPr lang="en-US" sz="1200" b="0" i="0" kern="1200" dirty="0" smtClean="0">
                <a:solidFill>
                  <a:schemeClr val="tx1"/>
                </a:solidFill>
                <a:effectLst/>
                <a:latin typeface="+mn-lt"/>
                <a:ea typeface="+mn-ea"/>
                <a:cs typeface="+mn-cs"/>
              </a:rPr>
              <a:t>15c., from Middle Latin </a:t>
            </a:r>
            <a:r>
              <a:rPr lang="en-US" sz="1200" b="0" i="1" kern="1200" dirty="0" smtClean="0">
                <a:solidFill>
                  <a:schemeClr val="tx1"/>
                </a:solidFill>
                <a:effectLst/>
                <a:latin typeface="+mn-lt"/>
                <a:ea typeface="+mn-ea"/>
                <a:cs typeface="+mn-cs"/>
              </a:rPr>
              <a:t>lapis lazuli</a:t>
            </a:r>
            <a:r>
              <a:rPr lang="en-US" sz="1200" b="0" i="0" kern="1200" dirty="0" smtClean="0">
                <a:solidFill>
                  <a:schemeClr val="tx1"/>
                </a:solidFill>
                <a:effectLst/>
                <a:latin typeface="+mn-lt"/>
                <a:ea typeface="+mn-ea"/>
                <a:cs typeface="+mn-cs"/>
              </a:rPr>
              <a:t>, literally "stone of azure," </a:t>
            </a:r>
            <a:r>
              <a:rPr lang="en-US" sz="1200" b="0" i="0" kern="1200" dirty="0" err="1" smtClean="0">
                <a:solidFill>
                  <a:schemeClr val="tx1"/>
                </a:solidFill>
                <a:effectLst/>
                <a:latin typeface="+mn-lt"/>
                <a:ea typeface="+mn-ea"/>
                <a:cs typeface="+mn-cs"/>
              </a:rPr>
              <a:t>fromLatin</a:t>
            </a:r>
            <a:r>
              <a:rPr lang="en-US" sz="1200" b="0" i="0" kern="1200" dirty="0" smtClean="0">
                <a:solidFill>
                  <a:schemeClr val="tx1"/>
                </a:solidFill>
                <a:effectLst/>
                <a:latin typeface="+mn-lt"/>
                <a:ea typeface="+mn-ea"/>
                <a:cs typeface="+mn-cs"/>
              </a:rPr>
              <a:t> </a:t>
            </a:r>
            <a:r>
              <a:rPr lang="en-US" sz="1200" b="0" i="1" kern="1200" dirty="0" smtClean="0">
                <a:solidFill>
                  <a:schemeClr val="tx1"/>
                </a:solidFill>
                <a:effectLst/>
                <a:latin typeface="+mn-lt"/>
                <a:ea typeface="+mn-ea"/>
                <a:cs typeface="+mn-cs"/>
              </a:rPr>
              <a:t>lapis </a:t>
            </a:r>
            <a:r>
              <a:rPr lang="en-US" sz="1200" b="0" i="0" kern="1200" dirty="0" smtClean="0">
                <a:solidFill>
                  <a:schemeClr val="tx1"/>
                </a:solidFill>
                <a:effectLst/>
                <a:latin typeface="+mn-lt"/>
                <a:ea typeface="+mn-ea"/>
                <a:cs typeface="+mn-cs"/>
              </a:rPr>
              <a:t>"stone" + Medieval Latin </a:t>
            </a:r>
            <a:r>
              <a:rPr lang="en-US" sz="1200" b="0" i="1" kern="1200" dirty="0" smtClean="0">
                <a:solidFill>
                  <a:schemeClr val="tx1"/>
                </a:solidFill>
                <a:effectLst/>
                <a:latin typeface="+mn-lt"/>
                <a:ea typeface="+mn-ea"/>
                <a:cs typeface="+mn-cs"/>
              </a:rPr>
              <a:t>lazuli</a:t>
            </a:r>
            <a:r>
              <a:rPr lang="en-US" sz="1200" b="0" i="0" kern="1200" dirty="0" smtClean="0">
                <a:solidFill>
                  <a:schemeClr val="tx1"/>
                </a:solidFill>
                <a:effectLst/>
                <a:latin typeface="+mn-lt"/>
                <a:ea typeface="+mn-ea"/>
                <a:cs typeface="+mn-cs"/>
              </a:rPr>
              <a:t>, genitive of </a:t>
            </a:r>
            <a:r>
              <a:rPr lang="en-US" sz="1200" b="0" i="1" kern="1200" dirty="0" err="1" smtClean="0">
                <a:solidFill>
                  <a:schemeClr val="tx1"/>
                </a:solidFill>
                <a:effectLst/>
                <a:latin typeface="+mn-lt"/>
                <a:ea typeface="+mn-ea"/>
                <a:cs typeface="+mn-cs"/>
              </a:rPr>
              <a:t>lazulum</a:t>
            </a:r>
            <a:r>
              <a:rPr lang="en-US" sz="1200" b="0" i="0" kern="1200" dirty="0" smtClean="0">
                <a:solidFill>
                  <a:schemeClr val="tx1"/>
                </a:solidFill>
                <a:effectLst/>
                <a:latin typeface="+mn-lt"/>
                <a:ea typeface="+mn-ea"/>
                <a:cs typeface="+mn-cs"/>
              </a:rPr>
              <a:t>, from </a:t>
            </a:r>
            <a:r>
              <a:rPr lang="en-US" sz="1200" b="0" i="0" kern="1200" dirty="0" err="1" smtClean="0">
                <a:solidFill>
                  <a:schemeClr val="tx1"/>
                </a:solidFill>
                <a:effectLst/>
                <a:latin typeface="+mn-lt"/>
                <a:ea typeface="+mn-ea"/>
                <a:cs typeface="+mn-cs"/>
              </a:rPr>
              <a:t>Arabic</a:t>
            </a:r>
            <a:r>
              <a:rPr lang="en-US" sz="1200" b="0" i="1" kern="1200" dirty="0" err="1" smtClean="0">
                <a:solidFill>
                  <a:schemeClr val="tx1"/>
                </a:solidFill>
                <a:effectLst/>
                <a:latin typeface="+mn-lt"/>
                <a:ea typeface="+mn-ea"/>
                <a:cs typeface="+mn-cs"/>
              </a:rPr>
              <a:t>lazuward</a:t>
            </a:r>
            <a:r>
              <a:rPr lang="en-US" sz="1200" b="0" i="1"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(see </a:t>
            </a:r>
            <a:r>
              <a:rPr lang="en-US" sz="1200" b="0" i="0" u="none" strike="noStrike" kern="1200" dirty="0" smtClean="0">
                <a:solidFill>
                  <a:schemeClr val="tx1"/>
                </a:solidFill>
                <a:effectLst/>
                <a:latin typeface="+mn-lt"/>
                <a:ea typeface="+mn-ea"/>
                <a:cs typeface="+mn-cs"/>
                <a:hlinkClick r:id="rId3"/>
              </a:rPr>
              <a:t>azure</a:t>
            </a:r>
            <a:r>
              <a:rPr lang="en-US" sz="1200" b="0" i="0" kern="1200" dirty="0" smtClean="0">
                <a:solidFill>
                  <a:schemeClr val="tx1"/>
                </a:solidFill>
                <a:effectLst/>
                <a:latin typeface="+mn-lt"/>
                <a:ea typeface="+mn-ea"/>
                <a:cs typeface="+mn-cs"/>
              </a:rPr>
              <a:t> ).At </a:t>
            </a:r>
            <a:r>
              <a:rPr lang="en-US" sz="1200" b="0" i="0" kern="1200" dirty="0" smtClean="0">
                <a:solidFill>
                  <a:schemeClr val="tx1"/>
                </a:solidFill>
                <a:effectLst/>
                <a:latin typeface="+mn-lt"/>
                <a:ea typeface="+mn-ea"/>
                <a:cs typeface="+mn-cs"/>
              </a:rPr>
              <a:t>its root, azure comes to us from a French mistranslation of the Arabic word (al)-</a:t>
            </a:r>
            <a:r>
              <a:rPr lang="en-US" sz="1200" b="0" i="0" kern="1200" dirty="0" err="1" smtClean="0">
                <a:solidFill>
                  <a:schemeClr val="tx1"/>
                </a:solidFill>
                <a:effectLst/>
                <a:latin typeface="+mn-lt"/>
                <a:ea typeface="+mn-ea"/>
                <a:cs typeface="+mn-cs"/>
              </a:rPr>
              <a:t>lazaward</a:t>
            </a:r>
            <a:r>
              <a:rPr lang="en-US" sz="1200" b="0" i="0" kern="1200" dirty="0" smtClean="0">
                <a:solidFill>
                  <a:schemeClr val="tx1"/>
                </a:solidFill>
                <a:effectLst/>
                <a:latin typeface="+mn-lt"/>
                <a:ea typeface="+mn-ea"/>
                <a:cs typeface="+mn-cs"/>
              </a:rPr>
              <a:t>, which means “lapis lazuli” — the dazzling deep blue stone that's very common in Afghanistan. There are many references to sapphires in the </a:t>
            </a:r>
            <a:r>
              <a:rPr lang="en-US" sz="1200" b="0" i="0" u="none" strike="noStrike" kern="1200" dirty="0" smtClean="0">
                <a:solidFill>
                  <a:schemeClr val="tx1"/>
                </a:solidFill>
                <a:effectLst/>
                <a:latin typeface="+mn-lt"/>
                <a:ea typeface="+mn-ea"/>
                <a:cs typeface="+mn-cs"/>
                <a:hlinkClick r:id="rId4" tooltip="Old Testament"/>
              </a:rPr>
              <a:t>Old Testament</a:t>
            </a:r>
            <a:r>
              <a:rPr lang="en-US" sz="1200" b="0" i="0" kern="1200" dirty="0" smtClean="0">
                <a:solidFill>
                  <a:schemeClr val="tx1"/>
                </a:solidFill>
                <a:effectLst/>
                <a:latin typeface="+mn-lt"/>
                <a:ea typeface="+mn-ea"/>
                <a:cs typeface="+mn-cs"/>
              </a:rPr>
              <a:t>, but most scholars agree that, since sapphire was not known before the Roman Empire, they most likely are references to lapis lazuli. For instance, Exodus 24:10: "As they saw the God of Israel, and there was under his feet as it were a paved work of a sapphire stone.." (KJV). The term used in the Latin Vulgate Bible in this citation is "</a:t>
            </a:r>
            <a:r>
              <a:rPr lang="en-US" sz="1200" b="0" i="0" kern="1200" dirty="0" err="1" smtClean="0">
                <a:solidFill>
                  <a:schemeClr val="tx1"/>
                </a:solidFill>
                <a:effectLst/>
                <a:latin typeface="+mn-lt"/>
                <a:ea typeface="+mn-ea"/>
                <a:cs typeface="+mn-cs"/>
              </a:rPr>
              <a:t>lapidus</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sapphiri</a:t>
            </a:r>
            <a:r>
              <a:rPr lang="en-US" sz="1200" b="0" i="0" kern="1200" dirty="0" smtClean="0">
                <a:solidFill>
                  <a:schemeClr val="tx1"/>
                </a:solidFill>
                <a:effectLst/>
                <a:latin typeface="+mn-lt"/>
                <a:ea typeface="+mn-ea"/>
                <a:cs typeface="+mn-cs"/>
              </a:rPr>
              <a:t>," the term for lapis lazuli.</a:t>
            </a:r>
            <a:r>
              <a:rPr lang="en-US" sz="1200" b="0" i="0" u="none" strike="noStrike" kern="1200" baseline="30000" dirty="0" smtClean="0">
                <a:solidFill>
                  <a:schemeClr val="tx1"/>
                </a:solidFill>
                <a:effectLst/>
                <a:latin typeface="+mn-lt"/>
                <a:ea typeface="+mn-ea"/>
                <a:cs typeface="+mn-cs"/>
                <a:hlinkClick r:id="rId5"/>
              </a:rPr>
              <a:t>[23]</a:t>
            </a:r>
            <a:r>
              <a:rPr lang="en-US" sz="1200" b="0" i="0" kern="1200" dirty="0" smtClean="0">
                <a:solidFill>
                  <a:schemeClr val="tx1"/>
                </a:solidFill>
                <a:effectLst/>
                <a:latin typeface="+mn-lt"/>
                <a:ea typeface="+mn-ea"/>
                <a:cs typeface="+mn-cs"/>
              </a:rPr>
              <a:t> Modern translations of the Bible, such as the New Living Translation Second Edition,</a:t>
            </a:r>
            <a:r>
              <a:rPr lang="en-US" sz="1200" b="0" i="0" u="none" strike="noStrike" kern="1200" baseline="30000" dirty="0" smtClean="0">
                <a:solidFill>
                  <a:schemeClr val="tx1"/>
                </a:solidFill>
                <a:effectLst/>
                <a:latin typeface="+mn-lt"/>
                <a:ea typeface="+mn-ea"/>
                <a:cs typeface="+mn-cs"/>
                <a:hlinkClick r:id="rId6"/>
              </a:rPr>
              <a:t>[24]</a:t>
            </a:r>
            <a:r>
              <a:rPr lang="en-US" sz="1200" b="0" i="0" kern="1200" dirty="0" smtClean="0">
                <a:solidFill>
                  <a:schemeClr val="tx1"/>
                </a:solidFill>
                <a:effectLst/>
                <a:latin typeface="+mn-lt"/>
                <a:ea typeface="+mn-ea"/>
                <a:cs typeface="+mn-cs"/>
              </a:rPr>
              <a:t> refer to lapis lazuli in most instances instead of sapphire.</a:t>
            </a:r>
            <a:endParaRPr lang="en-US" dirty="0"/>
          </a:p>
        </p:txBody>
      </p:sp>
      <p:sp>
        <p:nvSpPr>
          <p:cNvPr id="4" name="Slide Number Placeholder 3"/>
          <p:cNvSpPr>
            <a:spLocks noGrp="1"/>
          </p:cNvSpPr>
          <p:nvPr>
            <p:ph type="sldNum" sz="quarter" idx="10"/>
          </p:nvPr>
        </p:nvSpPr>
        <p:spPr/>
        <p:txBody>
          <a:bodyPr/>
          <a:lstStyle/>
          <a:p>
            <a:fld id="{76926CF7-92EF-4528-A67B-C2752FBC43A6}" type="slidenum">
              <a:rPr lang="en-US" smtClean="0"/>
              <a:t>2</a:t>
            </a:fld>
            <a:endParaRPr lang="en-US"/>
          </a:p>
        </p:txBody>
      </p:sp>
    </p:spTree>
    <p:extLst>
      <p:ext uri="{BB962C8B-B14F-4D97-AF65-F5344CB8AC3E}">
        <p14:creationId xmlns:p14="http://schemas.microsoft.com/office/powerpoint/2010/main" val="588793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Germ- </a:t>
            </a:r>
            <a:r>
              <a:rPr lang="en-US" sz="1200" b="0" i="0" kern="1200" dirty="0" smtClean="0">
                <a:solidFill>
                  <a:schemeClr val="tx1"/>
                </a:solidFill>
                <a:effectLst/>
                <a:latin typeface="+mn-lt"/>
                <a:ea typeface="+mn-ea"/>
                <a:cs typeface="+mn-cs"/>
              </a:rPr>
              <a:t>the rudiment of a living organism; an embryo in its early stages.</a:t>
            </a:r>
            <a:endParaRPr lang="en-US" dirty="0"/>
          </a:p>
        </p:txBody>
      </p:sp>
      <p:sp>
        <p:nvSpPr>
          <p:cNvPr id="4" name="Slide Number Placeholder 3"/>
          <p:cNvSpPr>
            <a:spLocks noGrp="1"/>
          </p:cNvSpPr>
          <p:nvPr>
            <p:ph type="sldNum" sz="quarter" idx="10"/>
          </p:nvPr>
        </p:nvSpPr>
        <p:spPr/>
        <p:txBody>
          <a:bodyPr/>
          <a:lstStyle/>
          <a:p>
            <a:fld id="{76926CF7-92EF-4528-A67B-C2752FBC43A6}" type="slidenum">
              <a:rPr lang="en-US" smtClean="0"/>
              <a:t>4</a:t>
            </a:fld>
            <a:endParaRPr lang="en-US"/>
          </a:p>
        </p:txBody>
      </p:sp>
    </p:spTree>
    <p:extLst>
      <p:ext uri="{BB962C8B-B14F-4D97-AF65-F5344CB8AC3E}">
        <p14:creationId xmlns:p14="http://schemas.microsoft.com/office/powerpoint/2010/main" val="2435637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Born in MO, raised &amp; graduated in IN.  He met &amp; married his first wife in 1908</a:t>
            </a:r>
            <a:r>
              <a:rPr lang="en-US" baseline="0" dirty="0" smtClean="0"/>
              <a:t> the same year he was baptized into Christ.  Vow- </a:t>
            </a:r>
            <a:r>
              <a:rPr lang="en-US" sz="1200" b="0" i="0" kern="1200" dirty="0" smtClean="0">
                <a:solidFill>
                  <a:schemeClr val="tx1"/>
                </a:solidFill>
                <a:effectLst/>
                <a:latin typeface="+mn-lt"/>
                <a:ea typeface="+mn-ea"/>
                <a:cs typeface="+mn-cs"/>
              </a:rPr>
              <a:t> “If the Lord will allow me to get an education,” he said, “I will use it in service to Him.”  He did.  Prepared</a:t>
            </a:r>
            <a:r>
              <a:rPr lang="en-US" sz="1200" b="0" i="0" kern="1200" baseline="0" dirty="0" smtClean="0">
                <a:solidFill>
                  <a:schemeClr val="tx1"/>
                </a:solidFill>
                <a:effectLst/>
                <a:latin typeface="+mn-lt"/>
                <a:ea typeface="+mn-ea"/>
                <a:cs typeface="+mn-cs"/>
              </a:rPr>
              <a:t> to preach, taught in rural one room schoolhouse.  Left school to become an </a:t>
            </a:r>
            <a:r>
              <a:rPr lang="en-US" sz="1200" b="0" i="0" kern="1200" baseline="0" dirty="0" err="1" smtClean="0">
                <a:solidFill>
                  <a:schemeClr val="tx1"/>
                </a:solidFill>
                <a:effectLst/>
                <a:latin typeface="+mn-lt"/>
                <a:ea typeface="+mn-ea"/>
                <a:cs typeface="+mn-cs"/>
              </a:rPr>
              <a:t>inverntor</a:t>
            </a:r>
            <a:r>
              <a:rPr lang="en-US" sz="1200" b="0" i="0" kern="1200" baseline="0" dirty="0" smtClean="0">
                <a:solidFill>
                  <a:schemeClr val="tx1"/>
                </a:solidFill>
                <a:effectLst/>
                <a:latin typeface="+mn-lt"/>
                <a:ea typeface="+mn-ea"/>
                <a:cs typeface="+mn-cs"/>
              </a:rPr>
              <a:t>, invented a auto turn signal in 1918.  Got his PhD. 1940’s taught physics at TN polytechnic institute and was involved helping develop part of the ignition for the atom bomb (Manhattan Project).  1950 academic dean at FC, wife died and married Flora in 1953  who encouraged him to write hymns.  At 65 began doing it.  In 1966, Time Magazine had a front page headline “God is Dead” &amp; he apparently wrote the hymn “Our God He is Alive” in response.  He ended up writing at least 24 hymns</a:t>
            </a:r>
            <a:r>
              <a:rPr lang="en-US" sz="1200" b="0" i="0" kern="1200" baseline="0" smtClean="0">
                <a:solidFill>
                  <a:schemeClr val="tx1"/>
                </a:solidFill>
                <a:effectLst/>
                <a:latin typeface="+mn-lt"/>
                <a:ea typeface="+mn-ea"/>
                <a:cs typeface="+mn-cs"/>
              </a:rPr>
              <a:t>.  H</a:t>
            </a:r>
            <a:r>
              <a:rPr lang="en-US" sz="1200" b="0" i="0" kern="1200" smtClean="0">
                <a:solidFill>
                  <a:schemeClr val="tx1"/>
                </a:solidFill>
                <a:effectLst/>
                <a:latin typeface="+mn-lt"/>
                <a:ea typeface="+mn-ea"/>
                <a:cs typeface="+mn-cs"/>
              </a:rPr>
              <a:t>is </a:t>
            </a:r>
            <a:r>
              <a:rPr lang="en-US" sz="1200" b="0" i="0" kern="1200" dirty="0" smtClean="0">
                <a:solidFill>
                  <a:schemeClr val="tx1"/>
                </a:solidFill>
                <a:effectLst/>
                <a:latin typeface="+mn-lt"/>
                <a:ea typeface="+mn-ea"/>
                <a:cs typeface="+mn-cs"/>
              </a:rPr>
              <a:t>health began to fail &amp; afflicted with cataracts and glaucoma, which left him almost completely blind. He continued to compose songs, including “Lord, I Believe.”</a:t>
            </a:r>
            <a:endParaRPr lang="en-US" dirty="0"/>
          </a:p>
        </p:txBody>
      </p:sp>
      <p:sp>
        <p:nvSpPr>
          <p:cNvPr id="4" name="Slide Number Placeholder 3"/>
          <p:cNvSpPr>
            <a:spLocks noGrp="1"/>
          </p:cNvSpPr>
          <p:nvPr>
            <p:ph type="sldNum" sz="quarter" idx="10"/>
          </p:nvPr>
        </p:nvSpPr>
        <p:spPr/>
        <p:txBody>
          <a:bodyPr/>
          <a:lstStyle/>
          <a:p>
            <a:fld id="{76926CF7-92EF-4528-A67B-C2752FBC43A6}" type="slidenum">
              <a:rPr lang="en-US" smtClean="0"/>
              <a:t>5</a:t>
            </a:fld>
            <a:endParaRPr lang="en-US"/>
          </a:p>
        </p:txBody>
      </p:sp>
    </p:spTree>
    <p:extLst>
      <p:ext uri="{BB962C8B-B14F-4D97-AF65-F5344CB8AC3E}">
        <p14:creationId xmlns:p14="http://schemas.microsoft.com/office/powerpoint/2010/main" val="4267651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126542-895F-4C0B-8843-BD53A9F42555}"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5C670-93B1-4E87-9EBF-7B4388751836}" type="slidenum">
              <a:rPr lang="en-US" smtClean="0"/>
              <a:t>‹#›</a:t>
            </a:fld>
            <a:endParaRPr lang="en-US"/>
          </a:p>
        </p:txBody>
      </p:sp>
    </p:spTree>
    <p:extLst>
      <p:ext uri="{BB962C8B-B14F-4D97-AF65-F5344CB8AC3E}">
        <p14:creationId xmlns:p14="http://schemas.microsoft.com/office/powerpoint/2010/main" val="2621191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126542-895F-4C0B-8843-BD53A9F42555}"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5C670-93B1-4E87-9EBF-7B4388751836}" type="slidenum">
              <a:rPr lang="en-US" smtClean="0"/>
              <a:t>‹#›</a:t>
            </a:fld>
            <a:endParaRPr lang="en-US"/>
          </a:p>
        </p:txBody>
      </p:sp>
    </p:spTree>
    <p:extLst>
      <p:ext uri="{BB962C8B-B14F-4D97-AF65-F5344CB8AC3E}">
        <p14:creationId xmlns:p14="http://schemas.microsoft.com/office/powerpoint/2010/main" val="703671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126542-895F-4C0B-8843-BD53A9F42555}"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5C670-93B1-4E87-9EBF-7B4388751836}" type="slidenum">
              <a:rPr lang="en-US" smtClean="0"/>
              <a:t>‹#›</a:t>
            </a:fld>
            <a:endParaRPr lang="en-US"/>
          </a:p>
        </p:txBody>
      </p:sp>
    </p:spTree>
    <p:extLst>
      <p:ext uri="{BB962C8B-B14F-4D97-AF65-F5344CB8AC3E}">
        <p14:creationId xmlns:p14="http://schemas.microsoft.com/office/powerpoint/2010/main" val="1714666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126542-895F-4C0B-8843-BD53A9F42555}"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5C670-93B1-4E87-9EBF-7B4388751836}" type="slidenum">
              <a:rPr lang="en-US" smtClean="0"/>
              <a:t>‹#›</a:t>
            </a:fld>
            <a:endParaRPr lang="en-US"/>
          </a:p>
        </p:txBody>
      </p:sp>
    </p:spTree>
    <p:extLst>
      <p:ext uri="{BB962C8B-B14F-4D97-AF65-F5344CB8AC3E}">
        <p14:creationId xmlns:p14="http://schemas.microsoft.com/office/powerpoint/2010/main" val="163886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126542-895F-4C0B-8843-BD53A9F42555}" type="datetimeFigureOut">
              <a:rPr lang="en-US" smtClean="0"/>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5C670-93B1-4E87-9EBF-7B4388751836}" type="slidenum">
              <a:rPr lang="en-US" smtClean="0"/>
              <a:t>‹#›</a:t>
            </a:fld>
            <a:endParaRPr lang="en-US"/>
          </a:p>
        </p:txBody>
      </p:sp>
    </p:spTree>
    <p:extLst>
      <p:ext uri="{BB962C8B-B14F-4D97-AF65-F5344CB8AC3E}">
        <p14:creationId xmlns:p14="http://schemas.microsoft.com/office/powerpoint/2010/main" val="77352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126542-895F-4C0B-8843-BD53A9F42555}" type="datetimeFigureOut">
              <a:rPr lang="en-US" smtClean="0"/>
              <a:t>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5C670-93B1-4E87-9EBF-7B4388751836}" type="slidenum">
              <a:rPr lang="en-US" smtClean="0"/>
              <a:t>‹#›</a:t>
            </a:fld>
            <a:endParaRPr lang="en-US"/>
          </a:p>
        </p:txBody>
      </p:sp>
    </p:spTree>
    <p:extLst>
      <p:ext uri="{BB962C8B-B14F-4D97-AF65-F5344CB8AC3E}">
        <p14:creationId xmlns:p14="http://schemas.microsoft.com/office/powerpoint/2010/main" val="2191874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126542-895F-4C0B-8843-BD53A9F42555}" type="datetimeFigureOut">
              <a:rPr lang="en-US" smtClean="0"/>
              <a:t>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D5C670-93B1-4E87-9EBF-7B4388751836}" type="slidenum">
              <a:rPr lang="en-US" smtClean="0"/>
              <a:t>‹#›</a:t>
            </a:fld>
            <a:endParaRPr lang="en-US"/>
          </a:p>
        </p:txBody>
      </p:sp>
    </p:spTree>
    <p:extLst>
      <p:ext uri="{BB962C8B-B14F-4D97-AF65-F5344CB8AC3E}">
        <p14:creationId xmlns:p14="http://schemas.microsoft.com/office/powerpoint/2010/main" val="1089196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126542-895F-4C0B-8843-BD53A9F42555}" type="datetimeFigureOut">
              <a:rPr lang="en-US" smtClean="0"/>
              <a:t>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D5C670-93B1-4E87-9EBF-7B4388751836}" type="slidenum">
              <a:rPr lang="en-US" smtClean="0"/>
              <a:t>‹#›</a:t>
            </a:fld>
            <a:endParaRPr lang="en-US"/>
          </a:p>
        </p:txBody>
      </p:sp>
    </p:spTree>
    <p:extLst>
      <p:ext uri="{BB962C8B-B14F-4D97-AF65-F5344CB8AC3E}">
        <p14:creationId xmlns:p14="http://schemas.microsoft.com/office/powerpoint/2010/main" val="2909926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26542-895F-4C0B-8843-BD53A9F42555}" type="datetimeFigureOut">
              <a:rPr lang="en-US" smtClean="0"/>
              <a:t>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D5C670-93B1-4E87-9EBF-7B4388751836}" type="slidenum">
              <a:rPr lang="en-US" smtClean="0"/>
              <a:t>‹#›</a:t>
            </a:fld>
            <a:endParaRPr lang="en-US"/>
          </a:p>
        </p:txBody>
      </p:sp>
    </p:spTree>
    <p:extLst>
      <p:ext uri="{BB962C8B-B14F-4D97-AF65-F5344CB8AC3E}">
        <p14:creationId xmlns:p14="http://schemas.microsoft.com/office/powerpoint/2010/main" val="1630823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126542-895F-4C0B-8843-BD53A9F42555}" type="datetimeFigureOut">
              <a:rPr lang="en-US" smtClean="0"/>
              <a:t>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5C670-93B1-4E87-9EBF-7B4388751836}" type="slidenum">
              <a:rPr lang="en-US" smtClean="0"/>
              <a:t>‹#›</a:t>
            </a:fld>
            <a:endParaRPr lang="en-US"/>
          </a:p>
        </p:txBody>
      </p:sp>
    </p:spTree>
    <p:extLst>
      <p:ext uri="{BB962C8B-B14F-4D97-AF65-F5344CB8AC3E}">
        <p14:creationId xmlns:p14="http://schemas.microsoft.com/office/powerpoint/2010/main" val="3139961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126542-895F-4C0B-8843-BD53A9F42555}" type="datetimeFigureOut">
              <a:rPr lang="en-US" smtClean="0"/>
              <a:t>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5C670-93B1-4E87-9EBF-7B4388751836}" type="slidenum">
              <a:rPr lang="en-US" smtClean="0"/>
              <a:t>‹#›</a:t>
            </a:fld>
            <a:endParaRPr lang="en-US"/>
          </a:p>
        </p:txBody>
      </p:sp>
    </p:spTree>
    <p:extLst>
      <p:ext uri="{BB962C8B-B14F-4D97-AF65-F5344CB8AC3E}">
        <p14:creationId xmlns:p14="http://schemas.microsoft.com/office/powerpoint/2010/main" val="3569578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26542-895F-4C0B-8843-BD53A9F42555}" type="datetimeFigureOut">
              <a:rPr lang="en-US" smtClean="0"/>
              <a:t>2/11/2018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5C670-93B1-4E87-9EBF-7B4388751836}" type="slidenum">
              <a:rPr lang="en-US" smtClean="0"/>
              <a:t>‹#›</a:t>
            </a:fld>
            <a:endParaRPr lang="en-US"/>
          </a:p>
        </p:txBody>
      </p:sp>
    </p:spTree>
    <p:extLst>
      <p:ext uri="{BB962C8B-B14F-4D97-AF65-F5344CB8AC3E}">
        <p14:creationId xmlns:p14="http://schemas.microsoft.com/office/powerpoint/2010/main" val="3835516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15269"/>
          </a:xfrm>
        </p:spPr>
        <p:txBody>
          <a:bodyPr>
            <a:normAutofit/>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Our God He is Alive by A. W. </a:t>
            </a:r>
            <a:r>
              <a:rPr lang="en-US"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Dicus</a:t>
            </a: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1888-1977</a:t>
            </a:r>
            <a:endParaRPr lang="en-US" dirty="0"/>
          </a:p>
        </p:txBody>
      </p:sp>
      <p:pic>
        <p:nvPicPr>
          <p:cNvPr id="3074" name="Picture 2" descr="https://orig00.deviantart.net/4f04/f/2008/150/5/7/pink_and_purple_sky_background_by_mikani_stoc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15270"/>
            <a:ext cx="8607552" cy="564273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grandpa-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1281" y="1215270"/>
            <a:ext cx="3580719" cy="5642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1580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2895"/>
          </a:xfrm>
        </p:spPr>
        <p:txBody>
          <a:bodyPr>
            <a:noAutofit/>
          </a:bodyPr>
          <a:lstStyle/>
          <a:p>
            <a:pPr algn="ctr"/>
            <a:r>
              <a:rPr lang="en-US" sz="6100" dirty="0" smtClean="0">
                <a:solidFill>
                  <a:srgbClr val="FFFF00"/>
                </a:solidFill>
                <a:latin typeface="Tahoma" panose="020B0604030504040204" pitchFamily="34" charset="0"/>
                <a:ea typeface="Tahoma" panose="020B0604030504040204" pitchFamily="34" charset="0"/>
                <a:cs typeface="Tahoma" panose="020B0604030504040204" pitchFamily="34" charset="0"/>
              </a:rPr>
              <a:t>Our God He is Alive by A. W. </a:t>
            </a:r>
            <a:r>
              <a:rPr lang="en-US" sz="61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Dicus</a:t>
            </a:r>
            <a:endParaRPr lang="en-US" sz="61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2896"/>
            <a:ext cx="12192000" cy="5785104"/>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"There is, beyond the azure blue,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(Ex. 24:10)</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 concealed from human sight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(Ps. 97:2; Rom. 1:20)</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tinted skies with heavenly hue,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(Gen. 9:13-16)</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framed the worlds with His great might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11:3)</a:t>
            </a:r>
          </a:p>
          <a:p>
            <a:pPr marL="0" indent="0">
              <a:buNone/>
            </a:pP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is a Spirit who created this universe which we can see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His invisible almighty power.  God made the bright blue</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sky, colors of the rainbow, the sunrise and sunset!</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88129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2895"/>
          </a:xfrm>
        </p:spPr>
        <p:txBody>
          <a:bodyPr>
            <a:noAutofit/>
          </a:bodyPr>
          <a:lstStyle/>
          <a:p>
            <a:pPr algn="ctr"/>
            <a:r>
              <a:rPr lang="en-US" sz="6100" dirty="0" smtClean="0">
                <a:solidFill>
                  <a:srgbClr val="FFFF00"/>
                </a:solidFill>
                <a:latin typeface="Tahoma" panose="020B0604030504040204" pitchFamily="34" charset="0"/>
                <a:ea typeface="Tahoma" panose="020B0604030504040204" pitchFamily="34" charset="0"/>
                <a:cs typeface="Tahoma" panose="020B0604030504040204" pitchFamily="34" charset="0"/>
              </a:rPr>
              <a:t>Our God He is Alive by A. W. </a:t>
            </a:r>
            <a:r>
              <a:rPr lang="en-US" sz="61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Dicus</a:t>
            </a:r>
            <a:endParaRPr lang="en-US" sz="61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2896"/>
            <a:ext cx="12192000" cy="5785104"/>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"There was, a long, long time ago,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3:18ff)</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 whose voice the prophets heard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Pet.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1:10-12</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the God that we should know,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(Jn. 6:45; 8:32)</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speaks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His inspired word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3:16; He. 1:1-2)</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spoke through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all His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prophets that Christ would suffer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might know the truth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about Him and bless you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turning you away from you wicked ways!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59926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2895"/>
          </a:xfrm>
        </p:spPr>
        <p:txBody>
          <a:bodyPr>
            <a:noAutofit/>
          </a:bodyPr>
          <a:lstStyle/>
          <a:p>
            <a:pPr algn="ctr"/>
            <a:r>
              <a:rPr lang="en-US" sz="6100" dirty="0" smtClean="0">
                <a:solidFill>
                  <a:srgbClr val="FFFF00"/>
                </a:solidFill>
                <a:latin typeface="Tahoma" panose="020B0604030504040204" pitchFamily="34" charset="0"/>
                <a:ea typeface="Tahoma" panose="020B0604030504040204" pitchFamily="34" charset="0"/>
                <a:cs typeface="Tahoma" panose="020B0604030504040204" pitchFamily="34" charset="0"/>
              </a:rPr>
              <a:t>Our God He is Alive by A. W. </a:t>
            </a:r>
            <a:r>
              <a:rPr lang="en-US" sz="61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Dicus</a:t>
            </a:r>
            <a:endParaRPr lang="en-US" sz="61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2896"/>
            <a:ext cx="12192000" cy="5785104"/>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"Secure is life from mortal mind;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holds the germ within His hand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(Gen. 1:26-28; 2:7)</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Though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men may search they cannot find,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(Job 38:4ff)</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 alone does understand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(Ps. 139:13-16)</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breathed life into man’s nostrils to be fruitful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multiply which mankind can’t fathom or comprehend how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did it.</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70196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2895"/>
          </a:xfrm>
        </p:spPr>
        <p:txBody>
          <a:bodyPr>
            <a:noAutofit/>
          </a:bodyPr>
          <a:lstStyle/>
          <a:p>
            <a:pPr algn="ctr"/>
            <a:r>
              <a:rPr lang="en-US" sz="6100" dirty="0" smtClean="0">
                <a:solidFill>
                  <a:srgbClr val="FFFF00"/>
                </a:solidFill>
                <a:latin typeface="Tahoma" panose="020B0604030504040204" pitchFamily="34" charset="0"/>
                <a:ea typeface="Tahoma" panose="020B0604030504040204" pitchFamily="34" charset="0"/>
                <a:cs typeface="Tahoma" panose="020B0604030504040204" pitchFamily="34" charset="0"/>
              </a:rPr>
              <a:t>Our God He is Alive by A. W. </a:t>
            </a:r>
            <a:r>
              <a:rPr lang="en-US" sz="61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Dicus</a:t>
            </a:r>
            <a:endParaRPr lang="en-US" sz="61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2896"/>
            <a:ext cx="12192000" cy="5785104"/>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"Our God–whose Son upon a tree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(Gal. 3:13)</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life was willing there to give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10:17-18)</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 from sin might set man free,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8:32-34)</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evermore with Him could live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6:22-23)</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 redeemed us from the curse of the law having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been crucified on the cross of Calvary to set us free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our sins and live with Him in heaven!</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65834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2895"/>
          </a:xfrm>
        </p:spPr>
        <p:txBody>
          <a:bodyPr>
            <a:noAutofit/>
          </a:bodyPr>
          <a:lstStyle/>
          <a:p>
            <a:pPr algn="ctr"/>
            <a:r>
              <a:rPr lang="en-US" sz="6100" dirty="0" smtClean="0">
                <a:solidFill>
                  <a:srgbClr val="FFFF00"/>
                </a:solidFill>
                <a:latin typeface="Tahoma" panose="020B0604030504040204" pitchFamily="34" charset="0"/>
                <a:ea typeface="Tahoma" panose="020B0604030504040204" pitchFamily="34" charset="0"/>
                <a:cs typeface="Tahoma" panose="020B0604030504040204" pitchFamily="34" charset="0"/>
              </a:rPr>
              <a:t>Our God He is Alive by A. W. </a:t>
            </a:r>
            <a:r>
              <a:rPr lang="en-US" sz="61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Dicus</a:t>
            </a:r>
            <a:endParaRPr lang="en-US" sz="61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2896"/>
            <a:ext cx="12192000" cy="5785104"/>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"There is a God, He is alive,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17:24-28)</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Him we live, and we survive.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4:4)</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dust our God created man;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(Gen. 2:7)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our God, the great I AM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(Ex. 3:14; Rev. 1:18)</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is not dead but alive having created man from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dust of the ground and the only way that we are</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going to survive spiritually is living by His word.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16107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3528</TotalTime>
  <Words>458</Words>
  <Application>Microsoft Office PowerPoint</Application>
  <PresentationFormat>Widescreen</PresentationFormat>
  <Paragraphs>52</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Tahoma</vt:lpstr>
      <vt:lpstr>Office Theme</vt:lpstr>
      <vt:lpstr>Our God He is Alive by A. W. Dicus 1888-1977</vt:lpstr>
      <vt:lpstr>Our God He is Alive by A. W. Dicus</vt:lpstr>
      <vt:lpstr>Our God He is Alive by A. W. Dicus</vt:lpstr>
      <vt:lpstr>Our God He is Alive by A. W. Dicus</vt:lpstr>
      <vt:lpstr>Our God He is Alive by A. W. Dicus</vt:lpstr>
      <vt:lpstr>Our God He is Alive by A. W. Dicus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30</cp:revision>
  <cp:lastPrinted>2018-02-11T20:38:59Z</cp:lastPrinted>
  <dcterms:created xsi:type="dcterms:W3CDTF">2018-02-08T16:11:52Z</dcterms:created>
  <dcterms:modified xsi:type="dcterms:W3CDTF">2018-02-11T20:55:14Z</dcterms:modified>
</cp:coreProperties>
</file>