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2" r:id="rId2"/>
    <p:sldId id="256" r:id="rId3"/>
    <p:sldId id="261" r:id="rId4"/>
    <p:sldId id="257" r:id="rId5"/>
    <p:sldId id="268" r:id="rId6"/>
    <p:sldId id="267" r:id="rId7"/>
    <p:sldId id="266" r:id="rId8"/>
    <p:sldId id="265" r:id="rId9"/>
    <p:sldId id="264" r:id="rId10"/>
    <p:sldId id="263" r:id="rId11"/>
    <p:sldId id="258" r:id="rId12"/>
    <p:sldId id="273" r:id="rId13"/>
    <p:sldId id="272" r:id="rId14"/>
    <p:sldId id="271" r:id="rId15"/>
    <p:sldId id="270" r:id="rId16"/>
    <p:sldId id="269" r:id="rId17"/>
    <p:sldId id="259" r:id="rId18"/>
    <p:sldId id="278" r:id="rId19"/>
    <p:sldId id="277" r:id="rId20"/>
    <p:sldId id="275" r:id="rId21"/>
    <p:sldId id="274" r:id="rId22"/>
    <p:sldId id="279" r:id="rId23"/>
    <p:sldId id="260" r:id="rId24"/>
    <p:sldId id="280" r:id="rId25"/>
    <p:sldId id="281" r:id="rId26"/>
    <p:sldId id="282" r:id="rId27"/>
    <p:sldId id="283" r:id="rId28"/>
    <p:sldId id="284" r:id="rId2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1"/>
            <a:ext cx="3066732" cy="452974"/>
          </a:xfrm>
          <a:prstGeom prst="rect">
            <a:avLst/>
          </a:prstGeom>
        </p:spPr>
        <p:txBody>
          <a:bodyPr vert="horz" lIns="91440" tIns="45720" rIns="91440" bIns="45720" rtlCol="0"/>
          <a:lstStyle>
            <a:lvl1pPr algn="r">
              <a:defRPr sz="1200"/>
            </a:lvl1pPr>
          </a:lstStyle>
          <a:p>
            <a:fld id="{CB9EEF51-9035-4B36-BF20-2F261270721D}" type="datetimeFigureOut">
              <a:rPr lang="en-US" smtClean="0"/>
              <a:t>2/11/2018</a:t>
            </a:fld>
            <a:endParaRPr lang="en-US"/>
          </a:p>
        </p:txBody>
      </p:sp>
      <p:sp>
        <p:nvSpPr>
          <p:cNvPr id="4" name="Footer Placeholder 3"/>
          <p:cNvSpPr>
            <a:spLocks noGrp="1"/>
          </p:cNvSpPr>
          <p:nvPr>
            <p:ph type="ftr" sz="quarter" idx="2"/>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0"/>
            <a:ext cx="3066732" cy="452973"/>
          </a:xfrm>
          <a:prstGeom prst="rect">
            <a:avLst/>
          </a:prstGeom>
        </p:spPr>
        <p:txBody>
          <a:bodyPr vert="horz" lIns="91440" tIns="45720" rIns="91440" bIns="45720" rtlCol="0" anchor="b"/>
          <a:lstStyle>
            <a:lvl1pPr algn="r">
              <a:defRPr sz="1200"/>
            </a:lvl1pPr>
          </a:lstStyle>
          <a:p>
            <a:fld id="{A3478D3C-80BD-4949-8E82-F3AA33339C97}" type="slidenum">
              <a:rPr lang="en-US" smtClean="0"/>
              <a:t>‹#›</a:t>
            </a:fld>
            <a:endParaRPr lang="en-US"/>
          </a:p>
        </p:txBody>
      </p:sp>
    </p:spTree>
    <p:extLst>
      <p:ext uri="{BB962C8B-B14F-4D97-AF65-F5344CB8AC3E}">
        <p14:creationId xmlns:p14="http://schemas.microsoft.com/office/powerpoint/2010/main" val="1407809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2" cy="452974"/>
          </a:xfrm>
          <a:prstGeom prst="rect">
            <a:avLst/>
          </a:prstGeom>
        </p:spPr>
        <p:txBody>
          <a:bodyPr vert="horz" lIns="91440" tIns="45720" rIns="91440" bIns="45720" rtlCol="0"/>
          <a:lstStyle>
            <a:lvl1pPr algn="r">
              <a:defRPr sz="1200"/>
            </a:lvl1pPr>
          </a:lstStyle>
          <a:p>
            <a:fld id="{741AA83C-65B8-4748-9881-3F3ED185D38B}" type="datetimeFigureOut">
              <a:rPr lang="en-US" smtClean="0"/>
              <a:t>2/11/2018</a:t>
            </a:fld>
            <a:endParaRPr lang="en-US"/>
          </a:p>
        </p:txBody>
      </p:sp>
      <p:sp>
        <p:nvSpPr>
          <p:cNvPr id="4" name="Slide Image Placeholder 3"/>
          <p:cNvSpPr>
            <a:spLocks noGrp="1" noRot="1" noChangeAspect="1"/>
          </p:cNvSpPr>
          <p:nvPr>
            <p:ph type="sldImg" idx="2"/>
          </p:nvPr>
        </p:nvSpPr>
        <p:spPr>
          <a:xfrm>
            <a:off x="831850" y="1128713"/>
            <a:ext cx="5413375"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0"/>
            <a:ext cx="3066732" cy="452973"/>
          </a:xfrm>
          <a:prstGeom prst="rect">
            <a:avLst/>
          </a:prstGeom>
        </p:spPr>
        <p:txBody>
          <a:bodyPr vert="horz" lIns="91440" tIns="45720" rIns="91440" bIns="45720" rtlCol="0" anchor="b"/>
          <a:lstStyle>
            <a:lvl1pPr algn="r">
              <a:defRPr sz="1200"/>
            </a:lvl1pPr>
          </a:lstStyle>
          <a:p>
            <a:fld id="{F5CBEE86-81CE-4B6E-80C0-EF107C25FD48}" type="slidenum">
              <a:rPr lang="en-US" smtClean="0"/>
              <a:t>‹#›</a:t>
            </a:fld>
            <a:endParaRPr lang="en-US"/>
          </a:p>
        </p:txBody>
      </p:sp>
    </p:spTree>
    <p:extLst>
      <p:ext uri="{BB962C8B-B14F-4D97-AF65-F5344CB8AC3E}">
        <p14:creationId xmlns:p14="http://schemas.microsoft.com/office/powerpoint/2010/main" val="391299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DBRP. Modern definitions don’t reflect Bible truth. Super Bowl winners Eagles or happy that Patriots lost. Alabama Crimson Tide. My team wins. Olympics- USA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Joy- emotion of great delight caused by something exceptionally good</a:t>
            </a:r>
            <a:r>
              <a:rPr lang="en-US" sz="1200" kern="1200" baseline="0" dirty="0" smtClean="0">
                <a:solidFill>
                  <a:schemeClr val="tx1"/>
                </a:solidFill>
                <a:effectLst/>
                <a:latin typeface="+mn-lt"/>
                <a:ea typeface="+mn-ea"/>
                <a:cs typeface="+mn-cs"/>
              </a:rPr>
              <a:t>, pleasure, elation, </a:t>
            </a:r>
            <a:r>
              <a:rPr lang="en-US" sz="1200" kern="1200" dirty="0" smtClean="0">
                <a:solidFill>
                  <a:schemeClr val="tx1"/>
                </a:solidFill>
                <a:effectLst/>
                <a:latin typeface="+mn-lt"/>
                <a:ea typeface="+mn-ea"/>
                <a:cs typeface="+mn-cs"/>
              </a:rPr>
              <a:t>glad feeling; festive gaiety. Feel joy; be glad; rejoice Ant. But what happens when you lose loved one, get cancer, face death. Misery, unhappiness, sorrow, grief. Apostle Paul’s life.  He had to learn through </a:t>
            </a:r>
            <a:r>
              <a:rPr lang="en-US" sz="1200" kern="1200" baseline="0" dirty="0" smtClean="0">
                <a:solidFill>
                  <a:schemeClr val="tx1"/>
                </a:solidFill>
                <a:effectLst/>
                <a:latin typeface="+mn-lt"/>
                <a:ea typeface="+mn-ea"/>
                <a:cs typeface="+mn-cs"/>
              </a:rPr>
              <a:t>suffering for Christ. </a:t>
            </a:r>
            <a:r>
              <a:rPr lang="en-US" sz="1200" kern="1200" dirty="0" smtClean="0">
                <a:solidFill>
                  <a:schemeClr val="tx1"/>
                </a:solidFill>
                <a:effectLst/>
                <a:latin typeface="+mn-lt"/>
                <a:ea typeface="+mn-ea"/>
                <a:cs typeface="+mn-cs"/>
              </a:rPr>
              <a:t>Jesus it was for joy set before</a:t>
            </a:r>
            <a:r>
              <a:rPr lang="en-US" sz="1200" kern="1200" baseline="0" dirty="0" smtClean="0">
                <a:solidFill>
                  <a:schemeClr val="tx1"/>
                </a:solidFill>
                <a:effectLst/>
                <a:latin typeface="+mn-lt"/>
                <a:ea typeface="+mn-ea"/>
                <a:cs typeface="+mn-cs"/>
              </a:rPr>
              <a:t> he endured suffering of cross. </a:t>
            </a:r>
            <a:r>
              <a:rPr lang="en-US" sz="1200" kern="1200" dirty="0" smtClean="0">
                <a:solidFill>
                  <a:schemeClr val="tx1"/>
                </a:solidFill>
                <a:effectLst/>
                <a:latin typeface="+mn-lt"/>
                <a:ea typeface="+mn-ea"/>
                <a:cs typeface="+mn-cs"/>
              </a:rPr>
              <a:t> Fruit of the Spirit. Love, Joy.</a:t>
            </a:r>
          </a:p>
          <a:p>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a:t>
            </a:fld>
            <a:endParaRPr lang="en-US"/>
          </a:p>
        </p:txBody>
      </p:sp>
    </p:spTree>
    <p:extLst>
      <p:ext uri="{BB962C8B-B14F-4D97-AF65-F5344CB8AC3E}">
        <p14:creationId xmlns:p14="http://schemas.microsoft.com/office/powerpoint/2010/main" val="147468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23</a:t>
            </a:fld>
            <a:endParaRPr lang="en-US"/>
          </a:p>
        </p:txBody>
      </p:sp>
    </p:spTree>
    <p:extLst>
      <p:ext uri="{BB962C8B-B14F-4D97-AF65-F5344CB8AC3E}">
        <p14:creationId xmlns:p14="http://schemas.microsoft.com/office/powerpoint/2010/main" val="3871961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24</a:t>
            </a:fld>
            <a:endParaRPr lang="en-US"/>
          </a:p>
        </p:txBody>
      </p:sp>
    </p:spTree>
    <p:extLst>
      <p:ext uri="{BB962C8B-B14F-4D97-AF65-F5344CB8AC3E}">
        <p14:creationId xmlns:p14="http://schemas.microsoft.com/office/powerpoint/2010/main" val="103137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25</a:t>
            </a:fld>
            <a:endParaRPr lang="en-US"/>
          </a:p>
        </p:txBody>
      </p:sp>
    </p:spTree>
    <p:extLst>
      <p:ext uri="{BB962C8B-B14F-4D97-AF65-F5344CB8AC3E}">
        <p14:creationId xmlns:p14="http://schemas.microsoft.com/office/powerpoint/2010/main" val="172909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26</a:t>
            </a:fld>
            <a:endParaRPr lang="en-US"/>
          </a:p>
        </p:txBody>
      </p:sp>
    </p:spTree>
    <p:extLst>
      <p:ext uri="{BB962C8B-B14F-4D97-AF65-F5344CB8AC3E}">
        <p14:creationId xmlns:p14="http://schemas.microsoft.com/office/powerpoint/2010/main" val="185277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27</a:t>
            </a:fld>
            <a:endParaRPr lang="en-US"/>
          </a:p>
        </p:txBody>
      </p:sp>
    </p:spTree>
    <p:extLst>
      <p:ext uri="{BB962C8B-B14F-4D97-AF65-F5344CB8AC3E}">
        <p14:creationId xmlns:p14="http://schemas.microsoft.com/office/powerpoint/2010/main" val="224089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28</a:t>
            </a:fld>
            <a:endParaRPr lang="en-US"/>
          </a:p>
        </p:txBody>
      </p:sp>
    </p:spTree>
    <p:extLst>
      <p:ext uri="{BB962C8B-B14F-4D97-AF65-F5344CB8AC3E}">
        <p14:creationId xmlns:p14="http://schemas.microsoft.com/office/powerpoint/2010/main" val="308486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3911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93087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91264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23111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630BF-707F-4D47-8021-39DD19BAFD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19565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630BF-707F-4D47-8021-39DD19BAFD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68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630BF-707F-4D47-8021-39DD19BAFD61}" type="datetimeFigureOut">
              <a:rPr lang="en-US" smtClean="0"/>
              <a:t>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11459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630BF-707F-4D47-8021-39DD19BAFD61}" type="datetimeFigureOut">
              <a:rPr lang="en-US" smtClean="0"/>
              <a:t>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61850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630BF-707F-4D47-8021-39DD19BAFD61}" type="datetimeFigureOut">
              <a:rPr lang="en-US" smtClean="0"/>
              <a:t>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427674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630BF-707F-4D47-8021-39DD19BAFD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162033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630BF-707F-4D47-8021-39DD19BAFD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89778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630BF-707F-4D47-8021-39DD19BAFD61}" type="datetimeFigureOut">
              <a:rPr lang="en-US" smtClean="0"/>
              <a:t>2/10/2018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AD7F4-4C79-4CEB-BFA1-3B4EFD9BF8C8}" type="slidenum">
              <a:rPr lang="en-US" smtClean="0"/>
              <a:t>‹#›</a:t>
            </a:fld>
            <a:endParaRPr lang="en-US"/>
          </a:p>
        </p:txBody>
      </p:sp>
    </p:spTree>
    <p:extLst>
      <p:ext uri="{BB962C8B-B14F-4D97-AF65-F5344CB8AC3E}">
        <p14:creationId xmlns:p14="http://schemas.microsoft.com/office/powerpoint/2010/main" val="59525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Joyful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Farther Along</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7646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29857547"/>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Prayer, </a:t>
                      </a:r>
                      <a:r>
                        <a:rPr lang="en-US" sz="3600" dirty="0">
                          <a:effectLst/>
                          <a:latin typeface="Tahoma" panose="020B0604030504040204" pitchFamily="34" charset="0"/>
                          <a:ea typeface="Tahoma" panose="020B0604030504040204" pitchFamily="34" charset="0"/>
                          <a:cs typeface="Tahoma" panose="020B0604030504040204" pitchFamily="34" charset="0"/>
                        </a:rPr>
                        <a:t>thankful, preaching, exalting </a:t>
                      </a:r>
                      <a:r>
                        <a:rPr lang="en-US" sz="3600" dirty="0" smtClean="0">
                          <a:effectLst/>
                          <a:latin typeface="Tahoma" panose="020B0604030504040204" pitchFamily="34" charset="0"/>
                          <a:ea typeface="Tahoma" panose="020B0604030504040204" pitchFamily="34" charset="0"/>
                          <a:cs typeface="Tahoma" panose="020B0604030504040204" pitchFamily="34" charset="0"/>
                        </a:rPr>
                        <a:t>Christ, growing faith  (Phil. 1:3-4, 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 united walking worthy of the gospel, </a:t>
                      </a:r>
                      <a:r>
                        <a:rPr lang="en-US" sz="3600" dirty="0" smtClean="0">
                          <a:effectLst/>
                          <a:latin typeface="Tahoma" panose="020B0604030504040204" pitchFamily="34" charset="0"/>
                          <a:ea typeface="Tahoma" panose="020B0604030504040204" pitchFamily="34" charset="0"/>
                          <a:cs typeface="Tahoma" panose="020B0604030504040204" pitchFamily="34" charset="0"/>
                        </a:rPr>
                        <a:t>courage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6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others (Phil. 1:14, 27)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Selfish People (1:17; 2:3-4)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 Timothy,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&amp; </a:t>
                      </a:r>
                      <a:r>
                        <a:rPr lang="en-US" sz="3600" dirty="0" err="1">
                          <a:effectLst/>
                          <a:latin typeface="Tahoma" panose="020B0604030504040204" pitchFamily="34" charset="0"/>
                          <a:ea typeface="Tahoma" panose="020B0604030504040204" pitchFamily="34" charset="0"/>
                          <a:cs typeface="Tahoma" panose="020B0604030504040204" pitchFamily="34" charset="0"/>
                        </a:rPr>
                        <a:t>Epaphroditus</a:t>
                      </a:r>
                      <a:r>
                        <a:rPr lang="en-US" sz="3600" dirty="0">
                          <a:effectLst/>
                          <a:latin typeface="Tahoma" panose="020B0604030504040204" pitchFamily="34" charset="0"/>
                          <a:ea typeface="Tahoma" panose="020B0604030504040204" pitchFamily="34" charset="0"/>
                          <a:cs typeface="Tahoma" panose="020B0604030504040204" pitchFamily="34" charset="0"/>
                        </a:rPr>
                        <a:t> (2:5-8; 19-29)</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 humble, obey, don’t complain,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be </a:t>
                      </a:r>
                      <a:r>
                        <a:rPr lang="en-US" sz="3600" dirty="0">
                          <a:effectLst/>
                          <a:latin typeface="Tahoma" panose="020B0604030504040204" pitchFamily="34" charset="0"/>
                          <a:ea typeface="Tahoma" panose="020B0604030504040204" pitchFamily="34" charset="0"/>
                          <a:cs typeface="Tahoma" panose="020B0604030504040204" pitchFamily="34" charset="0"/>
                        </a:rPr>
                        <a:t>a light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(2:8, </a:t>
                      </a:r>
                      <a:r>
                        <a:rPr lang="en-US" sz="3600" dirty="0">
                          <a:effectLst/>
                          <a:latin typeface="Tahoma" panose="020B0604030504040204" pitchFamily="34" charset="0"/>
                          <a:ea typeface="Tahoma" panose="020B0604030504040204" pitchFamily="34" charset="0"/>
                          <a:cs typeface="Tahoma" panose="020B0604030504040204" pitchFamily="34" charset="0"/>
                        </a:rPr>
                        <a:t>12-16)</a:t>
                      </a:r>
                    </a:p>
                  </a:txBody>
                  <a:tcPr marL="68580" marR="68580" marT="0" marB="0"/>
                </a:tc>
              </a:tr>
            </a:tbl>
          </a:graphicData>
        </a:graphic>
      </p:graphicFrame>
    </p:spTree>
    <p:extLst>
      <p:ext uri="{BB962C8B-B14F-4D97-AF65-F5344CB8AC3E}">
        <p14:creationId xmlns:p14="http://schemas.microsoft.com/office/powerpoint/2010/main" val="207292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85607816"/>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9393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2404811"/>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3:13-14)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47423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2924386"/>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3:13-14)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not </a:t>
                      </a:r>
                      <a:r>
                        <a:rPr lang="en-US" sz="3600" dirty="0">
                          <a:effectLst/>
                          <a:latin typeface="Tahoma" panose="020B0604030504040204" pitchFamily="34" charset="0"/>
                          <a:ea typeface="Tahoma" panose="020B0604030504040204" pitchFamily="34" charset="0"/>
                          <a:cs typeface="Tahoma" panose="020B0604030504040204" pitchFamily="34" charset="0"/>
                        </a:rPr>
                        <a:t>the fleshly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 3:17-19)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00982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4948546"/>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3:13-14)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not </a:t>
                      </a:r>
                      <a:r>
                        <a:rPr lang="en-US" sz="3600" dirty="0">
                          <a:effectLst/>
                          <a:latin typeface="Tahoma" panose="020B0604030504040204" pitchFamily="34" charset="0"/>
                          <a:ea typeface="Tahoma" panose="020B0604030504040204" pitchFamily="34" charset="0"/>
                          <a:cs typeface="Tahoma" panose="020B0604030504040204" pitchFamily="34" charset="0"/>
                        </a:rPr>
                        <a:t>the fleshly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 3:17-19)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Worry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51275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9918546"/>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3:13-14)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not </a:t>
                      </a:r>
                      <a:r>
                        <a:rPr lang="en-US" sz="3600" dirty="0">
                          <a:effectLst/>
                          <a:latin typeface="Tahoma" panose="020B0604030504040204" pitchFamily="34" charset="0"/>
                          <a:ea typeface="Tahoma" panose="020B0604030504040204" pitchFamily="34" charset="0"/>
                          <a:cs typeface="Tahoma" panose="020B0604030504040204" pitchFamily="34" charset="0"/>
                        </a:rPr>
                        <a:t>the fleshly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 3:17-19)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Worry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His brethren who sacrificed for him, learned contentment (4:1, 12-18)</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92967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2150575"/>
              </p:ext>
            </p:extLst>
          </p:nvPr>
        </p:nvGraphicFramePr>
        <p:xfrm>
          <a:off x="0" y="2"/>
          <a:ext cx="12192000" cy="6848783"/>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87977">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Pride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3:13-14)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not </a:t>
                      </a:r>
                      <a:r>
                        <a:rPr lang="en-US" sz="3600" dirty="0">
                          <a:effectLst/>
                          <a:latin typeface="Tahoma" panose="020B0604030504040204" pitchFamily="34" charset="0"/>
                          <a:ea typeface="Tahoma" panose="020B0604030504040204" pitchFamily="34" charset="0"/>
                          <a:cs typeface="Tahoma" panose="020B0604030504040204" pitchFamily="34" charset="0"/>
                        </a:rPr>
                        <a:t>the fleshly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(Phil. 3:17-19)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Worry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His brethren who sacrificed for him, learned contentment (4:1, 12-18)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Persist, pray, plan, &amp; practice to have </a:t>
                      </a:r>
                      <a:r>
                        <a:rPr lang="en-US" sz="3600" dirty="0">
                          <a:effectLst/>
                          <a:latin typeface="Tahoma" panose="020B0604030504040204" pitchFamily="34" charset="0"/>
                          <a:ea typeface="Tahoma" panose="020B0604030504040204" pitchFamily="34" charset="0"/>
                          <a:cs typeface="Tahoma" panose="020B0604030504040204" pitchFamily="34" charset="0"/>
                        </a:rPr>
                        <a:t>God’s </a:t>
                      </a:r>
                      <a:r>
                        <a:rPr lang="en-US" sz="3600" dirty="0" smtClean="0">
                          <a:effectLst/>
                          <a:latin typeface="Tahoma" panose="020B0604030504040204" pitchFamily="34" charset="0"/>
                          <a:ea typeface="Tahoma" panose="020B0604030504040204" pitchFamily="34" charset="0"/>
                          <a:cs typeface="Tahoma" panose="020B0604030504040204" pitchFamily="34" charset="0"/>
                        </a:rPr>
                        <a:t>peace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4:1, 6-9)</a:t>
                      </a:r>
                    </a:p>
                  </a:txBody>
                  <a:tcPr marL="68580" marR="68580" marT="0" marB="0"/>
                </a:tc>
              </a:tr>
            </a:tbl>
          </a:graphicData>
        </a:graphic>
      </p:graphicFrame>
    </p:spTree>
    <p:extLst>
      <p:ext uri="{BB962C8B-B14F-4D97-AF65-F5344CB8AC3E}">
        <p14:creationId xmlns:p14="http://schemas.microsoft.com/office/powerpoint/2010/main" val="3869885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6634535"/>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13392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9831087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or disgracing the name of</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73920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8042884"/>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or disgracing the name of</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ashamed of it?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72790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868680"/>
          </a:xfrm>
        </p:spPr>
        <p:txBody>
          <a:bodyPr>
            <a:noAutofit/>
          </a:bodyPr>
          <a:lstStyle/>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Overcome Obstacles with Joy (Philippians)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overcome obsta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8680"/>
            <a:ext cx="12192000" cy="598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186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550131"/>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or disgracing the name of</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ashamed of it?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48184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01386332"/>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or disgracing the name of</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ashamed of it?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Have you learned contentment in Christ or are you frustrated?</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90067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5049841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or disgracing the name of</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ashamed of it?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Have you learned contentment in Christ or are you frustrated?</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being a light in this sinful </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world or has it gone out with complaints?</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456715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1073189"/>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80951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686281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600" dirty="0">
                          <a:effectLst/>
                          <a:latin typeface="Tahoma" panose="020B0604030504040204" pitchFamily="34" charset="0"/>
                          <a:ea typeface="Tahoma" panose="020B0604030504040204" pitchFamily="34" charset="0"/>
                          <a:cs typeface="Tahoma" panose="020B0604030504040204" pitchFamily="34" charset="0"/>
                        </a:rPr>
                        <a:t>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79145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3595925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600" dirty="0">
                          <a:effectLst/>
                          <a:latin typeface="Tahoma" panose="020B0604030504040204" pitchFamily="34" charset="0"/>
                          <a:ea typeface="Tahoma" panose="020B0604030504040204" pitchFamily="34" charset="0"/>
                          <a:cs typeface="Tahoma" panose="020B0604030504040204" pitchFamily="34" charset="0"/>
                        </a:rPr>
                        <a:t>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setting a  </a:t>
                      </a:r>
                      <a:r>
                        <a:rPr lang="en-US" sz="3600" dirty="0">
                          <a:effectLst/>
                          <a:latin typeface="Tahoma" panose="020B0604030504040204" pitchFamily="34" charset="0"/>
                          <a:ea typeface="Tahoma" panose="020B0604030504040204" pitchFamily="34" charset="0"/>
                          <a:cs typeface="Tahoma" panose="020B0604030504040204" pitchFamily="34" charset="0"/>
                        </a:rPr>
                        <a:t>godly </a:t>
                      </a:r>
                      <a:r>
                        <a:rPr lang="en-US" sz="3600" dirty="0" smtClean="0">
                          <a:effectLst/>
                          <a:latin typeface="Tahoma" panose="020B0604030504040204" pitchFamily="34" charset="0"/>
                          <a:ea typeface="Tahoma" panose="020B0604030504040204" pitchFamily="34" charset="0"/>
                          <a:cs typeface="Tahoma" panose="020B0604030504040204" pitchFamily="34" charset="0"/>
                        </a:rPr>
                        <a:t>example to follow or worldly?</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4225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665457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600" dirty="0">
                          <a:effectLst/>
                          <a:latin typeface="Tahoma" panose="020B0604030504040204" pitchFamily="34" charset="0"/>
                          <a:ea typeface="Tahoma" panose="020B0604030504040204" pitchFamily="34" charset="0"/>
                          <a:cs typeface="Tahoma" panose="020B0604030504040204" pitchFamily="34" charset="0"/>
                        </a:rPr>
                        <a:t>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setting a  </a:t>
                      </a:r>
                      <a:r>
                        <a:rPr lang="en-US" sz="3600" dirty="0">
                          <a:effectLst/>
                          <a:latin typeface="Tahoma" panose="020B0604030504040204" pitchFamily="34" charset="0"/>
                          <a:ea typeface="Tahoma" panose="020B0604030504040204" pitchFamily="34" charset="0"/>
                          <a:cs typeface="Tahoma" panose="020B0604030504040204" pitchFamily="34" charset="0"/>
                        </a:rPr>
                        <a:t>godly </a:t>
                      </a:r>
                      <a:r>
                        <a:rPr lang="en-US" sz="3600" dirty="0" smtClean="0">
                          <a:effectLst/>
                          <a:latin typeface="Tahoma" panose="020B0604030504040204" pitchFamily="34" charset="0"/>
                          <a:ea typeface="Tahoma" panose="020B0604030504040204" pitchFamily="34" charset="0"/>
                          <a:cs typeface="Tahoma" panose="020B0604030504040204" pitchFamily="34" charset="0"/>
                        </a:rPr>
                        <a:t>example to follow or worldly?</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about the future or trusting in God?</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95112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0385447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600" dirty="0">
                          <a:effectLst/>
                          <a:latin typeface="Tahoma" panose="020B0604030504040204" pitchFamily="34" charset="0"/>
                          <a:ea typeface="Tahoma" panose="020B0604030504040204" pitchFamily="34" charset="0"/>
                          <a:cs typeface="Tahoma" panose="020B0604030504040204" pitchFamily="34" charset="0"/>
                        </a:rPr>
                        <a:t>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setting a  </a:t>
                      </a:r>
                      <a:r>
                        <a:rPr lang="en-US" sz="3600" dirty="0">
                          <a:effectLst/>
                          <a:latin typeface="Tahoma" panose="020B0604030504040204" pitchFamily="34" charset="0"/>
                          <a:ea typeface="Tahoma" panose="020B0604030504040204" pitchFamily="34" charset="0"/>
                          <a:cs typeface="Tahoma" panose="020B0604030504040204" pitchFamily="34" charset="0"/>
                        </a:rPr>
                        <a:t>godly </a:t>
                      </a:r>
                      <a:r>
                        <a:rPr lang="en-US" sz="3600" dirty="0" smtClean="0">
                          <a:effectLst/>
                          <a:latin typeface="Tahoma" panose="020B0604030504040204" pitchFamily="34" charset="0"/>
                          <a:ea typeface="Tahoma" panose="020B0604030504040204" pitchFamily="34" charset="0"/>
                          <a:cs typeface="Tahoma" panose="020B0604030504040204" pitchFamily="34" charset="0"/>
                        </a:rPr>
                        <a:t>example to follow or worldly?</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about the future or trusting in God?</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anxious?</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92908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262923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1115">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Your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9719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600" dirty="0">
                          <a:effectLst/>
                          <a:latin typeface="Tahoma" panose="020B0604030504040204" pitchFamily="34" charset="0"/>
                          <a:ea typeface="Tahoma" panose="020B0604030504040204" pitchFamily="34" charset="0"/>
                          <a:cs typeface="Tahoma" panose="020B0604030504040204" pitchFamily="34" charset="0"/>
                        </a:rPr>
                        <a:t>on to </a:t>
                      </a:r>
                      <a:r>
                        <a:rPr lang="en-US" sz="36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600" dirty="0">
                          <a:effectLst/>
                          <a:latin typeface="Tahoma" panose="020B0604030504040204" pitchFamily="34" charset="0"/>
                          <a:ea typeface="Tahoma" panose="020B0604030504040204" pitchFamily="34" charset="0"/>
                          <a:cs typeface="Tahoma" panose="020B0604030504040204" pitchFamily="34" charset="0"/>
                        </a:rPr>
                        <a:t>goal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setting a  </a:t>
                      </a:r>
                      <a:r>
                        <a:rPr lang="en-US" sz="3600" dirty="0">
                          <a:effectLst/>
                          <a:latin typeface="Tahoma" panose="020B0604030504040204" pitchFamily="34" charset="0"/>
                          <a:ea typeface="Tahoma" panose="020B0604030504040204" pitchFamily="34" charset="0"/>
                          <a:cs typeface="Tahoma" panose="020B0604030504040204" pitchFamily="34" charset="0"/>
                        </a:rPr>
                        <a:t>godly </a:t>
                      </a:r>
                      <a:r>
                        <a:rPr lang="en-US" sz="3600" dirty="0" smtClean="0">
                          <a:effectLst/>
                          <a:latin typeface="Tahoma" panose="020B0604030504040204" pitchFamily="34" charset="0"/>
                          <a:ea typeface="Tahoma" panose="020B0604030504040204" pitchFamily="34" charset="0"/>
                          <a:cs typeface="Tahoma" panose="020B0604030504040204" pitchFamily="34" charset="0"/>
                        </a:rPr>
                        <a:t>example to follow or worldly?</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5969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about the future or trusting in God?</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anxious?</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Are you practicing what you preach before others or being a hypocrite? </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44836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1271"/>
          </a:xfrm>
        </p:spPr>
        <p:txBody>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Philippians 1:3-8</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1272"/>
            <a:ext cx="12192000" cy="6026727"/>
          </a:xfrm>
        </p:spPr>
        <p:txBody>
          <a:bodyPr>
            <a:normAutofit/>
          </a:bodyPr>
          <a:lstStyle/>
          <a:p>
            <a:pPr marL="0" indent="0" algn="ctr">
              <a:buNone/>
            </a:pP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thank my God in all my remembrance of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always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offering prayer with joy in my every prayer for you all,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view of your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participation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gospel 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first day until now.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 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confident of this very thing, that He who began a good work in you will perfect it until the day of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Jesus 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is only right for me to feel this way about you all, because I have you in my heart, since both in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imprisonment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in the defense and confirmation of the gospel, you all are partakers of grace with 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God is my witness, how I long for you all with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affection of Christ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4932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500397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96316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185861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72758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91796334"/>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Prayer, </a:t>
                      </a:r>
                      <a:r>
                        <a:rPr lang="en-US" sz="3600" dirty="0">
                          <a:effectLst/>
                          <a:latin typeface="Tahoma" panose="020B0604030504040204" pitchFamily="34" charset="0"/>
                          <a:ea typeface="Tahoma" panose="020B0604030504040204" pitchFamily="34" charset="0"/>
                          <a:cs typeface="Tahoma" panose="020B0604030504040204" pitchFamily="34" charset="0"/>
                        </a:rPr>
                        <a:t>thankful, preaching, exalting </a:t>
                      </a:r>
                      <a:r>
                        <a:rPr lang="en-US" sz="3600" dirty="0" smtClean="0">
                          <a:effectLst/>
                          <a:latin typeface="Tahoma" panose="020B0604030504040204" pitchFamily="34" charset="0"/>
                          <a:ea typeface="Tahoma" panose="020B0604030504040204" pitchFamily="34" charset="0"/>
                          <a:cs typeface="Tahoma" panose="020B0604030504040204" pitchFamily="34" charset="0"/>
                        </a:rPr>
                        <a:t>Christ, growing faith  (Phil. 1:3-4, 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00412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5119609"/>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Prayer, </a:t>
                      </a:r>
                      <a:r>
                        <a:rPr lang="en-US" sz="3600" dirty="0">
                          <a:effectLst/>
                          <a:latin typeface="Tahoma" panose="020B0604030504040204" pitchFamily="34" charset="0"/>
                          <a:ea typeface="Tahoma" panose="020B0604030504040204" pitchFamily="34" charset="0"/>
                          <a:cs typeface="Tahoma" panose="020B0604030504040204" pitchFamily="34" charset="0"/>
                        </a:rPr>
                        <a:t>thankful, preaching, exalting </a:t>
                      </a:r>
                      <a:r>
                        <a:rPr lang="en-US" sz="3600" dirty="0" smtClean="0">
                          <a:effectLst/>
                          <a:latin typeface="Tahoma" panose="020B0604030504040204" pitchFamily="34" charset="0"/>
                          <a:ea typeface="Tahoma" panose="020B0604030504040204" pitchFamily="34" charset="0"/>
                          <a:cs typeface="Tahoma" panose="020B0604030504040204" pitchFamily="34" charset="0"/>
                        </a:rPr>
                        <a:t>Christ, growing faith  (Phil. 1:3-4, 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 united walking worthy of the gospel, </a:t>
                      </a:r>
                      <a:r>
                        <a:rPr lang="en-US" sz="3600" dirty="0" smtClean="0">
                          <a:effectLst/>
                          <a:latin typeface="Tahoma" panose="020B0604030504040204" pitchFamily="34" charset="0"/>
                          <a:ea typeface="Tahoma" panose="020B0604030504040204" pitchFamily="34" charset="0"/>
                          <a:cs typeface="Tahoma" panose="020B0604030504040204" pitchFamily="34" charset="0"/>
                        </a:rPr>
                        <a:t>courage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6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others (Phil. 1:14, 27)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08247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0304042"/>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Prayer, </a:t>
                      </a:r>
                      <a:r>
                        <a:rPr lang="en-US" sz="3600" dirty="0">
                          <a:effectLst/>
                          <a:latin typeface="Tahoma" panose="020B0604030504040204" pitchFamily="34" charset="0"/>
                          <a:ea typeface="Tahoma" panose="020B0604030504040204" pitchFamily="34" charset="0"/>
                          <a:cs typeface="Tahoma" panose="020B0604030504040204" pitchFamily="34" charset="0"/>
                        </a:rPr>
                        <a:t>thankful, preaching, exalting </a:t>
                      </a:r>
                      <a:r>
                        <a:rPr lang="en-US" sz="3600" dirty="0" smtClean="0">
                          <a:effectLst/>
                          <a:latin typeface="Tahoma" panose="020B0604030504040204" pitchFamily="34" charset="0"/>
                          <a:ea typeface="Tahoma" panose="020B0604030504040204" pitchFamily="34" charset="0"/>
                          <a:cs typeface="Tahoma" panose="020B0604030504040204" pitchFamily="34" charset="0"/>
                        </a:rPr>
                        <a:t>Christ, growing faith  (Phil. 1:3-4, 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 united walking worthy of the gospel, </a:t>
                      </a:r>
                      <a:r>
                        <a:rPr lang="en-US" sz="3600" dirty="0" smtClean="0">
                          <a:effectLst/>
                          <a:latin typeface="Tahoma" panose="020B0604030504040204" pitchFamily="34" charset="0"/>
                          <a:ea typeface="Tahoma" panose="020B0604030504040204" pitchFamily="34" charset="0"/>
                          <a:cs typeface="Tahoma" panose="020B0604030504040204" pitchFamily="34" charset="0"/>
                        </a:rPr>
                        <a:t>courage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6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others (Phil. 1:14, 27)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Selfish People (1:17; 2:3-4)</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21904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9758385"/>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682804">
                <a:tc>
                  <a:txBody>
                    <a:bodyPr/>
                    <a:lstStyle/>
                    <a:p>
                      <a:pPr marL="0" marR="0" algn="ctr">
                        <a:lnSpc>
                          <a:spcPct val="107000"/>
                        </a:lnSpc>
                        <a:spcBef>
                          <a:spcPts val="0"/>
                        </a:spcBef>
                        <a:spcAft>
                          <a:spcPts val="0"/>
                        </a:spcAft>
                      </a:pPr>
                      <a:r>
                        <a:rPr lang="en-US" sz="36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Overcome obstacles</a:t>
                      </a:r>
                      <a:endParaRPr lang="en-US" sz="36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6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Exhorting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571795">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600" b="0" dirty="0">
                          <a:effectLst/>
                          <a:latin typeface="Tahoma" panose="020B0604030504040204" pitchFamily="34" charset="0"/>
                          <a:ea typeface="Tahoma" panose="020B0604030504040204" pitchFamily="34" charset="0"/>
                          <a:cs typeface="Tahoma" panose="020B0604030504040204" pitchFamily="34" charset="0"/>
                        </a:rPr>
                        <a:t>suffering,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execution, etc.}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12-13, </a:t>
                      </a:r>
                      <a:r>
                        <a:rPr lang="en-US" sz="3600" b="0" dirty="0">
                          <a:effectLst/>
                          <a:latin typeface="Tahoma" panose="020B0604030504040204" pitchFamily="34" charset="0"/>
                          <a:ea typeface="Tahoma" panose="020B0604030504040204" pitchFamily="34" charset="0"/>
                          <a:cs typeface="Tahoma" panose="020B0604030504040204" pitchFamily="34" charset="0"/>
                        </a:rPr>
                        <a:t>28-30; 2:17-18)</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Prayer, </a:t>
                      </a:r>
                      <a:r>
                        <a:rPr lang="en-US" sz="3600" dirty="0">
                          <a:effectLst/>
                          <a:latin typeface="Tahoma" panose="020B0604030504040204" pitchFamily="34" charset="0"/>
                          <a:ea typeface="Tahoma" panose="020B0604030504040204" pitchFamily="34" charset="0"/>
                          <a:cs typeface="Tahoma" panose="020B0604030504040204" pitchFamily="34" charset="0"/>
                        </a:rPr>
                        <a:t>thankful, preaching, exalting </a:t>
                      </a:r>
                      <a:r>
                        <a:rPr lang="en-US" sz="3600" dirty="0" smtClean="0">
                          <a:effectLst/>
                          <a:latin typeface="Tahoma" panose="020B0604030504040204" pitchFamily="34" charset="0"/>
                          <a:ea typeface="Tahoma" panose="020B0604030504040204" pitchFamily="34" charset="0"/>
                          <a:cs typeface="Tahoma" panose="020B0604030504040204" pitchFamily="34" charset="0"/>
                        </a:rPr>
                        <a:t>Christ, growing faith  (Phil. 1:3-4, 18ff)</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 united walking worthy of the gospel, </a:t>
                      </a:r>
                      <a:r>
                        <a:rPr lang="en-US" sz="3600" dirty="0" smtClean="0">
                          <a:effectLst/>
                          <a:latin typeface="Tahoma" panose="020B0604030504040204" pitchFamily="34" charset="0"/>
                          <a:ea typeface="Tahoma" panose="020B0604030504040204" pitchFamily="34" charset="0"/>
                          <a:cs typeface="Tahoma" panose="020B0604030504040204" pitchFamily="34" charset="0"/>
                        </a:rPr>
                        <a:t>courage</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6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smtClean="0">
                          <a:effectLst/>
                          <a:latin typeface="Tahoma" panose="020B0604030504040204" pitchFamily="34" charset="0"/>
                          <a:ea typeface="Tahoma" panose="020B0604030504040204" pitchFamily="34" charset="0"/>
                          <a:cs typeface="Tahoma" panose="020B0604030504040204" pitchFamily="34" charset="0"/>
                        </a:rPr>
                        <a:t>others (Phil. 1:14, 27)</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033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Selfish People (1:17; 2:3-4)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Christ</a:t>
                      </a:r>
                      <a:r>
                        <a:rPr lang="en-US" sz="3600" dirty="0" smtClean="0">
                          <a:effectLst/>
                          <a:latin typeface="Tahoma" panose="020B0604030504040204" pitchFamily="34" charset="0"/>
                          <a:ea typeface="Tahoma" panose="020B0604030504040204" pitchFamily="34" charset="0"/>
                          <a:cs typeface="Tahoma" panose="020B0604030504040204" pitchFamily="34" charset="0"/>
                        </a:rPr>
                        <a:t>, Timothy,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&amp; </a:t>
                      </a:r>
                      <a:r>
                        <a:rPr lang="en-US" sz="3600" dirty="0" err="1">
                          <a:effectLst/>
                          <a:latin typeface="Tahoma" panose="020B0604030504040204" pitchFamily="34" charset="0"/>
                          <a:ea typeface="Tahoma" panose="020B0604030504040204" pitchFamily="34" charset="0"/>
                          <a:cs typeface="Tahoma" panose="020B0604030504040204" pitchFamily="34" charset="0"/>
                        </a:rPr>
                        <a:t>Epaphroditus</a:t>
                      </a:r>
                      <a:r>
                        <a:rPr lang="en-US" sz="3600" dirty="0">
                          <a:effectLst/>
                          <a:latin typeface="Tahoma" panose="020B0604030504040204" pitchFamily="34" charset="0"/>
                          <a:ea typeface="Tahoma" panose="020B0604030504040204" pitchFamily="34" charset="0"/>
                          <a:cs typeface="Tahoma" panose="020B0604030504040204" pitchFamily="34" charset="0"/>
                        </a:rPr>
                        <a:t> (2:5-8; 19-29)</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042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1883</Words>
  <Application>Microsoft Office PowerPoint</Application>
  <PresentationFormat>Widescreen</PresentationFormat>
  <Paragraphs>235</Paragraphs>
  <Slides>28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Hymns for Worship at Woodmont</vt:lpstr>
      <vt:lpstr>PowerPoint Presentation</vt:lpstr>
      <vt:lpstr>Philippians 1:3-8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18</cp:revision>
  <cp:lastPrinted>2018-02-11T11:05:22Z</cp:lastPrinted>
  <dcterms:created xsi:type="dcterms:W3CDTF">2018-02-11T00:28:44Z</dcterms:created>
  <dcterms:modified xsi:type="dcterms:W3CDTF">2018-02-11T11:35:12Z</dcterms:modified>
</cp:coreProperties>
</file>