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7" r:id="rId3"/>
    <p:sldId id="264" r:id="rId4"/>
    <p:sldId id="262" r:id="rId5"/>
    <p:sldId id="263" r:id="rId6"/>
    <p:sldId id="260" r:id="rId7"/>
    <p:sldId id="265" r:id="rId8"/>
    <p:sldId id="266" r:id="rId9"/>
    <p:sldId id="261" r:id="rId10"/>
    <p:sldId id="267" r:id="rId11"/>
    <p:sldId id="269" r:id="rId12"/>
  </p:sldIdLst>
  <p:sldSz cx="12192000" cy="6858000"/>
  <p:notesSz cx="9028113" cy="7077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1" d="100"/>
          <a:sy n="81" d="100"/>
        </p:scale>
        <p:origin x="936" y="138"/>
      </p:cViewPr>
      <p:guideLst/>
    </p:cSldViewPr>
  </p:slideViewPr>
  <p:notesTextViewPr>
    <p:cViewPr>
      <p:scale>
        <a:sx n="1" d="1"/>
        <a:sy n="1" d="1"/>
      </p:scale>
      <p:origin x="0" y="-138"/>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2182" cy="35508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113842" y="0"/>
            <a:ext cx="3912182" cy="355083"/>
          </a:xfrm>
          <a:prstGeom prst="rect">
            <a:avLst/>
          </a:prstGeom>
        </p:spPr>
        <p:txBody>
          <a:bodyPr vert="horz" lIns="91440" tIns="45720" rIns="91440" bIns="45720" rtlCol="0"/>
          <a:lstStyle>
            <a:lvl1pPr algn="r">
              <a:defRPr sz="1200"/>
            </a:lvl1pPr>
          </a:lstStyle>
          <a:p>
            <a:fld id="{F95AD5E8-112C-4684-B13A-5A06C7A9A51D}" type="datetimeFigureOut">
              <a:rPr lang="en-US" smtClean="0"/>
              <a:t>3/10/2018</a:t>
            </a:fld>
            <a:endParaRPr lang="en-US"/>
          </a:p>
        </p:txBody>
      </p:sp>
      <p:sp>
        <p:nvSpPr>
          <p:cNvPr id="4" name="Footer Placeholder 3"/>
          <p:cNvSpPr>
            <a:spLocks noGrp="1"/>
          </p:cNvSpPr>
          <p:nvPr>
            <p:ph type="ftr" sz="quarter" idx="2"/>
          </p:nvPr>
        </p:nvSpPr>
        <p:spPr>
          <a:xfrm>
            <a:off x="0" y="6721993"/>
            <a:ext cx="3912182" cy="35508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113842" y="6721993"/>
            <a:ext cx="3912182" cy="355082"/>
          </a:xfrm>
          <a:prstGeom prst="rect">
            <a:avLst/>
          </a:prstGeom>
        </p:spPr>
        <p:txBody>
          <a:bodyPr vert="horz" lIns="91440" tIns="45720" rIns="91440" bIns="45720" rtlCol="0" anchor="b"/>
          <a:lstStyle>
            <a:lvl1pPr algn="r">
              <a:defRPr sz="1200"/>
            </a:lvl1pPr>
          </a:lstStyle>
          <a:p>
            <a:fld id="{4F8AEF8B-6EFA-4D7F-8773-C0AD512DA12F}" type="slidenum">
              <a:rPr lang="en-US" smtClean="0"/>
              <a:t>‹#›</a:t>
            </a:fld>
            <a:endParaRPr lang="en-US"/>
          </a:p>
        </p:txBody>
      </p:sp>
    </p:spTree>
    <p:extLst>
      <p:ext uri="{BB962C8B-B14F-4D97-AF65-F5344CB8AC3E}">
        <p14:creationId xmlns:p14="http://schemas.microsoft.com/office/powerpoint/2010/main" val="17116715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1600" cy="354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13338" y="0"/>
            <a:ext cx="3913187" cy="354013"/>
          </a:xfrm>
          <a:prstGeom prst="rect">
            <a:avLst/>
          </a:prstGeom>
        </p:spPr>
        <p:txBody>
          <a:bodyPr vert="horz" lIns="91440" tIns="45720" rIns="91440" bIns="45720" rtlCol="0"/>
          <a:lstStyle>
            <a:lvl1pPr algn="r">
              <a:defRPr sz="1200"/>
            </a:lvl1pPr>
          </a:lstStyle>
          <a:p>
            <a:fld id="{958A1638-7489-4AD6-A3E7-0C9949DED830}" type="datetimeFigureOut">
              <a:rPr lang="en-US" smtClean="0"/>
              <a:t>3/10/2018</a:t>
            </a:fld>
            <a:endParaRPr lang="en-US"/>
          </a:p>
        </p:txBody>
      </p:sp>
      <p:sp>
        <p:nvSpPr>
          <p:cNvPr id="4" name="Slide Image Placeholder 3"/>
          <p:cNvSpPr>
            <a:spLocks noGrp="1" noRot="1" noChangeAspect="1"/>
          </p:cNvSpPr>
          <p:nvPr>
            <p:ph type="sldImg" idx="2"/>
          </p:nvPr>
        </p:nvSpPr>
        <p:spPr>
          <a:xfrm>
            <a:off x="2390775" y="884238"/>
            <a:ext cx="4246563" cy="23891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03288" y="3405188"/>
            <a:ext cx="7221537" cy="27876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723063"/>
            <a:ext cx="3911600" cy="354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13338" y="6723063"/>
            <a:ext cx="3913187" cy="354012"/>
          </a:xfrm>
          <a:prstGeom prst="rect">
            <a:avLst/>
          </a:prstGeom>
        </p:spPr>
        <p:txBody>
          <a:bodyPr vert="horz" lIns="91440" tIns="45720" rIns="91440" bIns="45720" rtlCol="0" anchor="b"/>
          <a:lstStyle>
            <a:lvl1pPr algn="r">
              <a:defRPr sz="1200"/>
            </a:lvl1pPr>
          </a:lstStyle>
          <a:p>
            <a:fld id="{080A3AAC-75E5-4611-ACED-B0A881053A1A}" type="slidenum">
              <a:rPr lang="en-US" smtClean="0"/>
              <a:t>‹#›</a:t>
            </a:fld>
            <a:endParaRPr lang="en-US"/>
          </a:p>
        </p:txBody>
      </p:sp>
    </p:spTree>
    <p:extLst>
      <p:ext uri="{BB962C8B-B14F-4D97-AF65-F5344CB8AC3E}">
        <p14:creationId xmlns:p14="http://schemas.microsoft.com/office/powerpoint/2010/main" val="4154168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DBR program. Danger of drifting away.  Popular phrase</a:t>
            </a:r>
            <a:r>
              <a:rPr lang="en-US" baseline="0" dirty="0" smtClean="0"/>
              <a:t> growing up.  Going with the flow.  Lived near the beach.  Danger of drifting away with the tide, too far away from help, can be pulled under by the tide, drown.  You can drown in your wins and lose your soul in hell.  Warning to the Christian.  Hebrews drifting away from words of Jesus </a:t>
            </a:r>
            <a:r>
              <a:rPr lang="en-US" baseline="0" dirty="0" smtClean="0"/>
              <a:t>desiring to back to Judaism &amp; </a:t>
            </a:r>
            <a:r>
              <a:rPr lang="en-US" baseline="0" dirty="0" smtClean="0"/>
              <a:t>danger of losing their souls. God’s word is the lifeline that leads to safety and </a:t>
            </a:r>
            <a:r>
              <a:rPr lang="en-US" baseline="0" dirty="0" smtClean="0"/>
              <a:t>clinging </a:t>
            </a:r>
            <a:r>
              <a:rPr lang="en-US" baseline="0" smtClean="0"/>
              <a:t>to Christ </a:t>
            </a:r>
            <a:r>
              <a:rPr lang="en-US" baseline="0" dirty="0" smtClean="0"/>
              <a:t>&amp; keeping His word eventually leads to eternal </a:t>
            </a:r>
            <a:r>
              <a:rPr lang="en-US" baseline="0" dirty="0" smtClean="0"/>
              <a:t>life.</a:t>
            </a:r>
            <a:endParaRPr lang="en-US" dirty="0"/>
          </a:p>
        </p:txBody>
      </p:sp>
      <p:sp>
        <p:nvSpPr>
          <p:cNvPr id="4" name="Slide Number Placeholder 3"/>
          <p:cNvSpPr>
            <a:spLocks noGrp="1"/>
          </p:cNvSpPr>
          <p:nvPr>
            <p:ph type="sldNum" sz="quarter" idx="10"/>
          </p:nvPr>
        </p:nvSpPr>
        <p:spPr/>
        <p:txBody>
          <a:bodyPr/>
          <a:lstStyle/>
          <a:p>
            <a:fld id="{080A3AAC-75E5-4611-ACED-B0A881053A1A}" type="slidenum">
              <a:rPr lang="en-US" smtClean="0"/>
              <a:t>1</a:t>
            </a:fld>
            <a:endParaRPr lang="en-US"/>
          </a:p>
        </p:txBody>
      </p:sp>
    </p:spTree>
    <p:extLst>
      <p:ext uri="{BB962C8B-B14F-4D97-AF65-F5344CB8AC3E}">
        <p14:creationId xmlns:p14="http://schemas.microsoft.com/office/powerpoint/2010/main" val="3872983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Brethren </a:t>
            </a:r>
            <a:r>
              <a:rPr lang="en-US" baseline="0" dirty="0" smtClean="0"/>
              <a:t>dull of hearing. Can’t discuss M. Need maturity. Quoting Ps. 110:4.  Explain! </a:t>
            </a:r>
            <a:r>
              <a:rPr lang="en-US" sz="1200" b="0" i="0" kern="1200" dirty="0" smtClean="0">
                <a:solidFill>
                  <a:schemeClr val="tx1"/>
                </a:solidFill>
                <a:effectLst/>
                <a:latin typeface="+mn-lt"/>
                <a:ea typeface="+mn-ea"/>
                <a:cs typeface="+mn-cs"/>
              </a:rPr>
              <a:t>The sacred history brief (Gen. 14:18-20). Canaanite, king of Salem, priest of God. After victorious battle, Melchizedek blessed Abram. In turn, A gave tithes to M. What is omitted in this history, he is set forth as a type of Christ.  M had no beginning nor end, neither parents nor descendants (that history records)! He appears w/o registry that relates his lineage or ancestry, nor predecessors nor successors in his priesthood. Serves as type of Christ (kingship &amp; priesthood), abides continually. Hebrews 7:3 is a Hebraism (a cultural language usage) that expresses a complete lack of registry or history as touching ones origin or end as a human being. (Had parents, he was human being, Gen. 3:20). M filled his priesthood in his own person, having no predecessor nor successor: a "priest continually" (Heb. 7:3). The terms "perpetually" and "continually" indicate the complete period under consideration, whether said period be long or short. Gen. 14:18-20, Psalms 110: 4 present all that is known, from these 2 sources the inspired author, directed by the Holy Spirit, derives his argumentation. The Levitical priesthood not final; another priesthood would arise which would endure forever. Before there was a Law of Moses or a Levitical priesthood, sacred history recorded the case of a king and a priest, Melchizedek, who was greater than Abraham, the father of the Jews (for the lesser pays tithes to the greater, and the greater blesses while the lesser is blessed). 110th Psalm, written centuries after the Law of Moses and the Levitical priesthood were established, declared that God had sworn that the Messiah (Christ) was to be constituted a priest </a:t>
            </a:r>
            <a:r>
              <a:rPr lang="en-US" sz="1200" b="1" i="1" kern="1200" dirty="0" smtClean="0">
                <a:solidFill>
                  <a:schemeClr val="tx1"/>
                </a:solidFill>
                <a:effectLst/>
                <a:latin typeface="+mn-lt"/>
                <a:ea typeface="+mn-ea"/>
                <a:cs typeface="+mn-cs"/>
              </a:rPr>
              <a:t>after the order of Melchizedek</a:t>
            </a:r>
            <a:r>
              <a:rPr lang="en-US" sz="1200" b="0" i="0" kern="1200" dirty="0" smtClean="0">
                <a:solidFill>
                  <a:schemeClr val="tx1"/>
                </a:solidFill>
                <a:effectLst/>
                <a:latin typeface="+mn-lt"/>
                <a:ea typeface="+mn-ea"/>
                <a:cs typeface="+mn-cs"/>
              </a:rPr>
              <a:t>. Jesus Christ fulfilled that prophecy and his priesthood is final and perfect. </a:t>
            </a:r>
          </a:p>
          <a:p>
            <a:endParaRPr lang="en-US" dirty="0"/>
          </a:p>
        </p:txBody>
      </p:sp>
      <p:sp>
        <p:nvSpPr>
          <p:cNvPr id="4" name="Slide Number Placeholder 3"/>
          <p:cNvSpPr>
            <a:spLocks noGrp="1"/>
          </p:cNvSpPr>
          <p:nvPr>
            <p:ph type="sldNum" sz="quarter" idx="10"/>
          </p:nvPr>
        </p:nvSpPr>
        <p:spPr/>
        <p:txBody>
          <a:bodyPr/>
          <a:lstStyle/>
          <a:p>
            <a:fld id="{080A3AAC-75E5-4611-ACED-B0A881053A1A}" type="slidenum">
              <a:rPr lang="en-US" smtClean="0"/>
              <a:t>9</a:t>
            </a:fld>
            <a:endParaRPr lang="en-US"/>
          </a:p>
        </p:txBody>
      </p:sp>
    </p:spTree>
    <p:extLst>
      <p:ext uri="{BB962C8B-B14F-4D97-AF65-F5344CB8AC3E}">
        <p14:creationId xmlns:p14="http://schemas.microsoft.com/office/powerpoint/2010/main" val="617979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7632ED-BCE1-4BA9-8A40-F6F18DBBADB5}"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A702D-3289-4532-A2D8-823BA6A51564}" type="slidenum">
              <a:rPr lang="en-US" smtClean="0"/>
              <a:t>‹#›</a:t>
            </a:fld>
            <a:endParaRPr lang="en-US"/>
          </a:p>
        </p:txBody>
      </p:sp>
    </p:spTree>
    <p:extLst>
      <p:ext uri="{BB962C8B-B14F-4D97-AF65-F5344CB8AC3E}">
        <p14:creationId xmlns:p14="http://schemas.microsoft.com/office/powerpoint/2010/main" val="781494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7632ED-BCE1-4BA9-8A40-F6F18DBBADB5}"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A702D-3289-4532-A2D8-823BA6A51564}" type="slidenum">
              <a:rPr lang="en-US" smtClean="0"/>
              <a:t>‹#›</a:t>
            </a:fld>
            <a:endParaRPr lang="en-US"/>
          </a:p>
        </p:txBody>
      </p:sp>
    </p:spTree>
    <p:extLst>
      <p:ext uri="{BB962C8B-B14F-4D97-AF65-F5344CB8AC3E}">
        <p14:creationId xmlns:p14="http://schemas.microsoft.com/office/powerpoint/2010/main" val="8053938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7632ED-BCE1-4BA9-8A40-F6F18DBBADB5}"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A702D-3289-4532-A2D8-823BA6A51564}" type="slidenum">
              <a:rPr lang="en-US" smtClean="0"/>
              <a:t>‹#›</a:t>
            </a:fld>
            <a:endParaRPr lang="en-US"/>
          </a:p>
        </p:txBody>
      </p:sp>
    </p:spTree>
    <p:extLst>
      <p:ext uri="{BB962C8B-B14F-4D97-AF65-F5344CB8AC3E}">
        <p14:creationId xmlns:p14="http://schemas.microsoft.com/office/powerpoint/2010/main" val="34532281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7632ED-BCE1-4BA9-8A40-F6F18DBBADB5}"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A702D-3289-4532-A2D8-823BA6A51564}" type="slidenum">
              <a:rPr lang="en-US" smtClean="0"/>
              <a:t>‹#›</a:t>
            </a:fld>
            <a:endParaRPr lang="en-US"/>
          </a:p>
        </p:txBody>
      </p:sp>
    </p:spTree>
    <p:extLst>
      <p:ext uri="{BB962C8B-B14F-4D97-AF65-F5344CB8AC3E}">
        <p14:creationId xmlns:p14="http://schemas.microsoft.com/office/powerpoint/2010/main" val="2143568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7632ED-BCE1-4BA9-8A40-F6F18DBBADB5}" type="datetimeFigureOut">
              <a:rPr lang="en-US" smtClean="0"/>
              <a:t>3/10/2018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DA702D-3289-4532-A2D8-823BA6A51564}" type="slidenum">
              <a:rPr lang="en-US" smtClean="0"/>
              <a:t>‹#›</a:t>
            </a:fld>
            <a:endParaRPr lang="en-US"/>
          </a:p>
        </p:txBody>
      </p:sp>
    </p:spTree>
    <p:extLst>
      <p:ext uri="{BB962C8B-B14F-4D97-AF65-F5344CB8AC3E}">
        <p14:creationId xmlns:p14="http://schemas.microsoft.com/office/powerpoint/2010/main" val="33062002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7632ED-BCE1-4BA9-8A40-F6F18DBBADB5}" type="datetimeFigureOut">
              <a:rPr lang="en-US" smtClean="0"/>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DA702D-3289-4532-A2D8-823BA6A51564}" type="slidenum">
              <a:rPr lang="en-US" smtClean="0"/>
              <a:t>‹#›</a:t>
            </a:fld>
            <a:endParaRPr lang="en-US"/>
          </a:p>
        </p:txBody>
      </p:sp>
    </p:spTree>
    <p:extLst>
      <p:ext uri="{BB962C8B-B14F-4D97-AF65-F5344CB8AC3E}">
        <p14:creationId xmlns:p14="http://schemas.microsoft.com/office/powerpoint/2010/main" val="17444057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7632ED-BCE1-4BA9-8A40-F6F18DBBADB5}" type="datetimeFigureOut">
              <a:rPr lang="en-US" smtClean="0"/>
              <a:t>3/10/2018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DA702D-3289-4532-A2D8-823BA6A51564}" type="slidenum">
              <a:rPr lang="en-US" smtClean="0"/>
              <a:t>‹#›</a:t>
            </a:fld>
            <a:endParaRPr lang="en-US"/>
          </a:p>
        </p:txBody>
      </p:sp>
    </p:spTree>
    <p:extLst>
      <p:ext uri="{BB962C8B-B14F-4D97-AF65-F5344CB8AC3E}">
        <p14:creationId xmlns:p14="http://schemas.microsoft.com/office/powerpoint/2010/main" val="2837901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7632ED-BCE1-4BA9-8A40-F6F18DBBADB5}" type="datetimeFigureOut">
              <a:rPr lang="en-US" smtClean="0"/>
              <a:t>3/10/2018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DA702D-3289-4532-A2D8-823BA6A51564}" type="slidenum">
              <a:rPr lang="en-US" smtClean="0"/>
              <a:t>‹#›</a:t>
            </a:fld>
            <a:endParaRPr lang="en-US"/>
          </a:p>
        </p:txBody>
      </p:sp>
    </p:spTree>
    <p:extLst>
      <p:ext uri="{BB962C8B-B14F-4D97-AF65-F5344CB8AC3E}">
        <p14:creationId xmlns:p14="http://schemas.microsoft.com/office/powerpoint/2010/main" val="24564453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7632ED-BCE1-4BA9-8A40-F6F18DBBADB5}" type="datetimeFigureOut">
              <a:rPr lang="en-US" smtClean="0"/>
              <a:t>3/10/2018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DA702D-3289-4532-A2D8-823BA6A51564}" type="slidenum">
              <a:rPr lang="en-US" smtClean="0"/>
              <a:t>‹#›</a:t>
            </a:fld>
            <a:endParaRPr lang="en-US"/>
          </a:p>
        </p:txBody>
      </p:sp>
    </p:spTree>
    <p:extLst>
      <p:ext uri="{BB962C8B-B14F-4D97-AF65-F5344CB8AC3E}">
        <p14:creationId xmlns:p14="http://schemas.microsoft.com/office/powerpoint/2010/main" val="1581445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7632ED-BCE1-4BA9-8A40-F6F18DBBADB5}" type="datetimeFigureOut">
              <a:rPr lang="en-US" smtClean="0"/>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DA702D-3289-4532-A2D8-823BA6A51564}" type="slidenum">
              <a:rPr lang="en-US" smtClean="0"/>
              <a:t>‹#›</a:t>
            </a:fld>
            <a:endParaRPr lang="en-US"/>
          </a:p>
        </p:txBody>
      </p:sp>
    </p:spTree>
    <p:extLst>
      <p:ext uri="{BB962C8B-B14F-4D97-AF65-F5344CB8AC3E}">
        <p14:creationId xmlns:p14="http://schemas.microsoft.com/office/powerpoint/2010/main" val="38246511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7632ED-BCE1-4BA9-8A40-F6F18DBBADB5}" type="datetimeFigureOut">
              <a:rPr lang="en-US" smtClean="0"/>
              <a:t>3/10/2018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DA702D-3289-4532-A2D8-823BA6A51564}" type="slidenum">
              <a:rPr lang="en-US" smtClean="0"/>
              <a:t>‹#›</a:t>
            </a:fld>
            <a:endParaRPr lang="en-US"/>
          </a:p>
        </p:txBody>
      </p:sp>
    </p:spTree>
    <p:extLst>
      <p:ext uri="{BB962C8B-B14F-4D97-AF65-F5344CB8AC3E}">
        <p14:creationId xmlns:p14="http://schemas.microsoft.com/office/powerpoint/2010/main" val="30079313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7632ED-BCE1-4BA9-8A40-F6F18DBBADB5}" type="datetimeFigureOut">
              <a:rPr lang="en-US" smtClean="0"/>
              <a:t>3/10/2018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DA702D-3289-4532-A2D8-823BA6A51564}" type="slidenum">
              <a:rPr lang="en-US" smtClean="0"/>
              <a:t>‹#›</a:t>
            </a:fld>
            <a:endParaRPr lang="en-US"/>
          </a:p>
        </p:txBody>
      </p:sp>
    </p:spTree>
    <p:extLst>
      <p:ext uri="{BB962C8B-B14F-4D97-AF65-F5344CB8AC3E}">
        <p14:creationId xmlns:p14="http://schemas.microsoft.com/office/powerpoint/2010/main" val="763704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7936"/>
            <a:ext cx="12192000" cy="1114807"/>
          </a:xfrm>
        </p:spPr>
        <p:txBody>
          <a:bodyPr>
            <a:noAutofit/>
          </a:bodyPr>
          <a:lstStyle/>
          <a:p>
            <a:r>
              <a:rPr lang="en-US" sz="7500" dirty="0" smtClean="0">
                <a:solidFill>
                  <a:srgbClr val="FFFF00"/>
                </a:solidFill>
                <a:latin typeface="Tahoma" panose="020B0604030504040204" pitchFamily="34" charset="0"/>
                <a:ea typeface="Tahoma" panose="020B0604030504040204" pitchFamily="34" charset="0"/>
                <a:cs typeface="Tahoma" panose="020B0604030504040204" pitchFamily="34" charset="0"/>
              </a:rPr>
              <a:t>Christ is Superior (Part 1)</a:t>
            </a:r>
            <a:endParaRPr lang="en-US" sz="7500"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4" name="AutoShape 2" descr="Image result for book of hebrews scripture"/>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2052" name="Picture 4" descr="Image result for book of hebrews scriptur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22744"/>
            <a:ext cx="12083671" cy="551638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8833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04957024"/>
              </p:ext>
            </p:extLst>
          </p:nvPr>
        </p:nvGraphicFramePr>
        <p:xfrm>
          <a:off x="0" y="-185580"/>
          <a:ext cx="12192001" cy="7318410"/>
        </p:xfrm>
        <a:graphic>
          <a:graphicData uri="http://schemas.openxmlformats.org/drawingml/2006/table">
            <a:tbl>
              <a:tblPr firstRow="1" firstCol="1" bandRow="1">
                <a:tableStyleId>{073A0DAA-6AF3-43AB-8588-CEC1D06C72B9}</a:tableStyleId>
              </a:tblPr>
              <a:tblGrid>
                <a:gridCol w="4062841"/>
                <a:gridCol w="4064580"/>
                <a:gridCol w="4064580"/>
              </a:tblGrid>
              <a:tr h="1258060">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Christ is </a:t>
                      </a:r>
                      <a:r>
                        <a:rPr lang="en-US" sz="4200" b="0" dirty="0">
                          <a:effectLst/>
                          <a:latin typeface="Tahoma" panose="020B0604030504040204" pitchFamily="34" charset="0"/>
                          <a:ea typeface="Tahoma" panose="020B0604030504040204" pitchFamily="34" charset="0"/>
                          <a:cs typeface="Tahoma" panose="020B0604030504040204" pitchFamily="34" charset="0"/>
                        </a:rPr>
                        <a:t>Superior</a:t>
                      </a: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Through His Death</a:t>
                      </a:r>
                      <a:endParaRPr lang="en-US" sz="4200" b="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effectLst/>
                          <a:latin typeface="Tahoma" panose="020B0604030504040204" pitchFamily="34" charset="0"/>
                          <a:ea typeface="Tahoma" panose="020B0604030504040204" pitchFamily="34" charset="0"/>
                          <a:cs typeface="Tahoma" panose="020B0604030504040204" pitchFamily="34" charset="0"/>
                        </a:rPr>
                        <a:t>Exhortation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effectLst/>
                          <a:latin typeface="Tahoma" panose="020B0604030504040204" pitchFamily="34" charset="0"/>
                          <a:ea typeface="Tahoma" panose="020B0604030504040204" pitchFamily="34" charset="0"/>
                          <a:cs typeface="Tahoma" panose="020B0604030504040204" pitchFamily="34" charset="0"/>
                        </a:rPr>
                        <a:t>to Brethren</a:t>
                      </a: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785520">
                <a:tc>
                  <a:txBody>
                    <a:bodyPr/>
                    <a:lstStyle/>
                    <a:p>
                      <a:pPr marL="0" marR="0" algn="ctr">
                        <a:lnSpc>
                          <a:spcPct val="107000"/>
                        </a:lnSpc>
                        <a:spcBef>
                          <a:spcPts val="0"/>
                        </a:spcBef>
                        <a:spcAft>
                          <a:spcPts val="0"/>
                        </a:spcAft>
                      </a:pPr>
                      <a:endParaRPr lang="en-US" sz="1900" b="0" u="sng"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u="sng" dirty="0" smtClean="0">
                          <a:effectLst/>
                          <a:latin typeface="Tahoma" panose="020B0604030504040204" pitchFamily="34" charset="0"/>
                          <a:ea typeface="Tahoma" panose="020B0604030504040204" pitchFamily="34" charset="0"/>
                          <a:cs typeface="Tahoma" panose="020B0604030504040204" pitchFamily="34" charset="0"/>
                        </a:rPr>
                        <a:t>Greater </a:t>
                      </a:r>
                      <a:r>
                        <a:rPr lang="en-US" sz="4000" b="0" u="sng" dirty="0">
                          <a:effectLst/>
                          <a:latin typeface="Tahoma" panose="020B0604030504040204" pitchFamily="34" charset="0"/>
                          <a:ea typeface="Tahoma" panose="020B0604030504040204" pitchFamily="34" charset="0"/>
                          <a:cs typeface="Tahoma" panose="020B0604030504040204" pitchFamily="34" charset="0"/>
                        </a:rPr>
                        <a:t>Priesthood</a:t>
                      </a:r>
                      <a:r>
                        <a:rPr lang="en-US" sz="4000" b="0" dirty="0">
                          <a:effectLst/>
                          <a:latin typeface="Tahoma" panose="020B0604030504040204" pitchFamily="34" charset="0"/>
                          <a:ea typeface="Tahoma" panose="020B0604030504040204" pitchFamily="34" charset="0"/>
                          <a:cs typeface="Tahoma" panose="020B0604030504040204" pitchFamily="34" charset="0"/>
                        </a:rPr>
                        <a:t>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than </a:t>
                      </a:r>
                      <a:r>
                        <a:rPr lang="en-US" sz="4000" b="0" dirty="0">
                          <a:effectLst/>
                          <a:latin typeface="Tahoma" panose="020B0604030504040204" pitchFamily="34" charset="0"/>
                          <a:ea typeface="Tahoma" panose="020B0604030504040204" pitchFamily="34" charset="0"/>
                          <a:cs typeface="Tahoma" panose="020B0604030504040204" pitchFamily="34" charset="0"/>
                        </a:rPr>
                        <a:t>Aaron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by </a:t>
                      </a:r>
                      <a:r>
                        <a:rPr lang="en-US" sz="4000" b="0" dirty="0">
                          <a:effectLst/>
                          <a:latin typeface="Tahoma" panose="020B0604030504040204" pitchFamily="34" charset="0"/>
                          <a:ea typeface="Tahoma" panose="020B0604030504040204" pitchFamily="34" charset="0"/>
                          <a:cs typeface="Tahoma" panose="020B0604030504040204" pitchFamily="34" charset="0"/>
                        </a:rPr>
                        <a:t>order of Melchizedek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(Heb. 5:6, 10; 6:20</a:t>
                      </a:r>
                      <a:r>
                        <a:rPr lang="en-US" sz="4000" b="0" dirty="0">
                          <a:effectLst/>
                          <a:latin typeface="Tahoma" panose="020B0604030504040204" pitchFamily="34" charset="0"/>
                          <a:ea typeface="Tahoma" panose="020B0604030504040204" pitchFamily="34" charset="0"/>
                          <a:cs typeface="Tahoma" panose="020B0604030504040204" pitchFamily="34" charset="0"/>
                        </a:rPr>
                        <a: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7:1-21)</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9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He entered Holy Place of heaven, intercedes </a:t>
                      </a:r>
                      <a:r>
                        <a:rPr lang="en-US" sz="4000" dirty="0">
                          <a:effectLst/>
                          <a:latin typeface="Tahoma" panose="020B0604030504040204" pitchFamily="34" charset="0"/>
                          <a:ea typeface="Tahoma" panose="020B0604030504040204" pitchFamily="34" charset="0"/>
                          <a:cs typeface="Tahoma" panose="020B0604030504040204" pitchFamily="34" charset="0"/>
                        </a:rPr>
                        <a:t>for </a:t>
                      </a:r>
                      <a:r>
                        <a:rPr lang="en-US" sz="4000" dirty="0" smtClean="0">
                          <a:effectLst/>
                          <a:latin typeface="Tahoma" panose="020B0604030504040204" pitchFamily="34" charset="0"/>
                          <a:ea typeface="Tahoma" panose="020B0604030504040204" pitchFamily="34" charset="0"/>
                          <a:cs typeface="Tahoma" panose="020B0604030504040204" pitchFamily="34" charset="0"/>
                        </a:rPr>
                        <a:t>the saints</a:t>
                      </a:r>
                      <a:r>
                        <a:rPr lang="en-US" sz="4000" dirty="0">
                          <a:effectLst/>
                          <a:latin typeface="Tahoma" panose="020B0604030504040204" pitchFamily="34" charset="0"/>
                          <a:ea typeface="Tahoma" panose="020B0604030504040204" pitchFamily="34" charset="0"/>
                          <a:cs typeface="Tahoma" panose="020B0604030504040204" pitchFamily="34" charset="0"/>
                        </a:rPr>
                        <a:t>, </a:t>
                      </a:r>
                      <a:r>
                        <a:rPr lang="en-US" sz="4000" dirty="0" smtClean="0">
                          <a:effectLst/>
                          <a:latin typeface="Tahoma" panose="020B0604030504040204" pitchFamily="34" charset="0"/>
                          <a:ea typeface="Tahoma" panose="020B0604030504040204" pitchFamily="34" charset="0"/>
                          <a:cs typeface="Tahoma" panose="020B0604030504040204" pitchFamily="34" charset="0"/>
                        </a:rPr>
                        <a:t>author of eternal life to obedient</a:t>
                      </a:r>
                      <a:r>
                        <a:rPr lang="en-US" sz="4000" baseline="0" dirty="0" smtClean="0">
                          <a:effectLst/>
                          <a:latin typeface="Tahoma" panose="020B0604030504040204" pitchFamily="34" charset="0"/>
                          <a:ea typeface="Tahoma" panose="020B0604030504040204" pitchFamily="34" charset="0"/>
                          <a:cs typeface="Tahoma" panose="020B0604030504040204" pitchFamily="34" charset="0"/>
                        </a:rPr>
                        <a:t> </a:t>
                      </a: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(Heb. 5:8-9; 6:19; 7:25-8:2)</a:t>
                      </a: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9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0955184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696113715"/>
              </p:ext>
            </p:extLst>
          </p:nvPr>
        </p:nvGraphicFramePr>
        <p:xfrm>
          <a:off x="0" y="-185580"/>
          <a:ext cx="12192001" cy="7318410"/>
        </p:xfrm>
        <a:graphic>
          <a:graphicData uri="http://schemas.openxmlformats.org/drawingml/2006/table">
            <a:tbl>
              <a:tblPr firstRow="1" firstCol="1" bandRow="1">
                <a:tableStyleId>{073A0DAA-6AF3-43AB-8588-CEC1D06C72B9}</a:tableStyleId>
              </a:tblPr>
              <a:tblGrid>
                <a:gridCol w="4062841"/>
                <a:gridCol w="4064580"/>
                <a:gridCol w="4064580"/>
              </a:tblGrid>
              <a:tr h="1258060">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Christ is </a:t>
                      </a:r>
                      <a:r>
                        <a:rPr lang="en-US" sz="4200" b="0" dirty="0">
                          <a:effectLst/>
                          <a:latin typeface="Tahoma" panose="020B0604030504040204" pitchFamily="34" charset="0"/>
                          <a:ea typeface="Tahoma" panose="020B0604030504040204" pitchFamily="34" charset="0"/>
                          <a:cs typeface="Tahoma" panose="020B0604030504040204" pitchFamily="34" charset="0"/>
                        </a:rPr>
                        <a:t>Superior</a:t>
                      </a: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Through His Death</a:t>
                      </a: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Exhortation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to Brethren</a:t>
                      </a:r>
                      <a:endParaRPr lang="en-US" sz="42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785520">
                <a:tc>
                  <a:txBody>
                    <a:bodyPr/>
                    <a:lstStyle/>
                    <a:p>
                      <a:pPr marL="0" marR="0" algn="ctr">
                        <a:lnSpc>
                          <a:spcPct val="107000"/>
                        </a:lnSpc>
                        <a:spcBef>
                          <a:spcPts val="0"/>
                        </a:spcBef>
                        <a:spcAft>
                          <a:spcPts val="0"/>
                        </a:spcAft>
                      </a:pPr>
                      <a:endParaRPr lang="en-US" sz="1900" b="0" u="sng"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u="sng" dirty="0" smtClean="0">
                          <a:effectLst/>
                          <a:latin typeface="Tahoma" panose="020B0604030504040204" pitchFamily="34" charset="0"/>
                          <a:ea typeface="Tahoma" panose="020B0604030504040204" pitchFamily="34" charset="0"/>
                          <a:cs typeface="Tahoma" panose="020B0604030504040204" pitchFamily="34" charset="0"/>
                        </a:rPr>
                        <a:t>Greater </a:t>
                      </a:r>
                      <a:r>
                        <a:rPr lang="en-US" sz="4000" b="0" u="sng" dirty="0">
                          <a:effectLst/>
                          <a:latin typeface="Tahoma" panose="020B0604030504040204" pitchFamily="34" charset="0"/>
                          <a:ea typeface="Tahoma" panose="020B0604030504040204" pitchFamily="34" charset="0"/>
                          <a:cs typeface="Tahoma" panose="020B0604030504040204" pitchFamily="34" charset="0"/>
                        </a:rPr>
                        <a:t>Priesthood</a:t>
                      </a:r>
                      <a:r>
                        <a:rPr lang="en-US" sz="4000" b="0" dirty="0">
                          <a:effectLst/>
                          <a:latin typeface="Tahoma" panose="020B0604030504040204" pitchFamily="34" charset="0"/>
                          <a:ea typeface="Tahoma" panose="020B0604030504040204" pitchFamily="34" charset="0"/>
                          <a:cs typeface="Tahoma" panose="020B0604030504040204" pitchFamily="34" charset="0"/>
                        </a:rPr>
                        <a:t>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than </a:t>
                      </a:r>
                      <a:r>
                        <a:rPr lang="en-US" sz="4000" b="0" dirty="0">
                          <a:effectLst/>
                          <a:latin typeface="Tahoma" panose="020B0604030504040204" pitchFamily="34" charset="0"/>
                          <a:ea typeface="Tahoma" panose="020B0604030504040204" pitchFamily="34" charset="0"/>
                          <a:cs typeface="Tahoma" panose="020B0604030504040204" pitchFamily="34" charset="0"/>
                        </a:rPr>
                        <a:t>Aaron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by </a:t>
                      </a:r>
                      <a:r>
                        <a:rPr lang="en-US" sz="4000" b="0" dirty="0">
                          <a:effectLst/>
                          <a:latin typeface="Tahoma" panose="020B0604030504040204" pitchFamily="34" charset="0"/>
                          <a:ea typeface="Tahoma" panose="020B0604030504040204" pitchFamily="34" charset="0"/>
                          <a:cs typeface="Tahoma" panose="020B0604030504040204" pitchFamily="34" charset="0"/>
                        </a:rPr>
                        <a:t>order of Melchizedek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(Heb. 5:6, 10; 6:20</a:t>
                      </a:r>
                      <a:r>
                        <a:rPr lang="en-US" sz="4000" b="0" dirty="0">
                          <a:effectLst/>
                          <a:latin typeface="Tahoma" panose="020B0604030504040204" pitchFamily="34" charset="0"/>
                          <a:ea typeface="Tahoma" panose="020B0604030504040204" pitchFamily="34" charset="0"/>
                          <a:cs typeface="Tahoma" panose="020B0604030504040204" pitchFamily="34" charset="0"/>
                        </a:rPr>
                        <a: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7:1-21)</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90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dirty="0" smtClean="0">
                          <a:effectLst/>
                          <a:latin typeface="Tahoma" panose="020B0604030504040204" pitchFamily="34" charset="0"/>
                          <a:ea typeface="Tahoma" panose="020B0604030504040204" pitchFamily="34" charset="0"/>
                          <a:cs typeface="Tahoma" panose="020B0604030504040204" pitchFamily="34" charset="0"/>
                        </a:rPr>
                        <a:t>He is the author of eternal life to all who obey Him &amp; intercedes for all the saints</a:t>
                      </a:r>
                      <a:r>
                        <a:rPr lang="en-US" sz="4000" baseline="0" dirty="0" smtClean="0">
                          <a:effectLst/>
                          <a:latin typeface="Tahoma" panose="020B0604030504040204" pitchFamily="34" charset="0"/>
                          <a:ea typeface="Tahoma" panose="020B0604030504040204" pitchFamily="34" charset="0"/>
                          <a:cs typeface="Tahoma" panose="020B0604030504040204" pitchFamily="34" charset="0"/>
                        </a:rPr>
                        <a:t>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000" dirty="0" smtClean="0">
                          <a:effectLst/>
                          <a:latin typeface="Tahoma" panose="020B0604030504040204" pitchFamily="34" charset="0"/>
                          <a:ea typeface="Tahoma" panose="020B0604030504040204" pitchFamily="34" charset="0"/>
                          <a:cs typeface="Tahoma" panose="020B0604030504040204" pitchFamily="34" charset="0"/>
                        </a:rPr>
                        <a:t>(Heb. 5:8-9;  7:25)</a:t>
                      </a:r>
                    </a:p>
                    <a:p>
                      <a:pPr marL="0" marR="0" algn="ctr">
                        <a:lnSpc>
                          <a:spcPct val="107000"/>
                        </a:lnSpc>
                        <a:spcBef>
                          <a:spcPts val="0"/>
                        </a:spcBef>
                        <a:spcAft>
                          <a:spcPts val="0"/>
                        </a:spcAft>
                      </a:pPr>
                      <a:endParaRPr lang="en-US" sz="19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9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Be diligent to enter so that you won’t fall, boldly draw </a:t>
                      </a:r>
                      <a:r>
                        <a:rPr lang="en-US" sz="4000" dirty="0">
                          <a:effectLst/>
                          <a:latin typeface="Tahoma" panose="020B0604030504040204" pitchFamily="34" charset="0"/>
                          <a:ea typeface="Tahoma" panose="020B0604030504040204" pitchFamily="34" charset="0"/>
                          <a:cs typeface="Tahoma" panose="020B0604030504040204" pitchFamily="34" charset="0"/>
                        </a:rPr>
                        <a:t>near </a:t>
                      </a:r>
                      <a:r>
                        <a:rPr lang="en-US" sz="4000" dirty="0" smtClean="0">
                          <a:effectLst/>
                          <a:latin typeface="Tahoma" panose="020B0604030504040204" pitchFamily="34" charset="0"/>
                          <a:ea typeface="Tahoma" panose="020B0604030504040204" pitchFamily="34" charset="0"/>
                          <a:cs typeface="Tahoma" panose="020B0604030504040204" pitchFamily="34" charset="0"/>
                        </a:rPr>
                        <a:t>to </a:t>
                      </a:r>
                      <a:r>
                        <a:rPr lang="en-US" sz="4000" dirty="0">
                          <a:effectLst/>
                          <a:latin typeface="Tahoma" panose="020B0604030504040204" pitchFamily="34" charset="0"/>
                          <a:ea typeface="Tahoma" panose="020B0604030504040204" pitchFamily="34" charset="0"/>
                          <a:cs typeface="Tahoma" panose="020B0604030504040204" pitchFamily="34" charset="0"/>
                        </a:rPr>
                        <a:t>God’s </a:t>
                      </a:r>
                      <a:r>
                        <a:rPr lang="en-US" sz="4000" dirty="0" smtClean="0">
                          <a:effectLst/>
                          <a:latin typeface="Tahoma" panose="020B0604030504040204" pitchFamily="34" charset="0"/>
                          <a:ea typeface="Tahoma" panose="020B0604030504040204" pitchFamily="34" charset="0"/>
                          <a:cs typeface="Tahoma" panose="020B0604030504040204" pitchFamily="34" charset="0"/>
                        </a:rPr>
                        <a:t>throne of grace to help you in time </a:t>
                      </a:r>
                      <a:r>
                        <a:rPr lang="en-US" sz="4000" dirty="0">
                          <a:effectLst/>
                          <a:latin typeface="Tahoma" panose="020B0604030504040204" pitchFamily="34" charset="0"/>
                          <a:ea typeface="Tahoma" panose="020B0604030504040204" pitchFamily="34" charset="0"/>
                          <a:cs typeface="Tahoma" panose="020B0604030504040204" pitchFamily="34" charset="0"/>
                        </a:rPr>
                        <a:t>of need </a:t>
                      </a: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(Heb. 4:11-16</a:t>
                      </a:r>
                      <a:r>
                        <a:rPr lang="en-US" sz="40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r>
            </a:tbl>
          </a:graphicData>
        </a:graphic>
      </p:graphicFrame>
    </p:spTree>
    <p:extLst>
      <p:ext uri="{BB962C8B-B14F-4D97-AF65-F5344CB8AC3E}">
        <p14:creationId xmlns:p14="http://schemas.microsoft.com/office/powerpoint/2010/main" val="27317499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89166888"/>
              </p:ext>
            </p:extLst>
          </p:nvPr>
        </p:nvGraphicFramePr>
        <p:xfrm>
          <a:off x="0" y="-160020"/>
          <a:ext cx="12192001" cy="7277815"/>
        </p:xfrm>
        <a:graphic>
          <a:graphicData uri="http://schemas.openxmlformats.org/drawingml/2006/table">
            <a:tbl>
              <a:tblPr firstRow="1" firstCol="1" bandRow="1">
                <a:tableStyleId>{073A0DAA-6AF3-43AB-8588-CEC1D06C72B9}</a:tableStyleId>
              </a:tblPr>
              <a:tblGrid>
                <a:gridCol w="4062841"/>
                <a:gridCol w="4064580"/>
                <a:gridCol w="4064580"/>
              </a:tblGrid>
              <a:tr h="1543444">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Christ is </a:t>
                      </a:r>
                      <a:r>
                        <a:rPr lang="en-US" sz="4200" b="0" dirty="0">
                          <a:effectLst/>
                          <a:latin typeface="Tahoma" panose="020B0604030504040204" pitchFamily="34" charset="0"/>
                          <a:ea typeface="Tahoma" panose="020B0604030504040204" pitchFamily="34" charset="0"/>
                          <a:cs typeface="Tahoma" panose="020B0604030504040204" pitchFamily="34" charset="0"/>
                        </a:rPr>
                        <a:t>Superior</a:t>
                      </a: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Through His Death</a:t>
                      </a: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Exhortation </a:t>
                      </a: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to Brethren</a:t>
                      </a: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734371">
                <a:tc>
                  <a:txBody>
                    <a:bodyPr/>
                    <a:lstStyle/>
                    <a:p>
                      <a:pPr marL="0" marR="0" algn="ctr">
                        <a:lnSpc>
                          <a:spcPct val="107000"/>
                        </a:lnSpc>
                        <a:spcBef>
                          <a:spcPts val="0"/>
                        </a:spcBef>
                        <a:spcAft>
                          <a:spcPts val="0"/>
                        </a:spcAft>
                      </a:pP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7012902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90937309"/>
              </p:ext>
            </p:extLst>
          </p:nvPr>
        </p:nvGraphicFramePr>
        <p:xfrm>
          <a:off x="0" y="-160020"/>
          <a:ext cx="12192001" cy="7277815"/>
        </p:xfrm>
        <a:graphic>
          <a:graphicData uri="http://schemas.openxmlformats.org/drawingml/2006/table">
            <a:tbl>
              <a:tblPr firstRow="1" firstCol="1" bandRow="1">
                <a:tableStyleId>{073A0DAA-6AF3-43AB-8588-CEC1D06C72B9}</a:tableStyleId>
              </a:tblPr>
              <a:tblGrid>
                <a:gridCol w="4062841"/>
                <a:gridCol w="4064580"/>
                <a:gridCol w="4064580"/>
              </a:tblGrid>
              <a:tr h="1543444">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Christ is </a:t>
                      </a:r>
                      <a:r>
                        <a:rPr lang="en-US" sz="42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Superior</a:t>
                      </a: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Through His Death</a:t>
                      </a: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Exhortation </a:t>
                      </a: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to Brethren</a:t>
                      </a: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734371">
                <a:tc>
                  <a:txBody>
                    <a:bodyPr/>
                    <a:lstStyle/>
                    <a:p>
                      <a:pPr marL="0" marR="0" algn="ctr">
                        <a:lnSpc>
                          <a:spcPct val="107000"/>
                        </a:lnSpc>
                        <a:spcBef>
                          <a:spcPts val="0"/>
                        </a:spcBef>
                        <a:spcAft>
                          <a:spcPts val="0"/>
                        </a:spcAft>
                      </a:pPr>
                      <a:endParaRPr lang="en-US" sz="1900" b="0" u="sng"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u="sng" dirty="0" smtClean="0">
                          <a:effectLst/>
                          <a:latin typeface="Tahoma" panose="020B0604030504040204" pitchFamily="34" charset="0"/>
                          <a:ea typeface="Tahoma" panose="020B0604030504040204" pitchFamily="34" charset="0"/>
                          <a:cs typeface="Tahoma" panose="020B0604030504040204" pitchFamily="34" charset="0"/>
                        </a:rPr>
                        <a:t>Greater Spokesman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Angels of</a:t>
                      </a:r>
                      <a:r>
                        <a:rPr lang="en-US" sz="3800" b="0" baseline="0" dirty="0" smtClean="0">
                          <a:effectLst/>
                          <a:latin typeface="Tahoma" panose="020B0604030504040204" pitchFamily="34" charset="0"/>
                          <a:ea typeface="Tahoma" panose="020B0604030504040204" pitchFamily="34" charset="0"/>
                          <a:cs typeface="Tahoma" panose="020B0604030504040204" pitchFamily="34" charset="0"/>
                        </a:rPr>
                        <a:t> God </a:t>
                      </a:r>
                      <a:r>
                        <a:rPr lang="en-US" sz="3800" b="0" dirty="0" smtClean="0">
                          <a:effectLst/>
                          <a:latin typeface="Tahoma" panose="020B0604030504040204" pitchFamily="34" charset="0"/>
                          <a:ea typeface="Tahoma" panose="020B0604030504040204" pitchFamily="34" charset="0"/>
                          <a:cs typeface="Tahoma" panose="020B0604030504040204" pitchFamily="34" charset="0"/>
                        </a:rPr>
                        <a:t>worship Him,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He’s the Chosen Son,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not the angels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(Heb. 1:1-14;</a:t>
                      </a:r>
                      <a:r>
                        <a:rPr lang="en-US" sz="3800" b="0" baseline="0" dirty="0" smtClean="0">
                          <a:effectLst/>
                          <a:latin typeface="Tahoma" panose="020B0604030504040204" pitchFamily="34" charset="0"/>
                          <a:ea typeface="Tahoma" panose="020B0604030504040204" pitchFamily="34" charset="0"/>
                          <a:cs typeface="Tahoma" panose="020B0604030504040204" pitchFamily="34" charset="0"/>
                        </a:rPr>
                        <a:t> 2:2</a:t>
                      </a:r>
                      <a:r>
                        <a:rPr lang="en-US" sz="3800" b="0" dirty="0" smtClean="0">
                          <a:effectLst/>
                          <a:latin typeface="Tahoma" panose="020B0604030504040204" pitchFamily="34" charset="0"/>
                          <a:ea typeface="Tahoma" panose="020B0604030504040204" pitchFamily="34" charset="0"/>
                          <a:cs typeface="Tahoma" panose="020B0604030504040204" pitchFamily="34" charset="0"/>
                        </a:rPr>
                        <a:t>)</a:t>
                      </a: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3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222310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499703184"/>
              </p:ext>
            </p:extLst>
          </p:nvPr>
        </p:nvGraphicFramePr>
        <p:xfrm>
          <a:off x="0" y="-160020"/>
          <a:ext cx="12192001" cy="7277815"/>
        </p:xfrm>
        <a:graphic>
          <a:graphicData uri="http://schemas.openxmlformats.org/drawingml/2006/table">
            <a:tbl>
              <a:tblPr firstRow="1" firstCol="1" bandRow="1">
                <a:tableStyleId>{073A0DAA-6AF3-43AB-8588-CEC1D06C72B9}</a:tableStyleId>
              </a:tblPr>
              <a:tblGrid>
                <a:gridCol w="4062841"/>
                <a:gridCol w="4064580"/>
                <a:gridCol w="4064580"/>
              </a:tblGrid>
              <a:tr h="1543444">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Christ is </a:t>
                      </a:r>
                      <a:r>
                        <a:rPr lang="en-US" sz="4200" b="0" dirty="0">
                          <a:effectLst/>
                          <a:latin typeface="Tahoma" panose="020B0604030504040204" pitchFamily="34" charset="0"/>
                          <a:ea typeface="Tahoma" panose="020B0604030504040204" pitchFamily="34" charset="0"/>
                          <a:cs typeface="Tahoma" panose="020B0604030504040204" pitchFamily="34" charset="0"/>
                        </a:rPr>
                        <a:t>Superior</a:t>
                      </a: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Through His Death</a:t>
                      </a:r>
                      <a:endParaRPr lang="en-US" sz="4200" b="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Exhortation </a:t>
                      </a: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to Brethren</a:t>
                      </a: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734371">
                <a:tc>
                  <a:txBody>
                    <a:bodyPr/>
                    <a:lstStyle/>
                    <a:p>
                      <a:pPr marL="0" marR="0" algn="ctr">
                        <a:lnSpc>
                          <a:spcPct val="107000"/>
                        </a:lnSpc>
                        <a:spcBef>
                          <a:spcPts val="0"/>
                        </a:spcBef>
                        <a:spcAft>
                          <a:spcPts val="0"/>
                        </a:spcAft>
                      </a:pPr>
                      <a:endParaRPr lang="en-US" sz="1900" b="0" u="sng"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u="sng" dirty="0" smtClean="0">
                          <a:effectLst/>
                          <a:latin typeface="Tahoma" panose="020B0604030504040204" pitchFamily="34" charset="0"/>
                          <a:ea typeface="Tahoma" panose="020B0604030504040204" pitchFamily="34" charset="0"/>
                          <a:cs typeface="Tahoma" panose="020B0604030504040204" pitchFamily="34" charset="0"/>
                        </a:rPr>
                        <a:t>Greater Spokesman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Angels of</a:t>
                      </a:r>
                      <a:r>
                        <a:rPr lang="en-US" sz="3800" b="0" baseline="0" dirty="0" smtClean="0">
                          <a:effectLst/>
                          <a:latin typeface="Tahoma" panose="020B0604030504040204" pitchFamily="34" charset="0"/>
                          <a:ea typeface="Tahoma" panose="020B0604030504040204" pitchFamily="34" charset="0"/>
                          <a:cs typeface="Tahoma" panose="020B0604030504040204" pitchFamily="34" charset="0"/>
                        </a:rPr>
                        <a:t> God </a:t>
                      </a:r>
                      <a:r>
                        <a:rPr lang="en-US" sz="3800" b="0" dirty="0" smtClean="0">
                          <a:effectLst/>
                          <a:latin typeface="Tahoma" panose="020B0604030504040204" pitchFamily="34" charset="0"/>
                          <a:ea typeface="Tahoma" panose="020B0604030504040204" pitchFamily="34" charset="0"/>
                          <a:cs typeface="Tahoma" panose="020B0604030504040204" pitchFamily="34" charset="0"/>
                        </a:rPr>
                        <a:t>worship Him,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He’s the Chosen Son,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not the angels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(Heb. 1:1-14; 2:2)</a:t>
                      </a: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9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dirty="0" smtClean="0">
                          <a:effectLst/>
                          <a:latin typeface="Tahoma" panose="020B0604030504040204" pitchFamily="34" charset="0"/>
                          <a:ea typeface="Tahoma" panose="020B0604030504040204" pitchFamily="34" charset="0"/>
                          <a:cs typeface="Tahoma" panose="020B0604030504040204" pitchFamily="34" charset="0"/>
                        </a:rPr>
                        <a:t>He overcame </a:t>
                      </a:r>
                      <a:r>
                        <a:rPr lang="en-US" sz="3800" dirty="0">
                          <a:effectLst/>
                          <a:latin typeface="Tahoma" panose="020B0604030504040204" pitchFamily="34" charset="0"/>
                          <a:ea typeface="Tahoma" panose="020B0604030504040204" pitchFamily="34" charset="0"/>
                          <a:cs typeface="Tahoma" panose="020B0604030504040204" pitchFamily="34" charset="0"/>
                        </a:rPr>
                        <a:t>the devil, </a:t>
                      </a:r>
                      <a:r>
                        <a:rPr lang="en-US" sz="3800" dirty="0" smtClean="0">
                          <a:effectLst/>
                          <a:latin typeface="Tahoma" panose="020B0604030504040204" pitchFamily="34" charset="0"/>
                          <a:ea typeface="Tahoma" panose="020B0604030504040204" pitchFamily="34" charset="0"/>
                          <a:cs typeface="Tahoma" panose="020B0604030504040204" pitchFamily="34" charset="0"/>
                        </a:rPr>
                        <a:t>He is crowned with glory &amp; honor, </a:t>
                      </a:r>
                    </a:p>
                    <a:p>
                      <a:pPr marL="0" marR="0" algn="ctr">
                        <a:lnSpc>
                          <a:spcPct val="107000"/>
                        </a:lnSpc>
                        <a:spcBef>
                          <a:spcPts val="0"/>
                        </a:spcBef>
                        <a:spcAft>
                          <a:spcPts val="0"/>
                        </a:spcAft>
                      </a:pPr>
                      <a:r>
                        <a:rPr lang="en-US" sz="3800" dirty="0" smtClean="0">
                          <a:effectLst/>
                          <a:latin typeface="Tahoma" panose="020B0604030504040204" pitchFamily="34" charset="0"/>
                          <a:ea typeface="Tahoma" panose="020B0604030504040204" pitchFamily="34" charset="0"/>
                          <a:cs typeface="Tahoma" panose="020B0604030504040204" pitchFamily="34" charset="0"/>
                        </a:rPr>
                        <a:t>we don’t </a:t>
                      </a:r>
                      <a:r>
                        <a:rPr lang="en-US" sz="3800" dirty="0">
                          <a:effectLst/>
                          <a:latin typeface="Tahoma" panose="020B0604030504040204" pitchFamily="34" charset="0"/>
                          <a:ea typeface="Tahoma" panose="020B0604030504040204" pitchFamily="34" charset="0"/>
                          <a:cs typeface="Tahoma" panose="020B0604030504040204" pitchFamily="34" charset="0"/>
                        </a:rPr>
                        <a:t>have to fear </a:t>
                      </a:r>
                      <a:r>
                        <a:rPr lang="en-US" sz="3800" dirty="0" smtClean="0">
                          <a:effectLst/>
                          <a:latin typeface="Tahoma" panose="020B0604030504040204" pitchFamily="34" charset="0"/>
                          <a:ea typeface="Tahoma" panose="020B0604030504040204" pitchFamily="34" charset="0"/>
                          <a:cs typeface="Tahoma" panose="020B0604030504040204" pitchFamily="34" charset="0"/>
                        </a:rPr>
                        <a:t>death any longer </a:t>
                      </a:r>
                    </a:p>
                    <a:p>
                      <a:pPr marL="0" marR="0" algn="ctr">
                        <a:lnSpc>
                          <a:spcPct val="107000"/>
                        </a:lnSpc>
                        <a:spcBef>
                          <a:spcPts val="0"/>
                        </a:spcBef>
                        <a:spcAft>
                          <a:spcPts val="0"/>
                        </a:spcAft>
                      </a:pPr>
                      <a:r>
                        <a:rPr lang="en-US" sz="3800" dirty="0" smtClean="0">
                          <a:effectLst/>
                          <a:latin typeface="Tahoma" panose="020B0604030504040204" pitchFamily="34" charset="0"/>
                          <a:ea typeface="Tahoma" panose="020B0604030504040204" pitchFamily="34" charset="0"/>
                          <a:cs typeface="Tahoma" panose="020B0604030504040204" pitchFamily="34" charset="0"/>
                        </a:rPr>
                        <a:t>(Heb. 2:9, 14-15)</a:t>
                      </a:r>
                      <a:endParaRPr lang="en-US" sz="3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9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31161399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586923033"/>
              </p:ext>
            </p:extLst>
          </p:nvPr>
        </p:nvGraphicFramePr>
        <p:xfrm>
          <a:off x="0" y="-160020"/>
          <a:ext cx="12192001" cy="7277815"/>
        </p:xfrm>
        <a:graphic>
          <a:graphicData uri="http://schemas.openxmlformats.org/drawingml/2006/table">
            <a:tbl>
              <a:tblPr firstRow="1" firstCol="1" bandRow="1">
                <a:tableStyleId>{073A0DAA-6AF3-43AB-8588-CEC1D06C72B9}</a:tableStyleId>
              </a:tblPr>
              <a:tblGrid>
                <a:gridCol w="4062841"/>
                <a:gridCol w="4064580"/>
                <a:gridCol w="4064580"/>
              </a:tblGrid>
              <a:tr h="1543444">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Christ is </a:t>
                      </a:r>
                      <a:r>
                        <a:rPr lang="en-US" sz="4200" b="0" dirty="0">
                          <a:effectLst/>
                          <a:latin typeface="Tahoma" panose="020B0604030504040204" pitchFamily="34" charset="0"/>
                          <a:ea typeface="Tahoma" panose="020B0604030504040204" pitchFamily="34" charset="0"/>
                          <a:cs typeface="Tahoma" panose="020B0604030504040204" pitchFamily="34" charset="0"/>
                        </a:rPr>
                        <a:t>Superior</a:t>
                      </a: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Through His Death</a:t>
                      </a: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Exhortation </a:t>
                      </a:r>
                    </a:p>
                    <a:p>
                      <a:pPr marL="0" marR="0" algn="ctr">
                        <a:lnSpc>
                          <a:spcPct val="107000"/>
                        </a:lnSpc>
                        <a:spcBef>
                          <a:spcPts val="0"/>
                        </a:spcBef>
                        <a:spcAft>
                          <a:spcPts val="0"/>
                        </a:spcAft>
                      </a:pPr>
                      <a:r>
                        <a:rPr lang="en-US" sz="42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to Brethren</a:t>
                      </a:r>
                      <a:endParaRPr lang="en-US" sz="42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734371">
                <a:tc>
                  <a:txBody>
                    <a:bodyPr/>
                    <a:lstStyle/>
                    <a:p>
                      <a:pPr marL="0" marR="0" algn="ctr">
                        <a:lnSpc>
                          <a:spcPct val="107000"/>
                        </a:lnSpc>
                        <a:spcBef>
                          <a:spcPts val="0"/>
                        </a:spcBef>
                        <a:spcAft>
                          <a:spcPts val="0"/>
                        </a:spcAft>
                      </a:pPr>
                      <a:endParaRPr lang="en-US" sz="1900" b="0" u="sng"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b="0" u="sng" dirty="0" smtClean="0">
                          <a:effectLst/>
                          <a:latin typeface="Tahoma" panose="020B0604030504040204" pitchFamily="34" charset="0"/>
                          <a:ea typeface="Tahoma" panose="020B0604030504040204" pitchFamily="34" charset="0"/>
                          <a:cs typeface="Tahoma" panose="020B0604030504040204" pitchFamily="34" charset="0"/>
                        </a:rPr>
                        <a:t>Greater Spokesman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Angels of</a:t>
                      </a:r>
                      <a:r>
                        <a:rPr lang="en-US" sz="3800" b="0" baseline="0" dirty="0" smtClean="0">
                          <a:effectLst/>
                          <a:latin typeface="Tahoma" panose="020B0604030504040204" pitchFamily="34" charset="0"/>
                          <a:ea typeface="Tahoma" panose="020B0604030504040204" pitchFamily="34" charset="0"/>
                          <a:cs typeface="Tahoma" panose="020B0604030504040204" pitchFamily="34" charset="0"/>
                        </a:rPr>
                        <a:t> God </a:t>
                      </a:r>
                      <a:r>
                        <a:rPr lang="en-US" sz="3800" b="0" dirty="0" smtClean="0">
                          <a:effectLst/>
                          <a:latin typeface="Tahoma" panose="020B0604030504040204" pitchFamily="34" charset="0"/>
                          <a:ea typeface="Tahoma" panose="020B0604030504040204" pitchFamily="34" charset="0"/>
                          <a:cs typeface="Tahoma" panose="020B0604030504040204" pitchFamily="34" charset="0"/>
                        </a:rPr>
                        <a:t>worship Him,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He’s the Chosen Son,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not the angels </a:t>
                      </a:r>
                    </a:p>
                    <a:p>
                      <a:pPr marL="0" marR="0" algn="ctr">
                        <a:lnSpc>
                          <a:spcPct val="107000"/>
                        </a:lnSpc>
                        <a:spcBef>
                          <a:spcPts val="0"/>
                        </a:spcBef>
                        <a:spcAft>
                          <a:spcPts val="0"/>
                        </a:spcAft>
                      </a:pPr>
                      <a:r>
                        <a:rPr lang="en-US" sz="3800" b="0" dirty="0" smtClean="0">
                          <a:effectLst/>
                          <a:latin typeface="Tahoma" panose="020B0604030504040204" pitchFamily="34" charset="0"/>
                          <a:ea typeface="Tahoma" panose="020B0604030504040204" pitchFamily="34" charset="0"/>
                          <a:cs typeface="Tahoma" panose="020B0604030504040204" pitchFamily="34" charset="0"/>
                        </a:rPr>
                        <a:t>(Heb. 1:1-14; 2:2)</a:t>
                      </a:r>
                      <a:endParaRPr lang="en-US" sz="38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9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dirty="0" smtClean="0">
                          <a:effectLst/>
                          <a:latin typeface="Tahoma" panose="020B0604030504040204" pitchFamily="34" charset="0"/>
                          <a:ea typeface="Tahoma" panose="020B0604030504040204" pitchFamily="34" charset="0"/>
                          <a:cs typeface="Tahoma" panose="020B0604030504040204" pitchFamily="34" charset="0"/>
                        </a:rPr>
                        <a:t>He overcame </a:t>
                      </a:r>
                      <a:r>
                        <a:rPr lang="en-US" sz="3800" dirty="0">
                          <a:effectLst/>
                          <a:latin typeface="Tahoma" panose="020B0604030504040204" pitchFamily="34" charset="0"/>
                          <a:ea typeface="Tahoma" panose="020B0604030504040204" pitchFamily="34" charset="0"/>
                          <a:cs typeface="Tahoma" panose="020B0604030504040204" pitchFamily="34" charset="0"/>
                        </a:rPr>
                        <a:t>the devil, </a:t>
                      </a:r>
                      <a:r>
                        <a:rPr lang="en-US" sz="3800" dirty="0" smtClean="0">
                          <a:effectLst/>
                          <a:latin typeface="Tahoma" panose="020B0604030504040204" pitchFamily="34" charset="0"/>
                          <a:ea typeface="Tahoma" panose="020B0604030504040204" pitchFamily="34" charset="0"/>
                          <a:cs typeface="Tahoma" panose="020B0604030504040204" pitchFamily="34" charset="0"/>
                        </a:rPr>
                        <a:t>He is crowned with glory &amp; honor, </a:t>
                      </a:r>
                    </a:p>
                    <a:p>
                      <a:pPr marL="0" marR="0" algn="ctr">
                        <a:lnSpc>
                          <a:spcPct val="107000"/>
                        </a:lnSpc>
                        <a:spcBef>
                          <a:spcPts val="0"/>
                        </a:spcBef>
                        <a:spcAft>
                          <a:spcPts val="0"/>
                        </a:spcAft>
                      </a:pPr>
                      <a:r>
                        <a:rPr lang="en-US" sz="3800" dirty="0" smtClean="0">
                          <a:effectLst/>
                          <a:latin typeface="Tahoma" panose="020B0604030504040204" pitchFamily="34" charset="0"/>
                          <a:ea typeface="Tahoma" panose="020B0604030504040204" pitchFamily="34" charset="0"/>
                          <a:cs typeface="Tahoma" panose="020B0604030504040204" pitchFamily="34" charset="0"/>
                        </a:rPr>
                        <a:t>we don’t </a:t>
                      </a:r>
                      <a:r>
                        <a:rPr lang="en-US" sz="3800" dirty="0">
                          <a:effectLst/>
                          <a:latin typeface="Tahoma" panose="020B0604030504040204" pitchFamily="34" charset="0"/>
                          <a:ea typeface="Tahoma" panose="020B0604030504040204" pitchFamily="34" charset="0"/>
                          <a:cs typeface="Tahoma" panose="020B0604030504040204" pitchFamily="34" charset="0"/>
                        </a:rPr>
                        <a:t>have to fear </a:t>
                      </a:r>
                      <a:r>
                        <a:rPr lang="en-US" sz="3800" dirty="0" smtClean="0">
                          <a:effectLst/>
                          <a:latin typeface="Tahoma" panose="020B0604030504040204" pitchFamily="34" charset="0"/>
                          <a:ea typeface="Tahoma" panose="020B0604030504040204" pitchFamily="34" charset="0"/>
                          <a:cs typeface="Tahoma" panose="020B0604030504040204" pitchFamily="34" charset="0"/>
                        </a:rPr>
                        <a:t>death any longer </a:t>
                      </a:r>
                    </a:p>
                    <a:p>
                      <a:pPr marL="0" marR="0" algn="ctr">
                        <a:lnSpc>
                          <a:spcPct val="107000"/>
                        </a:lnSpc>
                        <a:spcBef>
                          <a:spcPts val="0"/>
                        </a:spcBef>
                        <a:spcAft>
                          <a:spcPts val="0"/>
                        </a:spcAft>
                      </a:pPr>
                      <a:r>
                        <a:rPr lang="en-US" sz="3800" dirty="0" smtClean="0">
                          <a:effectLst/>
                          <a:latin typeface="Tahoma" panose="020B0604030504040204" pitchFamily="34" charset="0"/>
                          <a:ea typeface="Tahoma" panose="020B0604030504040204" pitchFamily="34" charset="0"/>
                          <a:cs typeface="Tahoma" panose="020B0604030504040204" pitchFamily="34" charset="0"/>
                        </a:rPr>
                        <a:t>(Heb. 2:9, 14-15)</a:t>
                      </a:r>
                      <a:endParaRPr lang="en-US" sz="38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9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3800" dirty="0" smtClean="0">
                          <a:effectLst/>
                          <a:latin typeface="Tahoma" panose="020B0604030504040204" pitchFamily="34" charset="0"/>
                          <a:ea typeface="Tahoma" panose="020B0604030504040204" pitchFamily="34" charset="0"/>
                          <a:cs typeface="Tahoma" panose="020B0604030504040204" pitchFamily="34" charset="0"/>
                        </a:rPr>
                        <a:t>Pay much more </a:t>
                      </a:r>
                      <a:r>
                        <a:rPr lang="en-US" sz="3800" dirty="0">
                          <a:effectLst/>
                          <a:latin typeface="Tahoma" panose="020B0604030504040204" pitchFamily="34" charset="0"/>
                          <a:ea typeface="Tahoma" panose="020B0604030504040204" pitchFamily="34" charset="0"/>
                          <a:cs typeface="Tahoma" panose="020B0604030504040204" pitchFamily="34" charset="0"/>
                        </a:rPr>
                        <a:t>attention to the word of Christ so </a:t>
                      </a:r>
                      <a:r>
                        <a:rPr lang="en-US" sz="3800" dirty="0" smtClean="0">
                          <a:effectLst/>
                          <a:latin typeface="Tahoma" panose="020B0604030504040204" pitchFamily="34" charset="0"/>
                          <a:ea typeface="Tahoma" panose="020B0604030504040204" pitchFamily="34" charset="0"/>
                          <a:cs typeface="Tahoma" panose="020B0604030504040204" pitchFamily="34" charset="0"/>
                        </a:rPr>
                        <a:t>that you </a:t>
                      </a:r>
                      <a:r>
                        <a:rPr lang="en-US" sz="3800" dirty="0">
                          <a:effectLst/>
                          <a:latin typeface="Tahoma" panose="020B0604030504040204" pitchFamily="34" charset="0"/>
                          <a:ea typeface="Tahoma" panose="020B0604030504040204" pitchFamily="34" charset="0"/>
                          <a:cs typeface="Tahoma" panose="020B0604030504040204" pitchFamily="34" charset="0"/>
                        </a:rPr>
                        <a:t>don’t drift </a:t>
                      </a:r>
                      <a:r>
                        <a:rPr lang="en-US" sz="3800" smtClean="0">
                          <a:effectLst/>
                          <a:latin typeface="Tahoma" panose="020B0604030504040204" pitchFamily="34" charset="0"/>
                          <a:ea typeface="Tahoma" panose="020B0604030504040204" pitchFamily="34" charset="0"/>
                          <a:cs typeface="Tahoma" panose="020B0604030504040204" pitchFamily="34" charset="0"/>
                        </a:rPr>
                        <a:t>away and</a:t>
                      </a:r>
                      <a:r>
                        <a:rPr lang="en-US" sz="3800" baseline="0" smtClean="0">
                          <a:effectLst/>
                          <a:latin typeface="Tahoma" panose="020B0604030504040204" pitchFamily="34" charset="0"/>
                          <a:ea typeface="Tahoma" panose="020B0604030504040204" pitchFamily="34" charset="0"/>
                          <a:cs typeface="Tahoma" panose="020B0604030504040204" pitchFamily="34" charset="0"/>
                        </a:rPr>
                        <a:t> </a:t>
                      </a:r>
                      <a:r>
                        <a:rPr lang="en-US" sz="3800" baseline="0" dirty="0" smtClean="0">
                          <a:effectLst/>
                          <a:latin typeface="Tahoma" panose="020B0604030504040204" pitchFamily="34" charset="0"/>
                          <a:ea typeface="Tahoma" panose="020B0604030504040204" pitchFamily="34" charset="0"/>
                          <a:cs typeface="Tahoma" panose="020B0604030504040204" pitchFamily="34" charset="0"/>
                        </a:rPr>
                        <a:t>neglect such a great salvation</a:t>
                      </a:r>
                      <a:r>
                        <a:rPr lang="en-US" sz="3800" dirty="0" smtClean="0">
                          <a:effectLst/>
                          <a:latin typeface="Tahoma" panose="020B0604030504040204" pitchFamily="34" charset="0"/>
                          <a:ea typeface="Tahoma" panose="020B0604030504040204" pitchFamily="34" charset="0"/>
                          <a:cs typeface="Tahoma" panose="020B0604030504040204" pitchFamily="34" charset="0"/>
                        </a:rPr>
                        <a:t>  </a:t>
                      </a:r>
                    </a:p>
                    <a:p>
                      <a:pPr marL="0" marR="0" algn="ctr">
                        <a:lnSpc>
                          <a:spcPct val="107000"/>
                        </a:lnSpc>
                        <a:spcBef>
                          <a:spcPts val="0"/>
                        </a:spcBef>
                        <a:spcAft>
                          <a:spcPts val="0"/>
                        </a:spcAft>
                      </a:pPr>
                      <a:r>
                        <a:rPr lang="en-US" sz="3800" dirty="0" smtClean="0">
                          <a:effectLst/>
                          <a:latin typeface="Tahoma" panose="020B0604030504040204" pitchFamily="34" charset="0"/>
                          <a:ea typeface="Tahoma" panose="020B0604030504040204" pitchFamily="34" charset="0"/>
                          <a:cs typeface="Tahoma" panose="020B0604030504040204" pitchFamily="34" charset="0"/>
                        </a:rPr>
                        <a:t>(Heb. 2:1-4</a:t>
                      </a:r>
                      <a:r>
                        <a:rPr lang="en-US" sz="38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r>
            </a:tbl>
          </a:graphicData>
        </a:graphic>
      </p:graphicFrame>
    </p:spTree>
    <p:extLst>
      <p:ext uri="{BB962C8B-B14F-4D97-AF65-F5344CB8AC3E}">
        <p14:creationId xmlns:p14="http://schemas.microsoft.com/office/powerpoint/2010/main" val="2959765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139090850"/>
              </p:ext>
            </p:extLst>
          </p:nvPr>
        </p:nvGraphicFramePr>
        <p:xfrm>
          <a:off x="0" y="-185580"/>
          <a:ext cx="12192001" cy="7318410"/>
        </p:xfrm>
        <a:graphic>
          <a:graphicData uri="http://schemas.openxmlformats.org/drawingml/2006/table">
            <a:tbl>
              <a:tblPr firstRow="1" firstCol="1" bandRow="1">
                <a:tableStyleId>{073A0DAA-6AF3-43AB-8588-CEC1D06C72B9}</a:tableStyleId>
              </a:tblPr>
              <a:tblGrid>
                <a:gridCol w="4062841"/>
                <a:gridCol w="4064580"/>
                <a:gridCol w="4064580"/>
              </a:tblGrid>
              <a:tr h="1258060">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Christ is </a:t>
                      </a:r>
                      <a:r>
                        <a:rPr lang="en-US" sz="42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Superior</a:t>
                      </a: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Through His Death</a:t>
                      </a: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effectLst/>
                          <a:latin typeface="Tahoma" panose="020B0604030504040204" pitchFamily="34" charset="0"/>
                          <a:ea typeface="Tahoma" panose="020B0604030504040204" pitchFamily="34" charset="0"/>
                          <a:cs typeface="Tahoma" panose="020B0604030504040204" pitchFamily="34" charset="0"/>
                        </a:rPr>
                        <a:t>Exhortation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effectLst/>
                          <a:latin typeface="Tahoma" panose="020B0604030504040204" pitchFamily="34" charset="0"/>
                          <a:ea typeface="Tahoma" panose="020B0604030504040204" pitchFamily="34" charset="0"/>
                          <a:cs typeface="Tahoma" panose="020B0604030504040204" pitchFamily="34" charset="0"/>
                        </a:rPr>
                        <a:t>to Brethren</a:t>
                      </a: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785520">
                <a:tc>
                  <a:txBody>
                    <a:bodyPr/>
                    <a:lstStyle/>
                    <a:p>
                      <a:pPr marL="0" marR="0" algn="ctr">
                        <a:lnSpc>
                          <a:spcPct val="107000"/>
                        </a:lnSpc>
                        <a:spcBef>
                          <a:spcPts val="0"/>
                        </a:spcBef>
                        <a:spcAft>
                          <a:spcPts val="0"/>
                        </a:spcAft>
                      </a:pPr>
                      <a:endParaRPr lang="en-US" sz="1900" b="0" u="sng"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u="sng" dirty="0" smtClean="0">
                          <a:effectLst/>
                          <a:latin typeface="Tahoma" panose="020B0604030504040204" pitchFamily="34" charset="0"/>
                          <a:ea typeface="Tahoma" panose="020B0604030504040204" pitchFamily="34" charset="0"/>
                          <a:cs typeface="Tahoma" panose="020B0604030504040204" pitchFamily="34" charset="0"/>
                        </a:rPr>
                        <a:t>Greater House</a:t>
                      </a: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Moses </a:t>
                      </a:r>
                      <a:r>
                        <a:rPr lang="en-US" sz="4000" b="0" dirty="0">
                          <a:effectLst/>
                          <a:latin typeface="Tahoma" panose="020B0604030504040204" pitchFamily="34" charset="0"/>
                          <a:ea typeface="Tahoma" panose="020B0604030504040204" pitchFamily="34" charset="0"/>
                          <a:cs typeface="Tahoma" panose="020B0604030504040204" pitchFamily="34" charset="0"/>
                        </a:rPr>
                        <a:t>was faithful </a:t>
                      </a:r>
                      <a:r>
                        <a:rPr lang="en-US" sz="4000" b="0" dirty="0" smtClean="0">
                          <a:effectLst/>
                          <a:latin typeface="Tahoma" panose="020B0604030504040204" pitchFamily="34" charset="0"/>
                          <a:ea typeface="Tahoma" panose="020B0604030504040204" pitchFamily="34" charset="0"/>
                          <a:cs typeface="Tahoma" panose="020B0604030504040204" pitchFamily="34" charset="0"/>
                        </a:rPr>
                        <a:t>only as </a:t>
                      </a:r>
                      <a:r>
                        <a:rPr lang="en-US" sz="4000" b="0" dirty="0">
                          <a:effectLst/>
                          <a:latin typeface="Tahoma" panose="020B0604030504040204" pitchFamily="34" charset="0"/>
                          <a:ea typeface="Tahoma" panose="020B0604030504040204" pitchFamily="34" charset="0"/>
                          <a:cs typeface="Tahoma" panose="020B0604030504040204" pitchFamily="34" charset="0"/>
                        </a:rPr>
                        <a:t>a </a:t>
                      </a:r>
                      <a:r>
                        <a:rPr lang="en-US" sz="4000" b="0" dirty="0" smtClean="0">
                          <a:effectLst/>
                          <a:latin typeface="Tahoma" panose="020B0604030504040204" pitchFamily="34" charset="0"/>
                          <a:ea typeface="Tahoma" panose="020B0604030504040204" pitchFamily="34" charset="0"/>
                          <a:cs typeface="Tahoma" panose="020B0604030504040204" pitchFamily="34" charset="0"/>
                        </a:rPr>
                        <a:t>servant, not Son </a:t>
                      </a: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(Heb. 3:1-5)</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26699969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829433790"/>
              </p:ext>
            </p:extLst>
          </p:nvPr>
        </p:nvGraphicFramePr>
        <p:xfrm>
          <a:off x="0" y="-185580"/>
          <a:ext cx="12192001" cy="7318410"/>
        </p:xfrm>
        <a:graphic>
          <a:graphicData uri="http://schemas.openxmlformats.org/drawingml/2006/table">
            <a:tbl>
              <a:tblPr firstRow="1" firstCol="1" bandRow="1">
                <a:tableStyleId>{073A0DAA-6AF3-43AB-8588-CEC1D06C72B9}</a:tableStyleId>
              </a:tblPr>
              <a:tblGrid>
                <a:gridCol w="4062841"/>
                <a:gridCol w="4064580"/>
                <a:gridCol w="4064580"/>
              </a:tblGrid>
              <a:tr h="1258060">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Christ is </a:t>
                      </a:r>
                      <a:r>
                        <a:rPr lang="en-US" sz="4200" b="0" dirty="0">
                          <a:effectLst/>
                          <a:latin typeface="Tahoma" panose="020B0604030504040204" pitchFamily="34" charset="0"/>
                          <a:ea typeface="Tahoma" panose="020B0604030504040204" pitchFamily="34" charset="0"/>
                          <a:cs typeface="Tahoma" panose="020B0604030504040204" pitchFamily="34" charset="0"/>
                        </a:rPr>
                        <a:t>Superior</a:t>
                      </a: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solidFill>
                            <a:srgbClr val="FF0000"/>
                          </a:solidFill>
                          <a:effectLst/>
                          <a:latin typeface="Tahoma" panose="020B0604030504040204" pitchFamily="34" charset="0"/>
                          <a:ea typeface="Tahoma" panose="020B0604030504040204" pitchFamily="34" charset="0"/>
                          <a:cs typeface="Tahoma" panose="020B0604030504040204" pitchFamily="34" charset="0"/>
                        </a:rPr>
                        <a:t>Through His Death</a:t>
                      </a:r>
                      <a:endParaRPr lang="en-US" sz="4200" b="0" dirty="0">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effectLst/>
                          <a:latin typeface="Tahoma" panose="020B0604030504040204" pitchFamily="34" charset="0"/>
                          <a:ea typeface="Tahoma" panose="020B0604030504040204" pitchFamily="34" charset="0"/>
                          <a:cs typeface="Tahoma" panose="020B0604030504040204" pitchFamily="34" charset="0"/>
                        </a:rPr>
                        <a:t>Exhortation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effectLst/>
                          <a:latin typeface="Tahoma" panose="020B0604030504040204" pitchFamily="34" charset="0"/>
                          <a:ea typeface="Tahoma" panose="020B0604030504040204" pitchFamily="34" charset="0"/>
                          <a:cs typeface="Tahoma" panose="020B0604030504040204" pitchFamily="34" charset="0"/>
                        </a:rPr>
                        <a:t>to Brethren</a:t>
                      </a: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785520">
                <a:tc>
                  <a:txBody>
                    <a:bodyPr/>
                    <a:lstStyle/>
                    <a:p>
                      <a:pPr marL="0" marR="0" algn="ctr">
                        <a:lnSpc>
                          <a:spcPct val="107000"/>
                        </a:lnSpc>
                        <a:spcBef>
                          <a:spcPts val="0"/>
                        </a:spcBef>
                        <a:spcAft>
                          <a:spcPts val="0"/>
                        </a:spcAft>
                      </a:pPr>
                      <a:endParaRPr lang="en-US" sz="1900" b="0" u="sng"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u="sng" dirty="0" smtClean="0">
                          <a:effectLst/>
                          <a:latin typeface="Tahoma" panose="020B0604030504040204" pitchFamily="34" charset="0"/>
                          <a:ea typeface="Tahoma" panose="020B0604030504040204" pitchFamily="34" charset="0"/>
                          <a:cs typeface="Tahoma" panose="020B0604030504040204" pitchFamily="34" charset="0"/>
                        </a:rPr>
                        <a:t>Greater House</a:t>
                      </a: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Moses </a:t>
                      </a:r>
                      <a:r>
                        <a:rPr lang="en-US" sz="4000" b="0" dirty="0">
                          <a:effectLst/>
                          <a:latin typeface="Tahoma" panose="020B0604030504040204" pitchFamily="34" charset="0"/>
                          <a:ea typeface="Tahoma" panose="020B0604030504040204" pitchFamily="34" charset="0"/>
                          <a:cs typeface="Tahoma" panose="020B0604030504040204" pitchFamily="34" charset="0"/>
                        </a:rPr>
                        <a:t>was faithful </a:t>
                      </a:r>
                      <a:r>
                        <a:rPr lang="en-US" sz="4000" b="0" dirty="0" smtClean="0">
                          <a:effectLst/>
                          <a:latin typeface="Tahoma" panose="020B0604030504040204" pitchFamily="34" charset="0"/>
                          <a:ea typeface="Tahoma" panose="020B0604030504040204" pitchFamily="34" charset="0"/>
                          <a:cs typeface="Tahoma" panose="020B0604030504040204" pitchFamily="34" charset="0"/>
                        </a:rPr>
                        <a:t>only as </a:t>
                      </a:r>
                      <a:r>
                        <a:rPr lang="en-US" sz="4000" b="0" dirty="0">
                          <a:effectLst/>
                          <a:latin typeface="Tahoma" panose="020B0604030504040204" pitchFamily="34" charset="0"/>
                          <a:ea typeface="Tahoma" panose="020B0604030504040204" pitchFamily="34" charset="0"/>
                          <a:cs typeface="Tahoma" panose="020B0604030504040204" pitchFamily="34" charset="0"/>
                        </a:rPr>
                        <a:t>a </a:t>
                      </a:r>
                      <a:r>
                        <a:rPr lang="en-US" sz="4000" b="0" dirty="0" smtClean="0">
                          <a:effectLst/>
                          <a:latin typeface="Tahoma" panose="020B0604030504040204" pitchFamily="34" charset="0"/>
                          <a:ea typeface="Tahoma" panose="020B0604030504040204" pitchFamily="34" charset="0"/>
                          <a:cs typeface="Tahoma" panose="020B0604030504040204" pitchFamily="34" charset="0"/>
                        </a:rPr>
                        <a:t>servant, not Son </a:t>
                      </a: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(Heb. 3:1-5)</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9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He was Faithful to God who appointed Him as Son </a:t>
                      </a:r>
                      <a:r>
                        <a:rPr lang="en-US" sz="4000" dirty="0">
                          <a:effectLst/>
                          <a:latin typeface="Tahoma" panose="020B0604030504040204" pitchFamily="34" charset="0"/>
                          <a:ea typeface="Tahoma" panose="020B0604030504040204" pitchFamily="34" charset="0"/>
                          <a:cs typeface="Tahoma" panose="020B0604030504040204" pitchFamily="34" charset="0"/>
                        </a:rPr>
                        <a:t>over His house </a:t>
                      </a: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(Heb. 3:2, 6a</a:t>
                      </a:r>
                      <a:r>
                        <a:rPr lang="en-US" sz="40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endParaRPr lang="en-US" sz="1900" dirty="0" smtClean="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42438221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785889010"/>
              </p:ext>
            </p:extLst>
          </p:nvPr>
        </p:nvGraphicFramePr>
        <p:xfrm>
          <a:off x="0" y="-185580"/>
          <a:ext cx="12192001" cy="7318410"/>
        </p:xfrm>
        <a:graphic>
          <a:graphicData uri="http://schemas.openxmlformats.org/drawingml/2006/table">
            <a:tbl>
              <a:tblPr firstRow="1" firstCol="1" bandRow="1">
                <a:tableStyleId>{073A0DAA-6AF3-43AB-8588-CEC1D06C72B9}</a:tableStyleId>
              </a:tblPr>
              <a:tblGrid>
                <a:gridCol w="4062841"/>
                <a:gridCol w="4064580"/>
                <a:gridCol w="4064580"/>
              </a:tblGrid>
              <a:tr h="1258060">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Christ is </a:t>
                      </a:r>
                      <a:r>
                        <a:rPr lang="en-US" sz="4200" b="0" dirty="0">
                          <a:effectLst/>
                          <a:latin typeface="Tahoma" panose="020B0604030504040204" pitchFamily="34" charset="0"/>
                          <a:ea typeface="Tahoma" panose="020B0604030504040204" pitchFamily="34" charset="0"/>
                          <a:cs typeface="Tahoma" panose="020B0604030504040204" pitchFamily="34" charset="0"/>
                        </a:rPr>
                        <a:t>Superior</a:t>
                      </a: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Through His Death</a:t>
                      </a: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Exhortation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solidFill>
                            <a:srgbClr val="FFFF00"/>
                          </a:solidFill>
                          <a:effectLst/>
                          <a:latin typeface="Tahoma" panose="020B0604030504040204" pitchFamily="34" charset="0"/>
                          <a:ea typeface="Tahoma" panose="020B0604030504040204" pitchFamily="34" charset="0"/>
                          <a:cs typeface="Tahoma" panose="020B0604030504040204" pitchFamily="34" charset="0"/>
                        </a:rPr>
                        <a:t>to Brethren</a:t>
                      </a:r>
                      <a:endParaRPr lang="en-US" sz="4200" b="0" dirty="0">
                        <a:solidFill>
                          <a:srgbClr val="FFFF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785520">
                <a:tc>
                  <a:txBody>
                    <a:bodyPr/>
                    <a:lstStyle/>
                    <a:p>
                      <a:pPr marL="0" marR="0" algn="ctr">
                        <a:lnSpc>
                          <a:spcPct val="107000"/>
                        </a:lnSpc>
                        <a:spcBef>
                          <a:spcPts val="0"/>
                        </a:spcBef>
                        <a:spcAft>
                          <a:spcPts val="0"/>
                        </a:spcAft>
                      </a:pPr>
                      <a:endParaRPr lang="en-US" sz="1900" b="0" u="sng"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u="sng" dirty="0" smtClean="0">
                          <a:effectLst/>
                          <a:latin typeface="Tahoma" panose="020B0604030504040204" pitchFamily="34" charset="0"/>
                          <a:ea typeface="Tahoma" panose="020B0604030504040204" pitchFamily="34" charset="0"/>
                          <a:cs typeface="Tahoma" panose="020B0604030504040204" pitchFamily="34" charset="0"/>
                        </a:rPr>
                        <a:t>Greater House</a:t>
                      </a: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Moses </a:t>
                      </a:r>
                      <a:r>
                        <a:rPr lang="en-US" sz="4000" b="0" dirty="0">
                          <a:effectLst/>
                          <a:latin typeface="Tahoma" panose="020B0604030504040204" pitchFamily="34" charset="0"/>
                          <a:ea typeface="Tahoma" panose="020B0604030504040204" pitchFamily="34" charset="0"/>
                          <a:cs typeface="Tahoma" panose="020B0604030504040204" pitchFamily="34" charset="0"/>
                        </a:rPr>
                        <a:t>was faithful </a:t>
                      </a:r>
                      <a:r>
                        <a:rPr lang="en-US" sz="4000" b="0" dirty="0" smtClean="0">
                          <a:effectLst/>
                          <a:latin typeface="Tahoma" panose="020B0604030504040204" pitchFamily="34" charset="0"/>
                          <a:ea typeface="Tahoma" panose="020B0604030504040204" pitchFamily="34" charset="0"/>
                          <a:cs typeface="Tahoma" panose="020B0604030504040204" pitchFamily="34" charset="0"/>
                        </a:rPr>
                        <a:t>only as </a:t>
                      </a:r>
                      <a:r>
                        <a:rPr lang="en-US" sz="4000" b="0" dirty="0">
                          <a:effectLst/>
                          <a:latin typeface="Tahoma" panose="020B0604030504040204" pitchFamily="34" charset="0"/>
                          <a:ea typeface="Tahoma" panose="020B0604030504040204" pitchFamily="34" charset="0"/>
                          <a:cs typeface="Tahoma" panose="020B0604030504040204" pitchFamily="34" charset="0"/>
                        </a:rPr>
                        <a:t>a </a:t>
                      </a:r>
                      <a:r>
                        <a:rPr lang="en-US" sz="4000" b="0" dirty="0" smtClean="0">
                          <a:effectLst/>
                          <a:latin typeface="Tahoma" panose="020B0604030504040204" pitchFamily="34" charset="0"/>
                          <a:ea typeface="Tahoma" panose="020B0604030504040204" pitchFamily="34" charset="0"/>
                          <a:cs typeface="Tahoma" panose="020B0604030504040204" pitchFamily="34" charset="0"/>
                        </a:rPr>
                        <a:t>servant, not Son </a:t>
                      </a: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(Heb. 3:1-5)</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9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He was Faithful to God who appointed Him as Son </a:t>
                      </a:r>
                      <a:r>
                        <a:rPr lang="en-US" sz="4000" dirty="0">
                          <a:effectLst/>
                          <a:latin typeface="Tahoma" panose="020B0604030504040204" pitchFamily="34" charset="0"/>
                          <a:ea typeface="Tahoma" panose="020B0604030504040204" pitchFamily="34" charset="0"/>
                          <a:cs typeface="Tahoma" panose="020B0604030504040204" pitchFamily="34" charset="0"/>
                        </a:rPr>
                        <a:t>over His house </a:t>
                      </a:r>
                      <a:endParaRPr lang="en-US" sz="40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(Heb. 3:2, 6a</a:t>
                      </a:r>
                      <a:r>
                        <a:rPr lang="en-US" sz="40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c>
                  <a:txBody>
                    <a:bodyPr/>
                    <a:lstStyle/>
                    <a:p>
                      <a:pPr marL="0" marR="0" algn="ctr">
                        <a:lnSpc>
                          <a:spcPct val="107000"/>
                        </a:lnSpc>
                        <a:spcBef>
                          <a:spcPts val="0"/>
                        </a:spcBef>
                        <a:spcAft>
                          <a:spcPts val="0"/>
                        </a:spcAft>
                      </a:pPr>
                      <a:endParaRPr lang="en-US" sz="190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Don’t </a:t>
                      </a:r>
                      <a:r>
                        <a:rPr lang="en-US" sz="4000" dirty="0">
                          <a:effectLst/>
                          <a:latin typeface="Tahoma" panose="020B0604030504040204" pitchFamily="34" charset="0"/>
                          <a:ea typeface="Tahoma" panose="020B0604030504040204" pitchFamily="34" charset="0"/>
                          <a:cs typeface="Tahoma" panose="020B0604030504040204" pitchFamily="34" charset="0"/>
                        </a:rPr>
                        <a:t>harden </a:t>
                      </a:r>
                      <a:r>
                        <a:rPr lang="en-US" sz="4000" dirty="0" smtClean="0">
                          <a:effectLst/>
                          <a:latin typeface="Tahoma" panose="020B0604030504040204" pitchFamily="34" charset="0"/>
                          <a:ea typeface="Tahoma" panose="020B0604030504040204" pitchFamily="34" charset="0"/>
                          <a:cs typeface="Tahoma" panose="020B0604030504040204" pitchFamily="34" charset="0"/>
                        </a:rPr>
                        <a:t>your</a:t>
                      </a:r>
                      <a:r>
                        <a:rPr lang="en-US" sz="4000" baseline="0" dirty="0" smtClean="0">
                          <a:effectLst/>
                          <a:latin typeface="Tahoma" panose="020B0604030504040204" pitchFamily="34" charset="0"/>
                          <a:ea typeface="Tahoma" panose="020B0604030504040204" pitchFamily="34" charset="0"/>
                          <a:cs typeface="Tahoma" panose="020B0604030504040204" pitchFamily="34" charset="0"/>
                        </a:rPr>
                        <a:t> </a:t>
                      </a:r>
                      <a:r>
                        <a:rPr lang="en-US" sz="4000" dirty="0" smtClean="0">
                          <a:effectLst/>
                          <a:latin typeface="Tahoma" panose="020B0604030504040204" pitchFamily="34" charset="0"/>
                          <a:ea typeface="Tahoma" panose="020B0604030504040204" pitchFamily="34" charset="0"/>
                          <a:cs typeface="Tahoma" panose="020B0604030504040204" pitchFamily="34" charset="0"/>
                        </a:rPr>
                        <a:t>heart, </a:t>
                      </a: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hold fast</a:t>
                      </a:r>
                      <a:r>
                        <a:rPr lang="en-US" sz="4000" baseline="0" dirty="0" smtClean="0">
                          <a:effectLst/>
                          <a:latin typeface="Tahoma" panose="020B0604030504040204" pitchFamily="34" charset="0"/>
                          <a:ea typeface="Tahoma" panose="020B0604030504040204" pitchFamily="34" charset="0"/>
                          <a:cs typeface="Tahoma" panose="020B0604030504040204" pitchFamily="34" charset="0"/>
                        </a:rPr>
                        <a:t> your </a:t>
                      </a:r>
                      <a:r>
                        <a:rPr lang="en-US" sz="4000" dirty="0" smtClean="0">
                          <a:effectLst/>
                          <a:latin typeface="Tahoma" panose="020B0604030504040204" pitchFamily="34" charset="0"/>
                          <a:ea typeface="Tahoma" panose="020B0604030504040204" pitchFamily="34" charset="0"/>
                          <a:cs typeface="Tahoma" panose="020B0604030504040204" pitchFamily="34" charset="0"/>
                        </a:rPr>
                        <a:t>confidence until the end, </a:t>
                      </a:r>
                      <a:r>
                        <a:rPr lang="en-US" sz="4000" dirty="0">
                          <a:effectLst/>
                          <a:latin typeface="Tahoma" panose="020B0604030504040204" pitchFamily="34" charset="0"/>
                          <a:ea typeface="Tahoma" panose="020B0604030504040204" pitchFamily="34" charset="0"/>
                          <a:cs typeface="Tahoma" panose="020B0604030504040204" pitchFamily="34" charset="0"/>
                        </a:rPr>
                        <a:t>encourage one </a:t>
                      </a:r>
                      <a:r>
                        <a:rPr lang="en-US" sz="4000" dirty="0" smtClean="0">
                          <a:effectLst/>
                          <a:latin typeface="Tahoma" panose="020B0604030504040204" pitchFamily="34" charset="0"/>
                          <a:ea typeface="Tahoma" panose="020B0604030504040204" pitchFamily="34" charset="0"/>
                          <a:cs typeface="Tahoma" panose="020B0604030504040204" pitchFamily="34" charset="0"/>
                        </a:rPr>
                        <a:t>another daily </a:t>
                      </a:r>
                    </a:p>
                    <a:p>
                      <a:pPr marL="0" marR="0" algn="ctr">
                        <a:lnSpc>
                          <a:spcPct val="107000"/>
                        </a:lnSpc>
                        <a:spcBef>
                          <a:spcPts val="0"/>
                        </a:spcBef>
                        <a:spcAft>
                          <a:spcPts val="0"/>
                        </a:spcAft>
                      </a:pPr>
                      <a:r>
                        <a:rPr lang="en-US" sz="4000" dirty="0" smtClean="0">
                          <a:effectLst/>
                          <a:latin typeface="Tahoma" panose="020B0604030504040204" pitchFamily="34" charset="0"/>
                          <a:ea typeface="Tahoma" panose="020B0604030504040204" pitchFamily="34" charset="0"/>
                          <a:cs typeface="Tahoma" panose="020B0604030504040204" pitchFamily="34" charset="0"/>
                        </a:rPr>
                        <a:t>(Heb. 3:6b-19</a:t>
                      </a:r>
                      <a:r>
                        <a:rPr lang="en-US" sz="4000" dirty="0">
                          <a:effectLst/>
                          <a:latin typeface="Tahoma" panose="020B0604030504040204" pitchFamily="34" charset="0"/>
                          <a:ea typeface="Tahoma" panose="020B0604030504040204" pitchFamily="34" charset="0"/>
                          <a:cs typeface="Tahoma" panose="020B0604030504040204" pitchFamily="34" charset="0"/>
                        </a:rPr>
                        <a:t>)</a:t>
                      </a:r>
                    </a:p>
                  </a:txBody>
                  <a:tcPr marL="68580" marR="68580" marT="0" marB="0"/>
                </a:tc>
              </a:tr>
            </a:tbl>
          </a:graphicData>
        </a:graphic>
      </p:graphicFrame>
    </p:spTree>
    <p:extLst>
      <p:ext uri="{BB962C8B-B14F-4D97-AF65-F5344CB8AC3E}">
        <p14:creationId xmlns:p14="http://schemas.microsoft.com/office/powerpoint/2010/main" val="373044131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710488789"/>
              </p:ext>
            </p:extLst>
          </p:nvPr>
        </p:nvGraphicFramePr>
        <p:xfrm>
          <a:off x="0" y="-185580"/>
          <a:ext cx="12192001" cy="7318410"/>
        </p:xfrm>
        <a:graphic>
          <a:graphicData uri="http://schemas.openxmlformats.org/drawingml/2006/table">
            <a:tbl>
              <a:tblPr firstRow="1" firstCol="1" bandRow="1">
                <a:tableStyleId>{073A0DAA-6AF3-43AB-8588-CEC1D06C72B9}</a:tableStyleId>
              </a:tblPr>
              <a:tblGrid>
                <a:gridCol w="4062841"/>
                <a:gridCol w="4064580"/>
                <a:gridCol w="4064580"/>
              </a:tblGrid>
              <a:tr h="1258060">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solidFill>
                            <a:srgbClr val="00B0F0"/>
                          </a:solidFill>
                          <a:effectLst/>
                          <a:latin typeface="Tahoma" panose="020B0604030504040204" pitchFamily="34" charset="0"/>
                          <a:ea typeface="Tahoma" panose="020B0604030504040204" pitchFamily="34" charset="0"/>
                          <a:cs typeface="Tahoma" panose="020B0604030504040204" pitchFamily="34" charset="0"/>
                        </a:rPr>
                        <a:t>Christ is </a:t>
                      </a:r>
                      <a:r>
                        <a:rPr lang="en-US" sz="4200" b="0" dirty="0">
                          <a:solidFill>
                            <a:srgbClr val="00B0F0"/>
                          </a:solidFill>
                          <a:effectLst/>
                          <a:latin typeface="Tahoma" panose="020B0604030504040204" pitchFamily="34" charset="0"/>
                          <a:ea typeface="Tahoma" panose="020B0604030504040204" pitchFamily="34" charset="0"/>
                          <a:cs typeface="Tahoma" panose="020B0604030504040204" pitchFamily="34" charset="0"/>
                        </a:rPr>
                        <a:t>Superior</a:t>
                      </a: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200" b="0" dirty="0" smtClean="0">
                          <a:effectLst/>
                          <a:latin typeface="Tahoma" panose="020B0604030504040204" pitchFamily="34" charset="0"/>
                          <a:ea typeface="Tahoma" panose="020B0604030504040204" pitchFamily="34" charset="0"/>
                          <a:cs typeface="Tahoma" panose="020B0604030504040204" pitchFamily="34" charset="0"/>
                        </a:rPr>
                        <a:t>Through His Death</a:t>
                      </a: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1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effectLst/>
                          <a:latin typeface="Tahoma" panose="020B0604030504040204" pitchFamily="34" charset="0"/>
                          <a:ea typeface="Tahoma" panose="020B0604030504040204" pitchFamily="34" charset="0"/>
                          <a:cs typeface="Tahoma" panose="020B0604030504040204" pitchFamily="34" charset="0"/>
                        </a:rPr>
                        <a:t>Exhortation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4200" b="0" dirty="0" smtClean="0">
                          <a:effectLst/>
                          <a:latin typeface="Tahoma" panose="020B0604030504040204" pitchFamily="34" charset="0"/>
                          <a:ea typeface="Tahoma" panose="020B0604030504040204" pitchFamily="34" charset="0"/>
                          <a:cs typeface="Tahoma" panose="020B0604030504040204" pitchFamily="34" charset="0"/>
                        </a:rPr>
                        <a:t>to Brethren</a:t>
                      </a:r>
                      <a:endParaRPr lang="en-US" sz="42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r h="5785520">
                <a:tc>
                  <a:txBody>
                    <a:bodyPr/>
                    <a:lstStyle/>
                    <a:p>
                      <a:pPr marL="0" marR="0" algn="ctr">
                        <a:lnSpc>
                          <a:spcPct val="107000"/>
                        </a:lnSpc>
                        <a:spcBef>
                          <a:spcPts val="0"/>
                        </a:spcBef>
                        <a:spcAft>
                          <a:spcPts val="0"/>
                        </a:spcAft>
                      </a:pPr>
                      <a:endParaRPr lang="en-US" sz="1900" b="0" u="sng"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u="sng" dirty="0" smtClean="0">
                          <a:effectLst/>
                          <a:latin typeface="Tahoma" panose="020B0604030504040204" pitchFamily="34" charset="0"/>
                          <a:ea typeface="Tahoma" panose="020B0604030504040204" pitchFamily="34" charset="0"/>
                          <a:cs typeface="Tahoma" panose="020B0604030504040204" pitchFamily="34" charset="0"/>
                        </a:rPr>
                        <a:t>Greater </a:t>
                      </a:r>
                      <a:r>
                        <a:rPr lang="en-US" sz="4000" b="0" u="sng" dirty="0">
                          <a:effectLst/>
                          <a:latin typeface="Tahoma" panose="020B0604030504040204" pitchFamily="34" charset="0"/>
                          <a:ea typeface="Tahoma" panose="020B0604030504040204" pitchFamily="34" charset="0"/>
                          <a:cs typeface="Tahoma" panose="020B0604030504040204" pitchFamily="34" charset="0"/>
                        </a:rPr>
                        <a:t>Priesthood</a:t>
                      </a:r>
                      <a:r>
                        <a:rPr lang="en-US" sz="4000" b="0" dirty="0">
                          <a:effectLst/>
                          <a:latin typeface="Tahoma" panose="020B0604030504040204" pitchFamily="34" charset="0"/>
                          <a:ea typeface="Tahoma" panose="020B0604030504040204" pitchFamily="34" charset="0"/>
                          <a:cs typeface="Tahoma" panose="020B0604030504040204" pitchFamily="34" charset="0"/>
                        </a:rPr>
                        <a:t>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than </a:t>
                      </a:r>
                      <a:r>
                        <a:rPr lang="en-US" sz="4000" b="0" dirty="0">
                          <a:effectLst/>
                          <a:latin typeface="Tahoma" panose="020B0604030504040204" pitchFamily="34" charset="0"/>
                          <a:ea typeface="Tahoma" panose="020B0604030504040204" pitchFamily="34" charset="0"/>
                          <a:cs typeface="Tahoma" panose="020B0604030504040204" pitchFamily="34" charset="0"/>
                        </a:rPr>
                        <a:t>Aaron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by </a:t>
                      </a:r>
                      <a:r>
                        <a:rPr lang="en-US" sz="4000" b="0" dirty="0">
                          <a:effectLst/>
                          <a:latin typeface="Tahoma" panose="020B0604030504040204" pitchFamily="34" charset="0"/>
                          <a:ea typeface="Tahoma" panose="020B0604030504040204" pitchFamily="34" charset="0"/>
                          <a:cs typeface="Tahoma" panose="020B0604030504040204" pitchFamily="34" charset="0"/>
                        </a:rPr>
                        <a:t>order of Melchizedek </a:t>
                      </a:r>
                      <a:endParaRPr lang="en-US" sz="4000" b="0" dirty="0" smtClean="0">
                        <a:effectLst/>
                        <a:latin typeface="Tahoma" panose="020B0604030504040204" pitchFamily="34" charset="0"/>
                        <a:ea typeface="Tahoma" panose="020B0604030504040204" pitchFamily="34" charset="0"/>
                        <a:cs typeface="Tahoma" panose="020B0604030504040204" pitchFamily="34" charset="0"/>
                      </a:endParaRPr>
                    </a:p>
                    <a:p>
                      <a:pPr marL="0" marR="0" algn="ctr">
                        <a:lnSpc>
                          <a:spcPct val="107000"/>
                        </a:lnSpc>
                        <a:spcBef>
                          <a:spcPts val="0"/>
                        </a:spcBef>
                        <a:spcAft>
                          <a:spcPts val="0"/>
                        </a:spcAft>
                      </a:pPr>
                      <a:r>
                        <a:rPr lang="en-US" sz="4000" b="0" dirty="0" smtClean="0">
                          <a:effectLst/>
                          <a:latin typeface="Tahoma" panose="020B0604030504040204" pitchFamily="34" charset="0"/>
                          <a:ea typeface="Tahoma" panose="020B0604030504040204" pitchFamily="34" charset="0"/>
                          <a:cs typeface="Tahoma" panose="020B0604030504040204" pitchFamily="34" charset="0"/>
                        </a:rPr>
                        <a:t>(Heb. 5:6, 10; 6:20</a:t>
                      </a:r>
                      <a:r>
                        <a:rPr lang="en-US" sz="4000" b="0" dirty="0">
                          <a:effectLst/>
                          <a:latin typeface="Tahoma" panose="020B0604030504040204" pitchFamily="34" charset="0"/>
                          <a:ea typeface="Tahoma" panose="020B0604030504040204" pitchFamily="34" charset="0"/>
                          <a:cs typeface="Tahoma" panose="020B0604030504040204" pitchFamily="34" charset="0"/>
                        </a:rPr>
                        <a:t>; </a:t>
                      </a:r>
                      <a:r>
                        <a:rPr lang="en-US" sz="4000" b="0" dirty="0" smtClean="0">
                          <a:effectLst/>
                          <a:latin typeface="Tahoma" panose="020B0604030504040204" pitchFamily="34" charset="0"/>
                          <a:ea typeface="Tahoma" panose="020B0604030504040204" pitchFamily="34" charset="0"/>
                          <a:cs typeface="Tahoma" panose="020B0604030504040204" pitchFamily="34" charset="0"/>
                        </a:rPr>
                        <a:t>7:1-21)</a:t>
                      </a:r>
                      <a:endParaRPr lang="en-US" sz="4000" b="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c>
                  <a:txBody>
                    <a:bodyPr/>
                    <a:lstStyle/>
                    <a:p>
                      <a:pPr marL="0" marR="0" algn="ctr">
                        <a:lnSpc>
                          <a:spcPct val="107000"/>
                        </a:lnSpc>
                        <a:spcBef>
                          <a:spcPts val="0"/>
                        </a:spcBef>
                        <a:spcAft>
                          <a:spcPts val="0"/>
                        </a:spcAft>
                      </a:pPr>
                      <a:endParaRPr lang="en-US" sz="4000" dirty="0">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tc>
              </a:tr>
            </a:tbl>
          </a:graphicData>
        </a:graphic>
      </p:graphicFrame>
    </p:spTree>
    <p:extLst>
      <p:ext uri="{BB962C8B-B14F-4D97-AF65-F5344CB8AC3E}">
        <p14:creationId xmlns:p14="http://schemas.microsoft.com/office/powerpoint/2010/main" val="198109642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3132</TotalTime>
  <Words>960</Words>
  <Application>Microsoft Office PowerPoint</Application>
  <PresentationFormat>Widescreen</PresentationFormat>
  <Paragraphs>150</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Tahoma</vt:lpstr>
      <vt:lpstr>Office Theme</vt:lpstr>
      <vt:lpstr>Christ is Superior (Part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31</cp:revision>
  <cp:lastPrinted>2018-03-04T05:01:24Z</cp:lastPrinted>
  <dcterms:created xsi:type="dcterms:W3CDTF">2018-03-04T01:09:17Z</dcterms:created>
  <dcterms:modified xsi:type="dcterms:W3CDTF">2018-03-11T04:37:55Z</dcterms:modified>
</cp:coreProperties>
</file>