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74" r:id="rId3"/>
    <p:sldId id="275" r:id="rId4"/>
    <p:sldId id="269" r:id="rId5"/>
    <p:sldId id="271" r:id="rId6"/>
    <p:sldId id="276" r:id="rId7"/>
    <p:sldId id="277" r:id="rId8"/>
    <p:sldId id="272" r:id="rId9"/>
    <p:sldId id="278" r:id="rId10"/>
    <p:sldId id="279" r:id="rId11"/>
    <p:sldId id="273" r:id="rId12"/>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1576" autoAdjust="0"/>
  </p:normalViewPr>
  <p:slideViewPr>
    <p:cSldViewPr snapToGrid="0">
      <p:cViewPr varScale="1">
        <p:scale>
          <a:sx n="78" d="100"/>
          <a:sy n="78" d="100"/>
        </p:scale>
        <p:origin x="1056"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66732"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1"/>
            <a:ext cx="3066732" cy="452974"/>
          </a:xfrm>
          <a:prstGeom prst="rect">
            <a:avLst/>
          </a:prstGeom>
        </p:spPr>
        <p:txBody>
          <a:bodyPr vert="horz" lIns="91440" tIns="45720" rIns="91440" bIns="45720" rtlCol="0"/>
          <a:lstStyle>
            <a:lvl1pPr algn="r">
              <a:defRPr sz="1200"/>
            </a:lvl1pPr>
          </a:lstStyle>
          <a:p>
            <a:fld id="{F95AD5E8-112C-4684-B13A-5A06C7A9A51D}" type="datetimeFigureOut">
              <a:rPr lang="en-US" smtClean="0"/>
              <a:t>3/10/2018</a:t>
            </a:fld>
            <a:endParaRPr lang="en-US"/>
          </a:p>
        </p:txBody>
      </p:sp>
      <p:sp>
        <p:nvSpPr>
          <p:cNvPr id="4" name="Footer Placeholder 3"/>
          <p:cNvSpPr>
            <a:spLocks noGrp="1"/>
          </p:cNvSpPr>
          <p:nvPr>
            <p:ph type="ftr" sz="quarter" idx="2"/>
          </p:nvPr>
        </p:nvSpPr>
        <p:spPr>
          <a:xfrm>
            <a:off x="0" y="8575140"/>
            <a:ext cx="3066732"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0"/>
            <a:ext cx="3066732" cy="452973"/>
          </a:xfrm>
          <a:prstGeom prst="rect">
            <a:avLst/>
          </a:prstGeom>
        </p:spPr>
        <p:txBody>
          <a:bodyPr vert="horz" lIns="91440" tIns="45720" rIns="91440" bIns="45720" rtlCol="0" anchor="b"/>
          <a:lstStyle>
            <a:lvl1pPr algn="r">
              <a:defRPr sz="1200"/>
            </a:lvl1pPr>
          </a:lstStyle>
          <a:p>
            <a:fld id="{4F8AEF8B-6EFA-4D7F-8773-C0AD512DA12F}" type="slidenum">
              <a:rPr lang="en-US" smtClean="0"/>
              <a:t>‹#›</a:t>
            </a:fld>
            <a:endParaRPr lang="en-US"/>
          </a:p>
        </p:txBody>
      </p:sp>
    </p:spTree>
    <p:extLst>
      <p:ext uri="{BB962C8B-B14F-4D97-AF65-F5344CB8AC3E}">
        <p14:creationId xmlns:p14="http://schemas.microsoft.com/office/powerpoint/2010/main" val="1711671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66276" cy="45160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311" y="1"/>
            <a:ext cx="3067520" cy="451609"/>
          </a:xfrm>
          <a:prstGeom prst="rect">
            <a:avLst/>
          </a:prstGeom>
        </p:spPr>
        <p:txBody>
          <a:bodyPr vert="horz" lIns="91440" tIns="45720" rIns="91440" bIns="45720" rtlCol="0"/>
          <a:lstStyle>
            <a:lvl1pPr algn="r">
              <a:defRPr sz="1200"/>
            </a:lvl1pPr>
          </a:lstStyle>
          <a:p>
            <a:fld id="{958A1638-7489-4AD6-A3E7-0C9949DED830}" type="datetimeFigureOut">
              <a:rPr lang="en-US" smtClean="0"/>
              <a:t>3/10/2018</a:t>
            </a:fld>
            <a:endParaRPr lang="en-US"/>
          </a:p>
        </p:txBody>
      </p:sp>
      <p:sp>
        <p:nvSpPr>
          <p:cNvPr id="4" name="Slide Image Placeholder 3"/>
          <p:cNvSpPr>
            <a:spLocks noGrp="1" noRot="1" noChangeAspect="1"/>
          </p:cNvSpPr>
          <p:nvPr>
            <p:ph type="sldImg" idx="2"/>
          </p:nvPr>
        </p:nvSpPr>
        <p:spPr>
          <a:xfrm>
            <a:off x="831850" y="1128713"/>
            <a:ext cx="5413375" cy="30464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81" y="4343945"/>
            <a:ext cx="5660913" cy="355616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6505"/>
            <a:ext cx="3066276" cy="45160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311" y="8576505"/>
            <a:ext cx="3067520" cy="451608"/>
          </a:xfrm>
          <a:prstGeom prst="rect">
            <a:avLst/>
          </a:prstGeom>
        </p:spPr>
        <p:txBody>
          <a:bodyPr vert="horz" lIns="91440" tIns="45720" rIns="91440" bIns="45720" rtlCol="0" anchor="b"/>
          <a:lstStyle>
            <a:lvl1pPr algn="r">
              <a:defRPr sz="1200"/>
            </a:lvl1pPr>
          </a:lstStyle>
          <a:p>
            <a:fld id="{080A3AAC-75E5-4611-ACED-B0A881053A1A}" type="slidenum">
              <a:rPr lang="en-US" smtClean="0"/>
              <a:t>‹#›</a:t>
            </a:fld>
            <a:endParaRPr lang="en-US"/>
          </a:p>
        </p:txBody>
      </p:sp>
    </p:spTree>
    <p:extLst>
      <p:ext uri="{BB962C8B-B14F-4D97-AF65-F5344CB8AC3E}">
        <p14:creationId xmlns:p14="http://schemas.microsoft.com/office/powerpoint/2010/main" val="41541680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DBR program. Danger of drifting away.  Popular phrase</a:t>
            </a:r>
            <a:r>
              <a:rPr lang="en-US" baseline="0" dirty="0" smtClean="0"/>
              <a:t> growing up.  Going with the flow.  Lived near the beach.  Danger of drifting away with the tide, too far away from help, can be pulled under by the tide, drown.  You can drown in your wins and lose your soul in hell.  Warning to the Christian.  Hebrews drifting away from words of Jesus &amp; danger of losing their souls. God’s word is the lifeline that leads to safety and eventually eternal life.</a:t>
            </a:r>
            <a:endParaRPr lang="en-US" dirty="0"/>
          </a:p>
        </p:txBody>
      </p:sp>
      <p:sp>
        <p:nvSpPr>
          <p:cNvPr id="4" name="Slide Number Placeholder 3"/>
          <p:cNvSpPr>
            <a:spLocks noGrp="1"/>
          </p:cNvSpPr>
          <p:nvPr>
            <p:ph type="sldNum" sz="quarter" idx="10"/>
          </p:nvPr>
        </p:nvSpPr>
        <p:spPr/>
        <p:txBody>
          <a:bodyPr/>
          <a:lstStyle/>
          <a:p>
            <a:fld id="{080A3AAC-75E5-4611-ACED-B0A881053A1A}" type="slidenum">
              <a:rPr lang="en-US" smtClean="0"/>
              <a:t>1</a:t>
            </a:fld>
            <a:endParaRPr lang="en-US"/>
          </a:p>
        </p:txBody>
      </p:sp>
    </p:spTree>
    <p:extLst>
      <p:ext uri="{BB962C8B-B14F-4D97-AF65-F5344CB8AC3E}">
        <p14:creationId xmlns:p14="http://schemas.microsoft.com/office/powerpoint/2010/main" val="3872983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Brethren </a:t>
            </a:r>
            <a:r>
              <a:rPr lang="en-US" baseline="0" dirty="0" smtClean="0"/>
              <a:t>dull of hearing. Can’t discuss M. Need maturity. Quoting Ps. 110:4.  Explain! </a:t>
            </a:r>
            <a:r>
              <a:rPr lang="en-US" sz="1200" b="0" i="0" kern="1200" dirty="0" smtClean="0">
                <a:solidFill>
                  <a:schemeClr val="tx1"/>
                </a:solidFill>
                <a:effectLst/>
                <a:latin typeface="+mn-lt"/>
                <a:ea typeface="+mn-ea"/>
                <a:cs typeface="+mn-cs"/>
              </a:rPr>
              <a:t>The sacred history brief (Gen. 14:18-20). Canaanite, king of Salem, priest of God. After victorious battle, Melchizedek blessed Abram. In turn, A gave tithes to M. What is omitted in this history, he is set forth as a type of Christ.  M had no beginning nor end, neither parents nor descendants (that history records)! He appears w/o registry that relates his lineage or ancestry, nor predecessors nor successors in his priesthood. Serves as type of Christ (kingship &amp; priesthood), abides continually. Hebrews 7:3 is a Hebraism (a cultural language usage) that expresses a complete lack of registry or history as touching ones origin or end as a human being. (Had parents, he was human being, Gen. 3:20). M filled his priesthood in his own person, having no predecessor nor successor: a "priest continually" (Heb. 7:3). The terms "perpetually" and "continually" indicate the complete period under consideration, whether said period be long or short. Gen. 14:18-20, Psalms 110: 4 present all that is known, from these 2 sources the inspired author, directed by the Holy Spirit, derives his argumentation. The Levitical priesthood not final; another priesthood would arise which would endure forever. Before there was a Law of Moses or a Levitical priesthood, sacred history recorded the case of a king and a priest, Melchizedek, who was greater than Abraham, the father of the Jews (for the lesser pays tithes to the greater, and the greater blesses while the lesser is blessed). 110th Psalm, written centuries after the Law of Moses and the Levitical priesthood were established, declared that God had sworn that the Messiah (Christ) was to be constituted a priest </a:t>
            </a:r>
            <a:r>
              <a:rPr lang="en-US" sz="1200" b="1" i="1" kern="1200" dirty="0" smtClean="0">
                <a:solidFill>
                  <a:schemeClr val="tx1"/>
                </a:solidFill>
                <a:effectLst/>
                <a:latin typeface="+mn-lt"/>
                <a:ea typeface="+mn-ea"/>
                <a:cs typeface="+mn-cs"/>
              </a:rPr>
              <a:t>after the order of Melchizedek</a:t>
            </a:r>
            <a:r>
              <a:rPr lang="en-US" sz="1200" b="0" i="0" kern="1200" dirty="0" smtClean="0">
                <a:solidFill>
                  <a:schemeClr val="tx1"/>
                </a:solidFill>
                <a:effectLst/>
                <a:latin typeface="+mn-lt"/>
                <a:ea typeface="+mn-ea"/>
                <a:cs typeface="+mn-cs"/>
              </a:rPr>
              <a:t>. Jesus Christ fulfilled that prophecy and his priesthood is final and perfect.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080A3AAC-75E5-4611-ACED-B0A881053A1A}" type="slidenum">
              <a:rPr lang="en-US" smtClean="0"/>
              <a:t>4</a:t>
            </a:fld>
            <a:endParaRPr lang="en-US"/>
          </a:p>
        </p:txBody>
      </p:sp>
    </p:spTree>
    <p:extLst>
      <p:ext uri="{BB962C8B-B14F-4D97-AF65-F5344CB8AC3E}">
        <p14:creationId xmlns:p14="http://schemas.microsoft.com/office/powerpoint/2010/main" val="4258689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7632ED-BCE1-4BA9-8A40-F6F18DBBADB5}" type="datetimeFigureOut">
              <a:rPr lang="en-US" smtClean="0"/>
              <a:t>3/10/2018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DA702D-3289-4532-A2D8-823BA6A51564}" type="slidenum">
              <a:rPr lang="en-US" smtClean="0"/>
              <a:t>‹#›</a:t>
            </a:fld>
            <a:endParaRPr lang="en-US"/>
          </a:p>
        </p:txBody>
      </p:sp>
    </p:spTree>
    <p:extLst>
      <p:ext uri="{BB962C8B-B14F-4D97-AF65-F5344CB8AC3E}">
        <p14:creationId xmlns:p14="http://schemas.microsoft.com/office/powerpoint/2010/main" val="781494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7632ED-BCE1-4BA9-8A40-F6F18DBBADB5}" type="datetimeFigureOut">
              <a:rPr lang="en-US" smtClean="0"/>
              <a:t>3/10/2018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DA702D-3289-4532-A2D8-823BA6A51564}" type="slidenum">
              <a:rPr lang="en-US" smtClean="0"/>
              <a:t>‹#›</a:t>
            </a:fld>
            <a:endParaRPr lang="en-US"/>
          </a:p>
        </p:txBody>
      </p:sp>
    </p:spTree>
    <p:extLst>
      <p:ext uri="{BB962C8B-B14F-4D97-AF65-F5344CB8AC3E}">
        <p14:creationId xmlns:p14="http://schemas.microsoft.com/office/powerpoint/2010/main" val="805393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7632ED-BCE1-4BA9-8A40-F6F18DBBADB5}" type="datetimeFigureOut">
              <a:rPr lang="en-US" smtClean="0"/>
              <a:t>3/10/2018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DA702D-3289-4532-A2D8-823BA6A51564}" type="slidenum">
              <a:rPr lang="en-US" smtClean="0"/>
              <a:t>‹#›</a:t>
            </a:fld>
            <a:endParaRPr lang="en-US"/>
          </a:p>
        </p:txBody>
      </p:sp>
    </p:spTree>
    <p:extLst>
      <p:ext uri="{BB962C8B-B14F-4D97-AF65-F5344CB8AC3E}">
        <p14:creationId xmlns:p14="http://schemas.microsoft.com/office/powerpoint/2010/main" val="3453228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7632ED-BCE1-4BA9-8A40-F6F18DBBADB5}" type="datetimeFigureOut">
              <a:rPr lang="en-US" smtClean="0"/>
              <a:t>3/10/2018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DA702D-3289-4532-A2D8-823BA6A51564}" type="slidenum">
              <a:rPr lang="en-US" smtClean="0"/>
              <a:t>‹#›</a:t>
            </a:fld>
            <a:endParaRPr lang="en-US"/>
          </a:p>
        </p:txBody>
      </p:sp>
    </p:spTree>
    <p:extLst>
      <p:ext uri="{BB962C8B-B14F-4D97-AF65-F5344CB8AC3E}">
        <p14:creationId xmlns:p14="http://schemas.microsoft.com/office/powerpoint/2010/main" val="2143568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7632ED-BCE1-4BA9-8A40-F6F18DBBADB5}" type="datetimeFigureOut">
              <a:rPr lang="en-US" smtClean="0"/>
              <a:t>3/10/2018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DA702D-3289-4532-A2D8-823BA6A51564}" type="slidenum">
              <a:rPr lang="en-US" smtClean="0"/>
              <a:t>‹#›</a:t>
            </a:fld>
            <a:endParaRPr lang="en-US"/>
          </a:p>
        </p:txBody>
      </p:sp>
    </p:spTree>
    <p:extLst>
      <p:ext uri="{BB962C8B-B14F-4D97-AF65-F5344CB8AC3E}">
        <p14:creationId xmlns:p14="http://schemas.microsoft.com/office/powerpoint/2010/main" val="3306200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7632ED-BCE1-4BA9-8A40-F6F18DBBADB5}" type="datetimeFigureOut">
              <a:rPr lang="en-US" smtClean="0"/>
              <a:t>3/10/2018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DA702D-3289-4532-A2D8-823BA6A51564}" type="slidenum">
              <a:rPr lang="en-US" smtClean="0"/>
              <a:t>‹#›</a:t>
            </a:fld>
            <a:endParaRPr lang="en-US"/>
          </a:p>
        </p:txBody>
      </p:sp>
    </p:spTree>
    <p:extLst>
      <p:ext uri="{BB962C8B-B14F-4D97-AF65-F5344CB8AC3E}">
        <p14:creationId xmlns:p14="http://schemas.microsoft.com/office/powerpoint/2010/main" val="1744405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7632ED-BCE1-4BA9-8A40-F6F18DBBADB5}" type="datetimeFigureOut">
              <a:rPr lang="en-US" smtClean="0"/>
              <a:t>3/10/2018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DA702D-3289-4532-A2D8-823BA6A51564}" type="slidenum">
              <a:rPr lang="en-US" smtClean="0"/>
              <a:t>‹#›</a:t>
            </a:fld>
            <a:endParaRPr lang="en-US"/>
          </a:p>
        </p:txBody>
      </p:sp>
    </p:spTree>
    <p:extLst>
      <p:ext uri="{BB962C8B-B14F-4D97-AF65-F5344CB8AC3E}">
        <p14:creationId xmlns:p14="http://schemas.microsoft.com/office/powerpoint/2010/main" val="2837901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7632ED-BCE1-4BA9-8A40-F6F18DBBADB5}" type="datetimeFigureOut">
              <a:rPr lang="en-US" smtClean="0"/>
              <a:t>3/10/2018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DA702D-3289-4532-A2D8-823BA6A51564}" type="slidenum">
              <a:rPr lang="en-US" smtClean="0"/>
              <a:t>‹#›</a:t>
            </a:fld>
            <a:endParaRPr lang="en-US"/>
          </a:p>
        </p:txBody>
      </p:sp>
    </p:spTree>
    <p:extLst>
      <p:ext uri="{BB962C8B-B14F-4D97-AF65-F5344CB8AC3E}">
        <p14:creationId xmlns:p14="http://schemas.microsoft.com/office/powerpoint/2010/main" val="245644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7632ED-BCE1-4BA9-8A40-F6F18DBBADB5}" type="datetimeFigureOut">
              <a:rPr lang="en-US" smtClean="0"/>
              <a:t>3/10/2018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DA702D-3289-4532-A2D8-823BA6A51564}" type="slidenum">
              <a:rPr lang="en-US" smtClean="0"/>
              <a:t>‹#›</a:t>
            </a:fld>
            <a:endParaRPr lang="en-US"/>
          </a:p>
        </p:txBody>
      </p:sp>
    </p:spTree>
    <p:extLst>
      <p:ext uri="{BB962C8B-B14F-4D97-AF65-F5344CB8AC3E}">
        <p14:creationId xmlns:p14="http://schemas.microsoft.com/office/powerpoint/2010/main" val="1581445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7632ED-BCE1-4BA9-8A40-F6F18DBBADB5}" type="datetimeFigureOut">
              <a:rPr lang="en-US" smtClean="0"/>
              <a:t>3/10/2018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DA702D-3289-4532-A2D8-823BA6A51564}" type="slidenum">
              <a:rPr lang="en-US" smtClean="0"/>
              <a:t>‹#›</a:t>
            </a:fld>
            <a:endParaRPr lang="en-US"/>
          </a:p>
        </p:txBody>
      </p:sp>
    </p:spTree>
    <p:extLst>
      <p:ext uri="{BB962C8B-B14F-4D97-AF65-F5344CB8AC3E}">
        <p14:creationId xmlns:p14="http://schemas.microsoft.com/office/powerpoint/2010/main" val="3824651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7632ED-BCE1-4BA9-8A40-F6F18DBBADB5}" type="datetimeFigureOut">
              <a:rPr lang="en-US" smtClean="0"/>
              <a:t>3/10/2018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DA702D-3289-4532-A2D8-823BA6A51564}" type="slidenum">
              <a:rPr lang="en-US" smtClean="0"/>
              <a:t>‹#›</a:t>
            </a:fld>
            <a:endParaRPr lang="en-US"/>
          </a:p>
        </p:txBody>
      </p:sp>
    </p:spTree>
    <p:extLst>
      <p:ext uri="{BB962C8B-B14F-4D97-AF65-F5344CB8AC3E}">
        <p14:creationId xmlns:p14="http://schemas.microsoft.com/office/powerpoint/2010/main" val="3007931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7632ED-BCE1-4BA9-8A40-F6F18DBBADB5}" type="datetimeFigureOut">
              <a:rPr lang="en-US" smtClean="0"/>
              <a:t>3/10/2018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DA702D-3289-4532-A2D8-823BA6A51564}" type="slidenum">
              <a:rPr lang="en-US" smtClean="0"/>
              <a:t>‹#›</a:t>
            </a:fld>
            <a:endParaRPr lang="en-US"/>
          </a:p>
        </p:txBody>
      </p:sp>
    </p:spTree>
    <p:extLst>
      <p:ext uri="{BB962C8B-B14F-4D97-AF65-F5344CB8AC3E}">
        <p14:creationId xmlns:p14="http://schemas.microsoft.com/office/powerpoint/2010/main" val="763704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7936"/>
            <a:ext cx="12192000" cy="1114807"/>
          </a:xfrm>
        </p:spPr>
        <p:txBody>
          <a:bodyPr>
            <a:noAutofit/>
          </a:bodyPr>
          <a:lstStyle/>
          <a:p>
            <a:r>
              <a:rPr lang="en-US" sz="7500" dirty="0" smtClean="0">
                <a:solidFill>
                  <a:srgbClr val="FFFF00"/>
                </a:solidFill>
                <a:latin typeface="Tahoma" panose="020B0604030504040204" pitchFamily="34" charset="0"/>
                <a:ea typeface="Tahoma" panose="020B0604030504040204" pitchFamily="34" charset="0"/>
                <a:cs typeface="Tahoma" panose="020B0604030504040204" pitchFamily="34" charset="0"/>
              </a:rPr>
              <a:t>Christ is Superior (Part 2)</a:t>
            </a:r>
            <a:endParaRPr lang="en-US" sz="7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4" name="AutoShape 2" descr="Image result for book of hebrews scriptur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2" name="Picture 4" descr="Image result for book of hebrews scriptu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22744"/>
            <a:ext cx="12083671" cy="55163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88331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876052604"/>
              </p:ext>
            </p:extLst>
          </p:nvPr>
        </p:nvGraphicFramePr>
        <p:xfrm>
          <a:off x="0" y="-185580"/>
          <a:ext cx="12192001" cy="7318410"/>
        </p:xfrm>
        <a:graphic>
          <a:graphicData uri="http://schemas.openxmlformats.org/drawingml/2006/table">
            <a:tbl>
              <a:tblPr firstRow="1" firstCol="1" bandRow="1">
                <a:tableStyleId>{073A0DAA-6AF3-43AB-8588-CEC1D06C72B9}</a:tableStyleId>
              </a:tblPr>
              <a:tblGrid>
                <a:gridCol w="4062841"/>
                <a:gridCol w="4064580"/>
                <a:gridCol w="4064580"/>
              </a:tblGrid>
              <a:tr h="1258060">
                <a:tc>
                  <a:txBody>
                    <a:bodyPr/>
                    <a:lstStyle/>
                    <a:p>
                      <a:pPr marL="0" marR="0" algn="ctr">
                        <a:lnSpc>
                          <a:spcPct val="107000"/>
                        </a:lnSpc>
                        <a:spcBef>
                          <a:spcPts val="0"/>
                        </a:spcBef>
                        <a:spcAft>
                          <a:spcPts val="0"/>
                        </a:spcAft>
                      </a:pPr>
                      <a:endParaRPr lang="en-US" sz="1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200" b="0" dirty="0" smtClean="0">
                          <a:effectLst/>
                          <a:latin typeface="Tahoma" panose="020B0604030504040204" pitchFamily="34" charset="0"/>
                          <a:ea typeface="Tahoma" panose="020B0604030504040204" pitchFamily="34" charset="0"/>
                          <a:cs typeface="Tahoma" panose="020B0604030504040204" pitchFamily="34" charset="0"/>
                        </a:rPr>
                        <a:t>Christ is </a:t>
                      </a:r>
                      <a:r>
                        <a:rPr lang="en-US" sz="4200" b="0" dirty="0">
                          <a:effectLst/>
                          <a:latin typeface="Tahoma" panose="020B0604030504040204" pitchFamily="34" charset="0"/>
                          <a:ea typeface="Tahoma" panose="020B0604030504040204" pitchFamily="34" charset="0"/>
                          <a:cs typeface="Tahoma" panose="020B0604030504040204" pitchFamily="34" charset="0"/>
                        </a:rPr>
                        <a:t>Superior</a:t>
                      </a:r>
                    </a:p>
                  </a:txBody>
                  <a:tcPr marL="68580" marR="68580" marT="0" marB="0"/>
                </a:tc>
                <a:tc>
                  <a:txBody>
                    <a:bodyPr/>
                    <a:lstStyle/>
                    <a:p>
                      <a:pPr marL="0" marR="0" algn="ctr">
                        <a:lnSpc>
                          <a:spcPct val="107000"/>
                        </a:lnSpc>
                        <a:spcBef>
                          <a:spcPts val="0"/>
                        </a:spcBef>
                        <a:spcAft>
                          <a:spcPts val="0"/>
                        </a:spcAft>
                      </a:pPr>
                      <a:endParaRPr lang="en-US" sz="1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200" b="0" dirty="0" smtClean="0">
                          <a:effectLst/>
                          <a:latin typeface="Tahoma" panose="020B0604030504040204" pitchFamily="34" charset="0"/>
                          <a:ea typeface="Tahoma" panose="020B0604030504040204" pitchFamily="34" charset="0"/>
                          <a:cs typeface="Tahoma" panose="020B0604030504040204" pitchFamily="34" charset="0"/>
                        </a:rPr>
                        <a:t>Through His Death</a:t>
                      </a:r>
                      <a:endParaRPr lang="en-US" sz="4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1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200" b="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Exhortation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200" b="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to Brethren</a:t>
                      </a:r>
                      <a:endParaRPr lang="en-US" sz="4200" b="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785520">
                <a:tc>
                  <a:txBody>
                    <a:bodyPr/>
                    <a:lstStyle/>
                    <a:p>
                      <a:pPr marL="0" marR="0" algn="ctr">
                        <a:lnSpc>
                          <a:spcPct val="107000"/>
                        </a:lnSpc>
                        <a:spcBef>
                          <a:spcPts val="0"/>
                        </a:spcBef>
                        <a:spcAft>
                          <a:spcPts val="0"/>
                        </a:spcAft>
                      </a:pPr>
                      <a:endParaRPr lang="en-US" sz="1900" b="0" u="sng"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u="sng" dirty="0" smtClean="0">
                          <a:effectLst/>
                          <a:latin typeface="Tahoma" panose="020B0604030504040204" pitchFamily="34" charset="0"/>
                          <a:ea typeface="Tahoma" panose="020B0604030504040204" pitchFamily="34" charset="0"/>
                          <a:cs typeface="Tahoma" panose="020B0604030504040204" pitchFamily="34" charset="0"/>
                        </a:rPr>
                        <a:t>Greater Sacrifice </a:t>
                      </a:r>
                      <a:endParaRPr lang="en-US" sz="4000" b="0" u="sng"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OT priests offered  animal sacrifices which couldn’t forgive sins &amp; they died </a:t>
                      </a:r>
                      <a:r>
                        <a:rPr lang="en-US" sz="4000" b="0" dirty="0" smtClean="0">
                          <a:effectLst/>
                          <a:latin typeface="Tahoma" panose="020B0604030504040204" pitchFamily="34" charset="0"/>
                          <a:ea typeface="Tahoma" panose="020B0604030504040204" pitchFamily="34" charset="0"/>
                          <a:cs typeface="Tahoma" panose="020B0604030504040204" pitchFamily="34" charset="0"/>
                        </a:rPr>
                        <a:t>(Heb. 9:6-10</a:t>
                      </a:r>
                      <a:r>
                        <a:rPr lang="en-US" sz="4000" b="0" dirty="0">
                          <a:effectLst/>
                          <a:latin typeface="Tahoma" panose="020B0604030504040204" pitchFamily="34" charset="0"/>
                          <a:ea typeface="Tahoma" panose="020B0604030504040204" pitchFamily="34" charset="0"/>
                          <a:cs typeface="Tahoma" panose="020B0604030504040204" pitchFamily="34" charset="0"/>
                        </a:rPr>
                        <a:t>; 10:1-4)</a:t>
                      </a:r>
                    </a:p>
                  </a:txBody>
                  <a:tcPr marL="68580" marR="68580" marT="0" marB="0"/>
                </a:tc>
                <a:tc>
                  <a:txBody>
                    <a:bodyPr/>
                    <a:lstStyle/>
                    <a:p>
                      <a:pPr marL="0" marR="0" algn="ctr">
                        <a:lnSpc>
                          <a:spcPct val="107000"/>
                        </a:lnSpc>
                        <a:spcBef>
                          <a:spcPts val="0"/>
                        </a:spcBef>
                        <a:spcAft>
                          <a:spcPts val="0"/>
                        </a:spcAft>
                      </a:pPr>
                      <a:endParaRPr lang="en-US" sz="19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Christ </a:t>
                      </a:r>
                      <a:r>
                        <a:rPr lang="en-US" sz="4000" b="0" dirty="0">
                          <a:effectLst/>
                          <a:latin typeface="Tahoma" panose="020B0604030504040204" pitchFamily="34" charset="0"/>
                          <a:ea typeface="Tahoma" panose="020B0604030504040204" pitchFamily="34" charset="0"/>
                          <a:cs typeface="Tahoma" panose="020B0604030504040204" pitchFamily="34" charset="0"/>
                        </a:rPr>
                        <a:t>entered into the holy place of heaven forever- you can have a clean conscience </a:t>
                      </a: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(Heb. 7:26-8:2; </a:t>
                      </a: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9:11-14</a:t>
                      </a:r>
                      <a:r>
                        <a:rPr lang="en-US" sz="4000" b="0" dirty="0">
                          <a:effectLst/>
                          <a:latin typeface="Tahoma" panose="020B0604030504040204" pitchFamily="34" charset="0"/>
                          <a:ea typeface="Tahoma" panose="020B0604030504040204" pitchFamily="34" charset="0"/>
                          <a:cs typeface="Tahoma" panose="020B0604030504040204" pitchFamily="34" charset="0"/>
                        </a:rPr>
                        <a:t>, 23-26)</a:t>
                      </a:r>
                    </a:p>
                  </a:txBody>
                  <a:tcPr marL="68580" marR="68580" marT="0" marB="0"/>
                </a:tc>
                <a:tc>
                  <a:txBody>
                    <a:bodyPr/>
                    <a:lstStyle/>
                    <a:p>
                      <a:pPr marL="0" marR="0" algn="ctr">
                        <a:lnSpc>
                          <a:spcPct val="107000"/>
                        </a:lnSpc>
                        <a:spcBef>
                          <a:spcPts val="0"/>
                        </a:spcBef>
                        <a:spcAft>
                          <a:spcPts val="0"/>
                        </a:spcAft>
                      </a:pPr>
                      <a:endParaRPr lang="en-US" sz="19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Don’t </a:t>
                      </a:r>
                      <a:r>
                        <a:rPr lang="en-US" sz="4000" b="0" dirty="0">
                          <a:effectLst/>
                          <a:latin typeface="Tahoma" panose="020B0604030504040204" pitchFamily="34" charset="0"/>
                          <a:ea typeface="Tahoma" panose="020B0604030504040204" pitchFamily="34" charset="0"/>
                          <a:cs typeface="Tahoma" panose="020B0604030504040204" pitchFamily="34" charset="0"/>
                        </a:rPr>
                        <a:t>practice sin or suffer hell fire, fix your eyes on Jesus &amp; eagerly await His return </a:t>
                      </a:r>
                      <a:r>
                        <a:rPr lang="en-US" sz="4000" b="0" dirty="0" smtClean="0">
                          <a:effectLst/>
                          <a:latin typeface="Tahoma" panose="020B0604030504040204" pitchFamily="34" charset="0"/>
                          <a:ea typeface="Tahoma" panose="020B0604030504040204" pitchFamily="34" charset="0"/>
                          <a:cs typeface="Tahoma" panose="020B0604030504040204" pitchFamily="34" charset="0"/>
                        </a:rPr>
                        <a:t>(Heb. 9:27-28</a:t>
                      </a:r>
                      <a:r>
                        <a:rPr lang="en-US" sz="4000" b="0" dirty="0">
                          <a:effectLst/>
                          <a:latin typeface="Tahoma" panose="020B0604030504040204" pitchFamily="34" charset="0"/>
                          <a:ea typeface="Tahoma" panose="020B0604030504040204" pitchFamily="34" charset="0"/>
                          <a:cs typeface="Tahoma" panose="020B0604030504040204" pitchFamily="34" charset="0"/>
                        </a:rPr>
                        <a:t>; </a:t>
                      </a: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10:23-31; </a:t>
                      </a: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12:2-3</a:t>
                      </a:r>
                      <a:r>
                        <a:rPr lang="en-US" sz="4000" b="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r>
            </a:tbl>
          </a:graphicData>
        </a:graphic>
      </p:graphicFrame>
    </p:spTree>
    <p:extLst>
      <p:ext uri="{BB962C8B-B14F-4D97-AF65-F5344CB8AC3E}">
        <p14:creationId xmlns:p14="http://schemas.microsoft.com/office/powerpoint/2010/main" val="37892934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62811586"/>
              </p:ext>
            </p:extLst>
          </p:nvPr>
        </p:nvGraphicFramePr>
        <p:xfrm>
          <a:off x="0" y="2"/>
          <a:ext cx="12192000" cy="6857999"/>
        </p:xfrm>
        <a:graphic>
          <a:graphicData uri="http://schemas.openxmlformats.org/drawingml/2006/table">
            <a:tbl>
              <a:tblPr firstRow="1" firstCol="1" bandRow="1">
                <a:tableStyleId>{073A0DAA-6AF3-43AB-8588-CEC1D06C72B9}</a:tableStyleId>
              </a:tblPr>
              <a:tblGrid>
                <a:gridCol w="4063130"/>
                <a:gridCol w="4064435"/>
                <a:gridCol w="4064435"/>
              </a:tblGrid>
              <a:tr h="1309986">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Jesus Christ </a:t>
                      </a:r>
                      <a:endParaRPr lang="en-US" sz="3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is </a:t>
                      </a:r>
                      <a:r>
                        <a:rPr lang="en-US" sz="3800" b="0" dirty="0">
                          <a:effectLst/>
                          <a:latin typeface="Tahoma" panose="020B0604030504040204" pitchFamily="34" charset="0"/>
                          <a:ea typeface="Tahoma" panose="020B0604030504040204" pitchFamily="34" charset="0"/>
                          <a:cs typeface="Tahoma" panose="020B0604030504040204" pitchFamily="34" charset="0"/>
                        </a:rPr>
                        <a:t>Superior</a:t>
                      </a:r>
                    </a:p>
                  </a:txBody>
                  <a:tcPr marL="68580" marR="68580" marT="0" marB="0"/>
                </a:tc>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Through </a:t>
                      </a:r>
                      <a:endParaRPr lang="en-US" sz="3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Christ’s </a:t>
                      </a:r>
                      <a:r>
                        <a:rPr lang="en-US" sz="3800" b="0" dirty="0">
                          <a:effectLst/>
                          <a:latin typeface="Tahoma" panose="020B0604030504040204" pitchFamily="34" charset="0"/>
                          <a:ea typeface="Tahoma" panose="020B0604030504040204" pitchFamily="34" charset="0"/>
                          <a:cs typeface="Tahoma" panose="020B0604030504040204" pitchFamily="34" charset="0"/>
                        </a:rPr>
                        <a:t>Death</a:t>
                      </a:r>
                    </a:p>
                  </a:txBody>
                  <a:tcPr marL="68580" marR="68580" marT="0" marB="0"/>
                </a:tc>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Exhortation </a:t>
                      </a:r>
                      <a:endParaRPr lang="en-US" sz="38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to Brethren</a:t>
                      </a: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258645">
                <a:tc>
                  <a:txBody>
                    <a:bodyPr/>
                    <a:lstStyle/>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Greater Spokesman</a:t>
                      </a:r>
                    </a:p>
                  </a:txBody>
                  <a:tcPr marL="68580" marR="68580" marT="0" marB="0"/>
                </a:tc>
                <a:tc>
                  <a:txBody>
                    <a:bodyPr/>
                    <a:lstStyle/>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Don’t fear </a:t>
                      </a:r>
                      <a:endParaRPr lang="en-US" sz="34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your demise</a:t>
                      </a: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Don’t neglect </a:t>
                      </a:r>
                      <a:endParaRPr lang="en-US" sz="34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His </a:t>
                      </a:r>
                      <a:r>
                        <a:rPr lang="en-US" sz="3400" dirty="0">
                          <a:effectLst/>
                          <a:latin typeface="Tahoma" panose="020B0604030504040204" pitchFamily="34" charset="0"/>
                          <a:ea typeface="Tahoma" panose="020B0604030504040204" pitchFamily="34" charset="0"/>
                          <a:cs typeface="Tahoma" panose="020B0604030504040204" pitchFamily="34" charset="0"/>
                        </a:rPr>
                        <a:t>word</a:t>
                      </a:r>
                    </a:p>
                  </a:txBody>
                  <a:tcPr marL="68580" marR="68580" marT="0" marB="0"/>
                </a:tc>
              </a:tr>
              <a:tr h="1234440">
                <a:tc>
                  <a:txBody>
                    <a:bodyPr/>
                    <a:lstStyle/>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Greater House</a:t>
                      </a:r>
                      <a:endParaRPr lang="en-US" sz="3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We can be part</a:t>
                      </a:r>
                      <a:r>
                        <a:rPr lang="en-US" sz="340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3400" dirty="0" smtClean="0">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of</a:t>
                      </a:r>
                      <a:r>
                        <a:rPr lang="en-US" sz="3400" baseline="0" dirty="0" smtClean="0">
                          <a:effectLst/>
                          <a:latin typeface="Tahoma" panose="020B0604030504040204" pitchFamily="34" charset="0"/>
                          <a:ea typeface="Tahoma" panose="020B0604030504040204" pitchFamily="34" charset="0"/>
                          <a:cs typeface="Tahoma" panose="020B0604030504040204" pitchFamily="34" charset="0"/>
                        </a:rPr>
                        <a:t> his family</a:t>
                      </a: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Be confident </a:t>
                      </a:r>
                      <a:endParaRPr lang="en-US" sz="34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to </a:t>
                      </a:r>
                      <a:r>
                        <a:rPr lang="en-US" sz="3400" dirty="0">
                          <a:effectLst/>
                          <a:latin typeface="Tahoma" panose="020B0604030504040204" pitchFamily="34" charset="0"/>
                          <a:ea typeface="Tahoma" panose="020B0604030504040204" pitchFamily="34" charset="0"/>
                          <a:cs typeface="Tahoma" panose="020B0604030504040204" pitchFamily="34" charset="0"/>
                        </a:rPr>
                        <a:t>the end</a:t>
                      </a:r>
                    </a:p>
                  </a:txBody>
                  <a:tcPr marL="68580" marR="68580" marT="0" marB="0"/>
                </a:tc>
              </a:tr>
              <a:tr h="1099628">
                <a:tc>
                  <a:txBody>
                    <a:bodyPr/>
                    <a:lstStyle/>
                    <a:p>
                      <a:pPr marL="0" marR="0" algn="ctr">
                        <a:lnSpc>
                          <a:spcPct val="107000"/>
                        </a:lnSpc>
                        <a:spcBef>
                          <a:spcPts val="0"/>
                        </a:spcBef>
                        <a:spcAft>
                          <a:spcPts val="0"/>
                        </a:spcAft>
                      </a:pPr>
                      <a:r>
                        <a:rPr lang="en-US" sz="3400" b="0" dirty="0" smtClean="0">
                          <a:effectLst/>
                          <a:latin typeface="Tahoma" panose="020B0604030504040204" pitchFamily="34" charset="0"/>
                          <a:ea typeface="Tahoma" panose="020B0604030504040204" pitchFamily="34" charset="0"/>
                          <a:cs typeface="Tahoma" panose="020B0604030504040204" pitchFamily="34" charset="0"/>
                        </a:rPr>
                        <a:t>Greater Priesthood </a:t>
                      </a:r>
                      <a:endParaRPr lang="en-US" sz="3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Saved by </a:t>
                      </a:r>
                      <a:endParaRPr lang="en-US" sz="34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obedience</a:t>
                      </a: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Be diligent </a:t>
                      </a:r>
                      <a:endParaRPr lang="en-US" sz="34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to </a:t>
                      </a:r>
                      <a:r>
                        <a:rPr lang="en-US" sz="3400" dirty="0">
                          <a:effectLst/>
                          <a:latin typeface="Tahoma" panose="020B0604030504040204" pitchFamily="34" charset="0"/>
                          <a:ea typeface="Tahoma" panose="020B0604030504040204" pitchFamily="34" charset="0"/>
                          <a:cs typeface="Tahoma" panose="020B0604030504040204" pitchFamily="34" charset="0"/>
                        </a:rPr>
                        <a:t>enter</a:t>
                      </a:r>
                    </a:p>
                  </a:txBody>
                  <a:tcPr marL="68580" marR="68580" marT="0" marB="0"/>
                </a:tc>
              </a:tr>
              <a:tr h="1099628">
                <a:tc>
                  <a:txBody>
                    <a:bodyPr/>
                    <a:lstStyle/>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Greater </a:t>
                      </a:r>
                      <a:r>
                        <a:rPr lang="en-US" sz="3400" b="0" dirty="0" smtClean="0">
                          <a:effectLst/>
                          <a:latin typeface="Tahoma" panose="020B0604030504040204" pitchFamily="34" charset="0"/>
                          <a:ea typeface="Tahoma" panose="020B0604030504040204" pitchFamily="34" charset="0"/>
                          <a:cs typeface="Tahoma" panose="020B0604030504040204" pitchFamily="34" charset="0"/>
                        </a:rPr>
                        <a:t>Covenant</a:t>
                      </a:r>
                      <a:endParaRPr lang="en-US" sz="3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400">
                          <a:effectLst/>
                          <a:latin typeface="Tahoma" panose="020B0604030504040204" pitchFamily="34" charset="0"/>
                          <a:ea typeface="Tahoma" panose="020B0604030504040204" pitchFamily="34" charset="0"/>
                          <a:cs typeface="Tahoma" panose="020B0604030504040204" pitchFamily="34" charset="0"/>
                        </a:rPr>
                        <a:t>Better </a:t>
                      </a:r>
                      <a:endParaRPr lang="en-US" sz="340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smtClean="0">
                          <a:effectLst/>
                          <a:latin typeface="Tahoma" panose="020B0604030504040204" pitchFamily="34" charset="0"/>
                          <a:ea typeface="Tahoma" panose="020B0604030504040204" pitchFamily="34" charset="0"/>
                          <a:cs typeface="Tahoma" panose="020B0604030504040204" pitchFamily="34" charset="0"/>
                        </a:rPr>
                        <a:t>hope</a:t>
                      </a: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Get to know </a:t>
                      </a:r>
                      <a:endParaRPr lang="en-US" sz="34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the </a:t>
                      </a:r>
                      <a:r>
                        <a:rPr lang="en-US" sz="3400" dirty="0">
                          <a:effectLst/>
                          <a:latin typeface="Tahoma" panose="020B0604030504040204" pitchFamily="34" charset="0"/>
                          <a:ea typeface="Tahoma" panose="020B0604030504040204" pitchFamily="34" charset="0"/>
                          <a:cs typeface="Tahoma" panose="020B0604030504040204" pitchFamily="34" charset="0"/>
                        </a:rPr>
                        <a:t>Lord </a:t>
                      </a:r>
                    </a:p>
                  </a:txBody>
                  <a:tcPr marL="68580" marR="68580" marT="0" marB="0"/>
                </a:tc>
              </a:tr>
              <a:tr h="855672">
                <a:tc>
                  <a:txBody>
                    <a:bodyPr/>
                    <a:lstStyle/>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Greater </a:t>
                      </a:r>
                      <a:r>
                        <a:rPr lang="en-US" sz="3400" b="0" dirty="0" smtClean="0">
                          <a:effectLst/>
                          <a:latin typeface="Tahoma" panose="020B0604030504040204" pitchFamily="34" charset="0"/>
                          <a:ea typeface="Tahoma" panose="020B0604030504040204" pitchFamily="34" charset="0"/>
                          <a:cs typeface="Tahoma" panose="020B0604030504040204" pitchFamily="34" charset="0"/>
                        </a:rPr>
                        <a:t>Sacrifice </a:t>
                      </a:r>
                      <a:endParaRPr lang="en-US" sz="3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400" dirty="0">
                          <a:effectLst/>
                          <a:latin typeface="Tahoma" panose="020B0604030504040204" pitchFamily="34" charset="0"/>
                          <a:ea typeface="Tahoma" panose="020B0604030504040204" pitchFamily="34" charset="0"/>
                          <a:cs typeface="Tahoma" panose="020B0604030504040204" pitchFamily="34" charset="0"/>
                        </a:rPr>
                        <a:t>Clean </a:t>
                      </a:r>
                      <a:r>
                        <a:rPr lang="en-US" sz="3400" dirty="0" smtClean="0">
                          <a:effectLst/>
                          <a:latin typeface="Tahoma" panose="020B0604030504040204" pitchFamily="34" charset="0"/>
                          <a:ea typeface="Tahoma" panose="020B0604030504040204" pitchFamily="34" charset="0"/>
                          <a:cs typeface="Tahoma" panose="020B0604030504040204" pitchFamily="34" charset="0"/>
                        </a:rPr>
                        <a:t>conscience</a:t>
                      </a:r>
                      <a:endParaRPr lang="en-US" sz="34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400" dirty="0" smtClean="0">
                          <a:effectLst/>
                          <a:latin typeface="Tahoma" panose="020B0604030504040204" pitchFamily="34" charset="0"/>
                          <a:ea typeface="Tahoma" panose="020B0604030504040204" pitchFamily="34" charset="0"/>
                          <a:cs typeface="Tahoma" panose="020B0604030504040204" pitchFamily="34" charset="0"/>
                        </a:rPr>
                        <a:t>Anticipate </a:t>
                      </a:r>
                      <a:r>
                        <a:rPr lang="en-US" sz="3400" dirty="0" smtClean="0">
                          <a:effectLst/>
                          <a:latin typeface="Tahoma" panose="020B0604030504040204" pitchFamily="34" charset="0"/>
                          <a:ea typeface="Tahoma" panose="020B0604030504040204" pitchFamily="34" charset="0"/>
                          <a:cs typeface="Tahoma" panose="020B0604030504040204" pitchFamily="34" charset="0"/>
                        </a:rPr>
                        <a:t>His </a:t>
                      </a:r>
                      <a:r>
                        <a:rPr lang="en-US" sz="3400" dirty="0">
                          <a:effectLst/>
                          <a:latin typeface="Tahoma" panose="020B0604030504040204" pitchFamily="34" charset="0"/>
                          <a:ea typeface="Tahoma" panose="020B0604030504040204" pitchFamily="34" charset="0"/>
                          <a:cs typeface="Tahoma" panose="020B0604030504040204" pitchFamily="34" charset="0"/>
                        </a:rPr>
                        <a:t>return </a:t>
                      </a:r>
                    </a:p>
                  </a:txBody>
                  <a:tcPr marL="68580" marR="68580" marT="0" marB="0"/>
                </a:tc>
              </a:tr>
            </a:tbl>
          </a:graphicData>
        </a:graphic>
      </p:graphicFrame>
    </p:spTree>
    <p:extLst>
      <p:ext uri="{BB962C8B-B14F-4D97-AF65-F5344CB8AC3E}">
        <p14:creationId xmlns:p14="http://schemas.microsoft.com/office/powerpoint/2010/main" val="36032201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0" y="-160020"/>
          <a:ext cx="12192001" cy="7277815"/>
        </p:xfrm>
        <a:graphic>
          <a:graphicData uri="http://schemas.openxmlformats.org/drawingml/2006/table">
            <a:tbl>
              <a:tblPr firstRow="1" firstCol="1" bandRow="1">
                <a:tableStyleId>{073A0DAA-6AF3-43AB-8588-CEC1D06C72B9}</a:tableStyleId>
              </a:tblPr>
              <a:tblGrid>
                <a:gridCol w="4062841"/>
                <a:gridCol w="4064580"/>
                <a:gridCol w="4064580"/>
              </a:tblGrid>
              <a:tr h="1543444">
                <a:tc>
                  <a:txBody>
                    <a:bodyPr/>
                    <a:lstStyle/>
                    <a:p>
                      <a:pPr marL="0" marR="0" algn="ctr">
                        <a:lnSpc>
                          <a:spcPct val="107000"/>
                        </a:lnSpc>
                        <a:spcBef>
                          <a:spcPts val="0"/>
                        </a:spcBef>
                        <a:spcAft>
                          <a:spcPts val="0"/>
                        </a:spcAft>
                      </a:pPr>
                      <a:endParaRPr lang="en-US" sz="1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200" b="0" dirty="0" smtClean="0">
                          <a:effectLst/>
                          <a:latin typeface="Tahoma" panose="020B0604030504040204" pitchFamily="34" charset="0"/>
                          <a:ea typeface="Tahoma" panose="020B0604030504040204" pitchFamily="34" charset="0"/>
                          <a:cs typeface="Tahoma" panose="020B0604030504040204" pitchFamily="34" charset="0"/>
                        </a:rPr>
                        <a:t>Christ is </a:t>
                      </a:r>
                      <a:r>
                        <a:rPr lang="en-US" sz="4200" b="0" dirty="0">
                          <a:effectLst/>
                          <a:latin typeface="Tahoma" panose="020B0604030504040204" pitchFamily="34" charset="0"/>
                          <a:ea typeface="Tahoma" panose="020B0604030504040204" pitchFamily="34" charset="0"/>
                          <a:cs typeface="Tahoma" panose="020B0604030504040204" pitchFamily="34" charset="0"/>
                        </a:rPr>
                        <a:t>Superior</a:t>
                      </a:r>
                    </a:p>
                  </a:txBody>
                  <a:tcPr marL="68580" marR="68580" marT="0" marB="0"/>
                </a:tc>
                <a:tc>
                  <a:txBody>
                    <a:bodyPr/>
                    <a:lstStyle/>
                    <a:p>
                      <a:pPr marL="0" marR="0" algn="ctr">
                        <a:lnSpc>
                          <a:spcPct val="107000"/>
                        </a:lnSpc>
                        <a:spcBef>
                          <a:spcPts val="0"/>
                        </a:spcBef>
                        <a:spcAft>
                          <a:spcPts val="0"/>
                        </a:spcAft>
                      </a:pPr>
                      <a:endParaRPr lang="en-US" sz="1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200" b="0" dirty="0" smtClean="0">
                          <a:effectLst/>
                          <a:latin typeface="Tahoma" panose="020B0604030504040204" pitchFamily="34" charset="0"/>
                          <a:ea typeface="Tahoma" panose="020B0604030504040204" pitchFamily="34" charset="0"/>
                          <a:cs typeface="Tahoma" panose="020B0604030504040204" pitchFamily="34" charset="0"/>
                        </a:rPr>
                        <a:t>Through His Death</a:t>
                      </a:r>
                      <a:endParaRPr lang="en-US" sz="4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1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2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Exhortation </a:t>
                      </a:r>
                    </a:p>
                    <a:p>
                      <a:pPr marL="0" marR="0" algn="ctr">
                        <a:lnSpc>
                          <a:spcPct val="107000"/>
                        </a:lnSpc>
                        <a:spcBef>
                          <a:spcPts val="0"/>
                        </a:spcBef>
                        <a:spcAft>
                          <a:spcPts val="0"/>
                        </a:spcAft>
                      </a:pPr>
                      <a:r>
                        <a:rPr lang="en-US" sz="42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to Brethren</a:t>
                      </a:r>
                      <a:endParaRPr lang="en-US" sz="42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734371">
                <a:tc>
                  <a:txBody>
                    <a:bodyPr/>
                    <a:lstStyle/>
                    <a:p>
                      <a:pPr marL="0" marR="0" algn="ctr">
                        <a:lnSpc>
                          <a:spcPct val="107000"/>
                        </a:lnSpc>
                        <a:spcBef>
                          <a:spcPts val="0"/>
                        </a:spcBef>
                        <a:spcAft>
                          <a:spcPts val="0"/>
                        </a:spcAft>
                      </a:pPr>
                      <a:endParaRPr lang="en-US" sz="1900" b="0" u="sng"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800" b="0" u="sng" dirty="0" smtClean="0">
                          <a:effectLst/>
                          <a:latin typeface="Tahoma" panose="020B0604030504040204" pitchFamily="34" charset="0"/>
                          <a:ea typeface="Tahoma" panose="020B0604030504040204" pitchFamily="34" charset="0"/>
                          <a:cs typeface="Tahoma" panose="020B0604030504040204" pitchFamily="34" charset="0"/>
                        </a:rPr>
                        <a:t>Greater Spokesman </a:t>
                      </a:r>
                    </a:p>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Angels of</a:t>
                      </a:r>
                      <a:r>
                        <a:rPr lang="en-US" sz="3800" b="0" baseline="0" dirty="0" smtClean="0">
                          <a:effectLst/>
                          <a:latin typeface="Tahoma" panose="020B0604030504040204" pitchFamily="34" charset="0"/>
                          <a:ea typeface="Tahoma" panose="020B0604030504040204" pitchFamily="34" charset="0"/>
                          <a:cs typeface="Tahoma" panose="020B0604030504040204" pitchFamily="34" charset="0"/>
                        </a:rPr>
                        <a:t> God </a:t>
                      </a:r>
                      <a:r>
                        <a:rPr lang="en-US" sz="3800" b="0" dirty="0" smtClean="0">
                          <a:effectLst/>
                          <a:latin typeface="Tahoma" panose="020B0604030504040204" pitchFamily="34" charset="0"/>
                          <a:ea typeface="Tahoma" panose="020B0604030504040204" pitchFamily="34" charset="0"/>
                          <a:cs typeface="Tahoma" panose="020B0604030504040204" pitchFamily="34" charset="0"/>
                        </a:rPr>
                        <a:t>worship Him, </a:t>
                      </a:r>
                    </a:p>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He’s the Chosen Son, </a:t>
                      </a:r>
                    </a:p>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not the angels </a:t>
                      </a:r>
                    </a:p>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(Heb. 1:1-14; 2:2)</a:t>
                      </a: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19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800" dirty="0" smtClean="0">
                          <a:effectLst/>
                          <a:latin typeface="Tahoma" panose="020B0604030504040204" pitchFamily="34" charset="0"/>
                          <a:ea typeface="Tahoma" panose="020B0604030504040204" pitchFamily="34" charset="0"/>
                          <a:cs typeface="Tahoma" panose="020B0604030504040204" pitchFamily="34" charset="0"/>
                        </a:rPr>
                        <a:t>He overcame </a:t>
                      </a:r>
                      <a:r>
                        <a:rPr lang="en-US" sz="3800" dirty="0">
                          <a:effectLst/>
                          <a:latin typeface="Tahoma" panose="020B0604030504040204" pitchFamily="34" charset="0"/>
                          <a:ea typeface="Tahoma" panose="020B0604030504040204" pitchFamily="34" charset="0"/>
                          <a:cs typeface="Tahoma" panose="020B0604030504040204" pitchFamily="34" charset="0"/>
                        </a:rPr>
                        <a:t>the devil, </a:t>
                      </a:r>
                      <a:r>
                        <a:rPr lang="en-US" sz="3800" dirty="0" smtClean="0">
                          <a:effectLst/>
                          <a:latin typeface="Tahoma" panose="020B0604030504040204" pitchFamily="34" charset="0"/>
                          <a:ea typeface="Tahoma" panose="020B0604030504040204" pitchFamily="34" charset="0"/>
                          <a:cs typeface="Tahoma" panose="020B0604030504040204" pitchFamily="34" charset="0"/>
                        </a:rPr>
                        <a:t>He is crowned with glory &amp; honor, </a:t>
                      </a:r>
                    </a:p>
                    <a:p>
                      <a:pPr marL="0" marR="0" algn="ctr">
                        <a:lnSpc>
                          <a:spcPct val="107000"/>
                        </a:lnSpc>
                        <a:spcBef>
                          <a:spcPts val="0"/>
                        </a:spcBef>
                        <a:spcAft>
                          <a:spcPts val="0"/>
                        </a:spcAft>
                      </a:pPr>
                      <a:r>
                        <a:rPr lang="en-US" sz="3800" dirty="0" smtClean="0">
                          <a:effectLst/>
                          <a:latin typeface="Tahoma" panose="020B0604030504040204" pitchFamily="34" charset="0"/>
                          <a:ea typeface="Tahoma" panose="020B0604030504040204" pitchFamily="34" charset="0"/>
                          <a:cs typeface="Tahoma" panose="020B0604030504040204" pitchFamily="34" charset="0"/>
                        </a:rPr>
                        <a:t>we don’t </a:t>
                      </a:r>
                      <a:r>
                        <a:rPr lang="en-US" sz="3800" dirty="0">
                          <a:effectLst/>
                          <a:latin typeface="Tahoma" panose="020B0604030504040204" pitchFamily="34" charset="0"/>
                          <a:ea typeface="Tahoma" panose="020B0604030504040204" pitchFamily="34" charset="0"/>
                          <a:cs typeface="Tahoma" panose="020B0604030504040204" pitchFamily="34" charset="0"/>
                        </a:rPr>
                        <a:t>have to fear </a:t>
                      </a:r>
                      <a:r>
                        <a:rPr lang="en-US" sz="3800" dirty="0" smtClean="0">
                          <a:effectLst/>
                          <a:latin typeface="Tahoma" panose="020B0604030504040204" pitchFamily="34" charset="0"/>
                          <a:ea typeface="Tahoma" panose="020B0604030504040204" pitchFamily="34" charset="0"/>
                          <a:cs typeface="Tahoma" panose="020B0604030504040204" pitchFamily="34" charset="0"/>
                        </a:rPr>
                        <a:t>death any longer </a:t>
                      </a:r>
                    </a:p>
                    <a:p>
                      <a:pPr marL="0" marR="0" algn="ctr">
                        <a:lnSpc>
                          <a:spcPct val="107000"/>
                        </a:lnSpc>
                        <a:spcBef>
                          <a:spcPts val="0"/>
                        </a:spcBef>
                        <a:spcAft>
                          <a:spcPts val="0"/>
                        </a:spcAft>
                      </a:pPr>
                      <a:r>
                        <a:rPr lang="en-US" sz="3800" dirty="0" smtClean="0">
                          <a:effectLst/>
                          <a:latin typeface="Tahoma" panose="020B0604030504040204" pitchFamily="34" charset="0"/>
                          <a:ea typeface="Tahoma" panose="020B0604030504040204" pitchFamily="34" charset="0"/>
                          <a:cs typeface="Tahoma" panose="020B0604030504040204" pitchFamily="34" charset="0"/>
                        </a:rPr>
                        <a:t>(Heb. 2:9, 14-15)</a:t>
                      </a:r>
                      <a:endParaRPr lang="en-US" sz="3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19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800" dirty="0" smtClean="0">
                          <a:effectLst/>
                          <a:latin typeface="Tahoma" panose="020B0604030504040204" pitchFamily="34" charset="0"/>
                          <a:ea typeface="Tahoma" panose="020B0604030504040204" pitchFamily="34" charset="0"/>
                          <a:cs typeface="Tahoma" panose="020B0604030504040204" pitchFamily="34" charset="0"/>
                        </a:rPr>
                        <a:t>Pay much more </a:t>
                      </a:r>
                      <a:r>
                        <a:rPr lang="en-US" sz="3800" dirty="0">
                          <a:effectLst/>
                          <a:latin typeface="Tahoma" panose="020B0604030504040204" pitchFamily="34" charset="0"/>
                          <a:ea typeface="Tahoma" panose="020B0604030504040204" pitchFamily="34" charset="0"/>
                          <a:cs typeface="Tahoma" panose="020B0604030504040204" pitchFamily="34" charset="0"/>
                        </a:rPr>
                        <a:t>attention to the word of Christ so </a:t>
                      </a:r>
                      <a:r>
                        <a:rPr lang="en-US" sz="3800" dirty="0" smtClean="0">
                          <a:effectLst/>
                          <a:latin typeface="Tahoma" panose="020B0604030504040204" pitchFamily="34" charset="0"/>
                          <a:ea typeface="Tahoma" panose="020B0604030504040204" pitchFamily="34" charset="0"/>
                          <a:cs typeface="Tahoma" panose="020B0604030504040204" pitchFamily="34" charset="0"/>
                        </a:rPr>
                        <a:t>that you </a:t>
                      </a:r>
                      <a:r>
                        <a:rPr lang="en-US" sz="3800" dirty="0">
                          <a:effectLst/>
                          <a:latin typeface="Tahoma" panose="020B0604030504040204" pitchFamily="34" charset="0"/>
                          <a:ea typeface="Tahoma" panose="020B0604030504040204" pitchFamily="34" charset="0"/>
                          <a:cs typeface="Tahoma" panose="020B0604030504040204" pitchFamily="34" charset="0"/>
                        </a:rPr>
                        <a:t>don’t drift </a:t>
                      </a:r>
                      <a:r>
                        <a:rPr lang="en-US" sz="3800" smtClean="0">
                          <a:effectLst/>
                          <a:latin typeface="Tahoma" panose="020B0604030504040204" pitchFamily="34" charset="0"/>
                          <a:ea typeface="Tahoma" panose="020B0604030504040204" pitchFamily="34" charset="0"/>
                          <a:cs typeface="Tahoma" panose="020B0604030504040204" pitchFamily="34" charset="0"/>
                        </a:rPr>
                        <a:t>away and</a:t>
                      </a:r>
                      <a:r>
                        <a:rPr lang="en-US" sz="3800" baseline="0" smtClean="0">
                          <a:effectLst/>
                          <a:latin typeface="Tahoma" panose="020B0604030504040204" pitchFamily="34" charset="0"/>
                          <a:ea typeface="Tahoma" panose="020B0604030504040204" pitchFamily="34" charset="0"/>
                          <a:cs typeface="Tahoma" panose="020B0604030504040204" pitchFamily="34" charset="0"/>
                        </a:rPr>
                        <a:t> </a:t>
                      </a:r>
                      <a:r>
                        <a:rPr lang="en-US" sz="3800" baseline="0" dirty="0" smtClean="0">
                          <a:effectLst/>
                          <a:latin typeface="Tahoma" panose="020B0604030504040204" pitchFamily="34" charset="0"/>
                          <a:ea typeface="Tahoma" panose="020B0604030504040204" pitchFamily="34" charset="0"/>
                          <a:cs typeface="Tahoma" panose="020B0604030504040204" pitchFamily="34" charset="0"/>
                        </a:rPr>
                        <a:t>neglect such a great salvation</a:t>
                      </a:r>
                      <a:r>
                        <a:rPr lang="en-US" sz="3800" dirty="0" smtClean="0">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r>
                        <a:rPr lang="en-US" sz="3800" dirty="0" smtClean="0">
                          <a:effectLst/>
                          <a:latin typeface="Tahoma" panose="020B0604030504040204" pitchFamily="34" charset="0"/>
                          <a:ea typeface="Tahoma" panose="020B0604030504040204" pitchFamily="34" charset="0"/>
                          <a:cs typeface="Tahoma" panose="020B0604030504040204" pitchFamily="34" charset="0"/>
                        </a:rPr>
                        <a:t>(Heb. 2:1-4</a:t>
                      </a:r>
                      <a:r>
                        <a:rPr lang="en-US" sz="380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r>
            </a:tbl>
          </a:graphicData>
        </a:graphic>
      </p:graphicFrame>
    </p:spTree>
    <p:extLst>
      <p:ext uri="{BB962C8B-B14F-4D97-AF65-F5344CB8AC3E}">
        <p14:creationId xmlns:p14="http://schemas.microsoft.com/office/powerpoint/2010/main" val="26627894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0" y="-185580"/>
          <a:ext cx="12192001" cy="7318410"/>
        </p:xfrm>
        <a:graphic>
          <a:graphicData uri="http://schemas.openxmlformats.org/drawingml/2006/table">
            <a:tbl>
              <a:tblPr firstRow="1" firstCol="1" bandRow="1">
                <a:tableStyleId>{073A0DAA-6AF3-43AB-8588-CEC1D06C72B9}</a:tableStyleId>
              </a:tblPr>
              <a:tblGrid>
                <a:gridCol w="4062841"/>
                <a:gridCol w="4064580"/>
                <a:gridCol w="4064580"/>
              </a:tblGrid>
              <a:tr h="1258060">
                <a:tc>
                  <a:txBody>
                    <a:bodyPr/>
                    <a:lstStyle/>
                    <a:p>
                      <a:pPr marL="0" marR="0" algn="ctr">
                        <a:lnSpc>
                          <a:spcPct val="107000"/>
                        </a:lnSpc>
                        <a:spcBef>
                          <a:spcPts val="0"/>
                        </a:spcBef>
                        <a:spcAft>
                          <a:spcPts val="0"/>
                        </a:spcAft>
                      </a:pPr>
                      <a:endParaRPr lang="en-US" sz="1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200" b="0" dirty="0" smtClean="0">
                          <a:effectLst/>
                          <a:latin typeface="Tahoma" panose="020B0604030504040204" pitchFamily="34" charset="0"/>
                          <a:ea typeface="Tahoma" panose="020B0604030504040204" pitchFamily="34" charset="0"/>
                          <a:cs typeface="Tahoma" panose="020B0604030504040204" pitchFamily="34" charset="0"/>
                        </a:rPr>
                        <a:t>Christ is </a:t>
                      </a:r>
                      <a:r>
                        <a:rPr lang="en-US" sz="4200" b="0" dirty="0">
                          <a:effectLst/>
                          <a:latin typeface="Tahoma" panose="020B0604030504040204" pitchFamily="34" charset="0"/>
                          <a:ea typeface="Tahoma" panose="020B0604030504040204" pitchFamily="34" charset="0"/>
                          <a:cs typeface="Tahoma" panose="020B0604030504040204" pitchFamily="34" charset="0"/>
                        </a:rPr>
                        <a:t>Superior</a:t>
                      </a:r>
                    </a:p>
                  </a:txBody>
                  <a:tcPr marL="68580" marR="68580" marT="0" marB="0"/>
                </a:tc>
                <a:tc>
                  <a:txBody>
                    <a:bodyPr/>
                    <a:lstStyle/>
                    <a:p>
                      <a:pPr marL="0" marR="0" algn="ctr">
                        <a:lnSpc>
                          <a:spcPct val="107000"/>
                        </a:lnSpc>
                        <a:spcBef>
                          <a:spcPts val="0"/>
                        </a:spcBef>
                        <a:spcAft>
                          <a:spcPts val="0"/>
                        </a:spcAft>
                      </a:pPr>
                      <a:endParaRPr lang="en-US" sz="1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200" b="0" dirty="0" smtClean="0">
                          <a:effectLst/>
                          <a:latin typeface="Tahoma" panose="020B0604030504040204" pitchFamily="34" charset="0"/>
                          <a:ea typeface="Tahoma" panose="020B0604030504040204" pitchFamily="34" charset="0"/>
                          <a:cs typeface="Tahoma" panose="020B0604030504040204" pitchFamily="34" charset="0"/>
                        </a:rPr>
                        <a:t>Through His Death</a:t>
                      </a:r>
                      <a:endParaRPr lang="en-US" sz="4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1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2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Exhortation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2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to Brethren</a:t>
                      </a:r>
                      <a:endParaRPr lang="en-US" sz="42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785520">
                <a:tc>
                  <a:txBody>
                    <a:bodyPr/>
                    <a:lstStyle/>
                    <a:p>
                      <a:pPr marL="0" marR="0" algn="ctr">
                        <a:lnSpc>
                          <a:spcPct val="107000"/>
                        </a:lnSpc>
                        <a:spcBef>
                          <a:spcPts val="0"/>
                        </a:spcBef>
                        <a:spcAft>
                          <a:spcPts val="0"/>
                        </a:spcAft>
                      </a:pPr>
                      <a:endParaRPr lang="en-US" sz="1900" b="0" u="sng"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u="sng" dirty="0" smtClean="0">
                          <a:effectLst/>
                          <a:latin typeface="Tahoma" panose="020B0604030504040204" pitchFamily="34" charset="0"/>
                          <a:ea typeface="Tahoma" panose="020B0604030504040204" pitchFamily="34" charset="0"/>
                          <a:cs typeface="Tahoma" panose="020B0604030504040204" pitchFamily="34" charset="0"/>
                        </a:rPr>
                        <a:t>Greater House</a:t>
                      </a: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Moses </a:t>
                      </a:r>
                      <a:r>
                        <a:rPr lang="en-US" sz="4000" b="0" dirty="0">
                          <a:effectLst/>
                          <a:latin typeface="Tahoma" panose="020B0604030504040204" pitchFamily="34" charset="0"/>
                          <a:ea typeface="Tahoma" panose="020B0604030504040204" pitchFamily="34" charset="0"/>
                          <a:cs typeface="Tahoma" panose="020B0604030504040204" pitchFamily="34" charset="0"/>
                        </a:rPr>
                        <a:t>was faithful </a:t>
                      </a:r>
                      <a:r>
                        <a:rPr lang="en-US" sz="4000" b="0" dirty="0" smtClean="0">
                          <a:effectLst/>
                          <a:latin typeface="Tahoma" panose="020B0604030504040204" pitchFamily="34" charset="0"/>
                          <a:ea typeface="Tahoma" panose="020B0604030504040204" pitchFamily="34" charset="0"/>
                          <a:cs typeface="Tahoma" panose="020B0604030504040204" pitchFamily="34" charset="0"/>
                        </a:rPr>
                        <a:t>only as </a:t>
                      </a:r>
                      <a:r>
                        <a:rPr lang="en-US" sz="4000" b="0" dirty="0">
                          <a:effectLst/>
                          <a:latin typeface="Tahoma" panose="020B0604030504040204" pitchFamily="34" charset="0"/>
                          <a:ea typeface="Tahoma" panose="020B0604030504040204" pitchFamily="34" charset="0"/>
                          <a:cs typeface="Tahoma" panose="020B0604030504040204" pitchFamily="34" charset="0"/>
                        </a:rPr>
                        <a:t>a </a:t>
                      </a:r>
                      <a:r>
                        <a:rPr lang="en-US" sz="4000" b="0" dirty="0" smtClean="0">
                          <a:effectLst/>
                          <a:latin typeface="Tahoma" panose="020B0604030504040204" pitchFamily="34" charset="0"/>
                          <a:ea typeface="Tahoma" panose="020B0604030504040204" pitchFamily="34" charset="0"/>
                          <a:cs typeface="Tahoma" panose="020B0604030504040204" pitchFamily="34" charset="0"/>
                        </a:rPr>
                        <a:t>servant, not Son </a:t>
                      </a: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(Heb. 3:1-5)</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19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smtClean="0">
                          <a:effectLst/>
                          <a:latin typeface="Tahoma" panose="020B0604030504040204" pitchFamily="34" charset="0"/>
                          <a:ea typeface="Tahoma" panose="020B0604030504040204" pitchFamily="34" charset="0"/>
                          <a:cs typeface="Tahoma" panose="020B0604030504040204" pitchFamily="34" charset="0"/>
                        </a:rPr>
                        <a:t>He was Faithful to God who appointed Him as Son </a:t>
                      </a:r>
                      <a:r>
                        <a:rPr lang="en-US" sz="4000" dirty="0">
                          <a:effectLst/>
                          <a:latin typeface="Tahoma" panose="020B0604030504040204" pitchFamily="34" charset="0"/>
                          <a:ea typeface="Tahoma" panose="020B0604030504040204" pitchFamily="34" charset="0"/>
                          <a:cs typeface="Tahoma" panose="020B0604030504040204" pitchFamily="34" charset="0"/>
                        </a:rPr>
                        <a:t>over His house </a:t>
                      </a:r>
                      <a:endParaRPr lang="en-US" sz="4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smtClean="0">
                          <a:effectLst/>
                          <a:latin typeface="Tahoma" panose="020B0604030504040204" pitchFamily="34" charset="0"/>
                          <a:ea typeface="Tahoma" panose="020B0604030504040204" pitchFamily="34" charset="0"/>
                          <a:cs typeface="Tahoma" panose="020B0604030504040204" pitchFamily="34" charset="0"/>
                        </a:rPr>
                        <a:t>(Heb. 3:2, 6a</a:t>
                      </a:r>
                      <a:r>
                        <a:rPr lang="en-US" sz="400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algn="ctr">
                        <a:lnSpc>
                          <a:spcPct val="107000"/>
                        </a:lnSpc>
                        <a:spcBef>
                          <a:spcPts val="0"/>
                        </a:spcBef>
                        <a:spcAft>
                          <a:spcPts val="0"/>
                        </a:spcAft>
                      </a:pPr>
                      <a:endParaRPr lang="en-US" sz="19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smtClean="0">
                          <a:effectLst/>
                          <a:latin typeface="Tahoma" panose="020B0604030504040204" pitchFamily="34" charset="0"/>
                          <a:ea typeface="Tahoma" panose="020B0604030504040204" pitchFamily="34" charset="0"/>
                          <a:cs typeface="Tahoma" panose="020B0604030504040204" pitchFamily="34" charset="0"/>
                        </a:rPr>
                        <a:t>Don’t </a:t>
                      </a:r>
                      <a:r>
                        <a:rPr lang="en-US" sz="4000" dirty="0">
                          <a:effectLst/>
                          <a:latin typeface="Tahoma" panose="020B0604030504040204" pitchFamily="34" charset="0"/>
                          <a:ea typeface="Tahoma" panose="020B0604030504040204" pitchFamily="34" charset="0"/>
                          <a:cs typeface="Tahoma" panose="020B0604030504040204" pitchFamily="34" charset="0"/>
                        </a:rPr>
                        <a:t>harden </a:t>
                      </a:r>
                      <a:r>
                        <a:rPr lang="en-US" sz="4000" dirty="0" smtClean="0">
                          <a:effectLst/>
                          <a:latin typeface="Tahoma" panose="020B0604030504040204" pitchFamily="34" charset="0"/>
                          <a:ea typeface="Tahoma" panose="020B0604030504040204" pitchFamily="34" charset="0"/>
                          <a:cs typeface="Tahoma" panose="020B0604030504040204" pitchFamily="34" charset="0"/>
                        </a:rPr>
                        <a:t>your</a:t>
                      </a:r>
                      <a:r>
                        <a:rPr lang="en-US" sz="400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4000" dirty="0" smtClean="0">
                          <a:effectLst/>
                          <a:latin typeface="Tahoma" panose="020B0604030504040204" pitchFamily="34" charset="0"/>
                          <a:ea typeface="Tahoma" panose="020B0604030504040204" pitchFamily="34" charset="0"/>
                          <a:cs typeface="Tahoma" panose="020B0604030504040204" pitchFamily="34" charset="0"/>
                        </a:rPr>
                        <a:t>heart, </a:t>
                      </a:r>
                    </a:p>
                    <a:p>
                      <a:pPr marL="0" marR="0" algn="ctr">
                        <a:lnSpc>
                          <a:spcPct val="107000"/>
                        </a:lnSpc>
                        <a:spcBef>
                          <a:spcPts val="0"/>
                        </a:spcBef>
                        <a:spcAft>
                          <a:spcPts val="0"/>
                        </a:spcAft>
                      </a:pPr>
                      <a:r>
                        <a:rPr lang="en-US" sz="4000" dirty="0" smtClean="0">
                          <a:effectLst/>
                          <a:latin typeface="Tahoma" panose="020B0604030504040204" pitchFamily="34" charset="0"/>
                          <a:ea typeface="Tahoma" panose="020B0604030504040204" pitchFamily="34" charset="0"/>
                          <a:cs typeface="Tahoma" panose="020B0604030504040204" pitchFamily="34" charset="0"/>
                        </a:rPr>
                        <a:t>hold fast</a:t>
                      </a:r>
                      <a:r>
                        <a:rPr lang="en-US" sz="4000" baseline="0" dirty="0" smtClean="0">
                          <a:effectLst/>
                          <a:latin typeface="Tahoma" panose="020B0604030504040204" pitchFamily="34" charset="0"/>
                          <a:ea typeface="Tahoma" panose="020B0604030504040204" pitchFamily="34" charset="0"/>
                          <a:cs typeface="Tahoma" panose="020B0604030504040204" pitchFamily="34" charset="0"/>
                        </a:rPr>
                        <a:t> your </a:t>
                      </a:r>
                      <a:r>
                        <a:rPr lang="en-US" sz="4000" dirty="0" smtClean="0">
                          <a:effectLst/>
                          <a:latin typeface="Tahoma" panose="020B0604030504040204" pitchFamily="34" charset="0"/>
                          <a:ea typeface="Tahoma" panose="020B0604030504040204" pitchFamily="34" charset="0"/>
                          <a:cs typeface="Tahoma" panose="020B0604030504040204" pitchFamily="34" charset="0"/>
                        </a:rPr>
                        <a:t>confidence until the end, </a:t>
                      </a:r>
                      <a:r>
                        <a:rPr lang="en-US" sz="4000" dirty="0">
                          <a:effectLst/>
                          <a:latin typeface="Tahoma" panose="020B0604030504040204" pitchFamily="34" charset="0"/>
                          <a:ea typeface="Tahoma" panose="020B0604030504040204" pitchFamily="34" charset="0"/>
                          <a:cs typeface="Tahoma" panose="020B0604030504040204" pitchFamily="34" charset="0"/>
                        </a:rPr>
                        <a:t>encourage one </a:t>
                      </a:r>
                      <a:r>
                        <a:rPr lang="en-US" sz="4000" dirty="0" smtClean="0">
                          <a:effectLst/>
                          <a:latin typeface="Tahoma" panose="020B0604030504040204" pitchFamily="34" charset="0"/>
                          <a:ea typeface="Tahoma" panose="020B0604030504040204" pitchFamily="34" charset="0"/>
                          <a:cs typeface="Tahoma" panose="020B0604030504040204" pitchFamily="34" charset="0"/>
                        </a:rPr>
                        <a:t>another daily </a:t>
                      </a:r>
                    </a:p>
                    <a:p>
                      <a:pPr marL="0" marR="0" algn="ctr">
                        <a:lnSpc>
                          <a:spcPct val="107000"/>
                        </a:lnSpc>
                        <a:spcBef>
                          <a:spcPts val="0"/>
                        </a:spcBef>
                        <a:spcAft>
                          <a:spcPts val="0"/>
                        </a:spcAft>
                      </a:pPr>
                      <a:r>
                        <a:rPr lang="en-US" sz="4000" dirty="0" smtClean="0">
                          <a:effectLst/>
                          <a:latin typeface="Tahoma" panose="020B0604030504040204" pitchFamily="34" charset="0"/>
                          <a:ea typeface="Tahoma" panose="020B0604030504040204" pitchFamily="34" charset="0"/>
                          <a:cs typeface="Tahoma" panose="020B0604030504040204" pitchFamily="34" charset="0"/>
                        </a:rPr>
                        <a:t>(Heb. 3:6b-19</a:t>
                      </a:r>
                      <a:r>
                        <a:rPr lang="en-US" sz="400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r>
            </a:tbl>
          </a:graphicData>
        </a:graphic>
      </p:graphicFrame>
    </p:spTree>
    <p:extLst>
      <p:ext uri="{BB962C8B-B14F-4D97-AF65-F5344CB8AC3E}">
        <p14:creationId xmlns:p14="http://schemas.microsoft.com/office/powerpoint/2010/main" val="21517974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19870700"/>
              </p:ext>
            </p:extLst>
          </p:nvPr>
        </p:nvGraphicFramePr>
        <p:xfrm>
          <a:off x="0" y="-185580"/>
          <a:ext cx="12192001" cy="7256752"/>
        </p:xfrm>
        <a:graphic>
          <a:graphicData uri="http://schemas.openxmlformats.org/drawingml/2006/table">
            <a:tbl>
              <a:tblPr firstRow="1" firstCol="1" bandRow="1">
                <a:tableStyleId>{073A0DAA-6AF3-43AB-8588-CEC1D06C72B9}</a:tableStyleId>
              </a:tblPr>
              <a:tblGrid>
                <a:gridCol w="4062841"/>
                <a:gridCol w="4064580"/>
                <a:gridCol w="4064580"/>
              </a:tblGrid>
              <a:tr h="1258060">
                <a:tc>
                  <a:txBody>
                    <a:bodyPr/>
                    <a:lstStyle/>
                    <a:p>
                      <a:pPr marL="0" marR="0" algn="ctr">
                        <a:lnSpc>
                          <a:spcPct val="107000"/>
                        </a:lnSpc>
                        <a:spcBef>
                          <a:spcPts val="0"/>
                        </a:spcBef>
                        <a:spcAft>
                          <a:spcPts val="0"/>
                        </a:spcAft>
                      </a:pPr>
                      <a:endParaRPr lang="en-US" sz="1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200" b="0" dirty="0" smtClean="0">
                          <a:effectLst/>
                          <a:latin typeface="Tahoma" panose="020B0604030504040204" pitchFamily="34" charset="0"/>
                          <a:ea typeface="Tahoma" panose="020B0604030504040204" pitchFamily="34" charset="0"/>
                          <a:cs typeface="Tahoma" panose="020B0604030504040204" pitchFamily="34" charset="0"/>
                        </a:rPr>
                        <a:t>Christ is </a:t>
                      </a:r>
                      <a:r>
                        <a:rPr lang="en-US" sz="4200" b="0" dirty="0">
                          <a:effectLst/>
                          <a:latin typeface="Tahoma" panose="020B0604030504040204" pitchFamily="34" charset="0"/>
                          <a:ea typeface="Tahoma" panose="020B0604030504040204" pitchFamily="34" charset="0"/>
                          <a:cs typeface="Tahoma" panose="020B0604030504040204" pitchFamily="34" charset="0"/>
                        </a:rPr>
                        <a:t>Superior</a:t>
                      </a:r>
                    </a:p>
                  </a:txBody>
                  <a:tcPr marL="68580" marR="68580" marT="0" marB="0"/>
                </a:tc>
                <a:tc>
                  <a:txBody>
                    <a:bodyPr/>
                    <a:lstStyle/>
                    <a:p>
                      <a:pPr marL="0" marR="0" algn="ctr">
                        <a:lnSpc>
                          <a:spcPct val="107000"/>
                        </a:lnSpc>
                        <a:spcBef>
                          <a:spcPts val="0"/>
                        </a:spcBef>
                        <a:spcAft>
                          <a:spcPts val="0"/>
                        </a:spcAft>
                      </a:pPr>
                      <a:endParaRPr lang="en-US" sz="1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200" b="0" dirty="0" smtClean="0">
                          <a:effectLst/>
                          <a:latin typeface="Tahoma" panose="020B0604030504040204" pitchFamily="34" charset="0"/>
                          <a:ea typeface="Tahoma" panose="020B0604030504040204" pitchFamily="34" charset="0"/>
                          <a:cs typeface="Tahoma" panose="020B0604030504040204" pitchFamily="34" charset="0"/>
                        </a:rPr>
                        <a:t>Through His Death</a:t>
                      </a:r>
                      <a:endParaRPr lang="en-US" sz="4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1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200" b="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Exhortation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200" b="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to Brethren</a:t>
                      </a:r>
                      <a:endParaRPr lang="en-US" sz="4200" b="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785520">
                <a:tc>
                  <a:txBody>
                    <a:bodyPr/>
                    <a:lstStyle/>
                    <a:p>
                      <a:pPr marL="0" marR="0" algn="ctr">
                        <a:lnSpc>
                          <a:spcPct val="107000"/>
                        </a:lnSpc>
                        <a:spcBef>
                          <a:spcPts val="0"/>
                        </a:spcBef>
                        <a:spcAft>
                          <a:spcPts val="0"/>
                        </a:spcAft>
                      </a:pPr>
                      <a:endParaRPr lang="en-US" sz="1900" b="0" u="sng"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u="sng" dirty="0" smtClean="0">
                          <a:effectLst/>
                          <a:latin typeface="Tahoma" panose="020B0604030504040204" pitchFamily="34" charset="0"/>
                          <a:ea typeface="Tahoma" panose="020B0604030504040204" pitchFamily="34" charset="0"/>
                          <a:cs typeface="Tahoma" panose="020B0604030504040204" pitchFamily="34" charset="0"/>
                        </a:rPr>
                        <a:t>Greater </a:t>
                      </a:r>
                      <a:r>
                        <a:rPr lang="en-US" sz="4000" b="0" u="sng" dirty="0">
                          <a:effectLst/>
                          <a:latin typeface="Tahoma" panose="020B0604030504040204" pitchFamily="34" charset="0"/>
                          <a:ea typeface="Tahoma" panose="020B0604030504040204" pitchFamily="34" charset="0"/>
                          <a:cs typeface="Tahoma" panose="020B0604030504040204" pitchFamily="34" charset="0"/>
                        </a:rPr>
                        <a:t>Priesthood</a:t>
                      </a:r>
                      <a:r>
                        <a:rPr lang="en-US" sz="4000" b="0" dirty="0">
                          <a:effectLst/>
                          <a:latin typeface="Tahoma" panose="020B0604030504040204" pitchFamily="34" charset="0"/>
                          <a:ea typeface="Tahoma" panose="020B0604030504040204" pitchFamily="34" charset="0"/>
                          <a:cs typeface="Tahoma" panose="020B0604030504040204" pitchFamily="34" charset="0"/>
                        </a:rPr>
                        <a:t> </a:t>
                      </a: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than </a:t>
                      </a:r>
                      <a:r>
                        <a:rPr lang="en-US" sz="4000" b="0" dirty="0">
                          <a:effectLst/>
                          <a:latin typeface="Tahoma" panose="020B0604030504040204" pitchFamily="34" charset="0"/>
                          <a:ea typeface="Tahoma" panose="020B0604030504040204" pitchFamily="34" charset="0"/>
                          <a:cs typeface="Tahoma" panose="020B0604030504040204" pitchFamily="34" charset="0"/>
                        </a:rPr>
                        <a:t>Aaron </a:t>
                      </a: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by </a:t>
                      </a:r>
                      <a:r>
                        <a:rPr lang="en-US" sz="4000" b="0" dirty="0">
                          <a:effectLst/>
                          <a:latin typeface="Tahoma" panose="020B0604030504040204" pitchFamily="34" charset="0"/>
                          <a:ea typeface="Tahoma" panose="020B0604030504040204" pitchFamily="34" charset="0"/>
                          <a:cs typeface="Tahoma" panose="020B0604030504040204" pitchFamily="34" charset="0"/>
                        </a:rPr>
                        <a:t>order of Melchizedek </a:t>
                      </a: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(Heb. 5:6, 10; 6:20</a:t>
                      </a:r>
                      <a:r>
                        <a:rPr lang="en-US" sz="4000" b="0" dirty="0">
                          <a:effectLst/>
                          <a:latin typeface="Tahoma" panose="020B0604030504040204" pitchFamily="34" charset="0"/>
                          <a:ea typeface="Tahoma" panose="020B0604030504040204" pitchFamily="34" charset="0"/>
                          <a:cs typeface="Tahoma" panose="020B0604030504040204" pitchFamily="34" charset="0"/>
                        </a:rPr>
                        <a:t>; </a:t>
                      </a:r>
                      <a:r>
                        <a:rPr lang="en-US" sz="4000" b="0" dirty="0" smtClean="0">
                          <a:effectLst/>
                          <a:latin typeface="Tahoma" panose="020B0604030504040204" pitchFamily="34" charset="0"/>
                          <a:ea typeface="Tahoma" panose="020B0604030504040204" pitchFamily="34" charset="0"/>
                          <a:cs typeface="Tahoma" panose="020B0604030504040204" pitchFamily="34" charset="0"/>
                        </a:rPr>
                        <a:t>7:1-21)</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1900" dirty="0" smtClean="0">
                        <a:effectLst/>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000" dirty="0" smtClean="0">
                          <a:effectLst/>
                          <a:latin typeface="Tahoma" panose="020B0604030504040204" pitchFamily="34" charset="0"/>
                          <a:ea typeface="Tahoma" panose="020B0604030504040204" pitchFamily="34" charset="0"/>
                          <a:cs typeface="Tahoma" panose="020B0604030504040204" pitchFamily="34" charset="0"/>
                        </a:rPr>
                        <a:t>He is the author of eternal life to all who obey Him &amp; intercedes for all the saints</a:t>
                      </a:r>
                      <a:r>
                        <a:rPr lang="en-US" sz="4000" baseline="0" dirty="0" smtClean="0">
                          <a:effectLst/>
                          <a:latin typeface="Tahoma" panose="020B0604030504040204" pitchFamily="34" charset="0"/>
                          <a:ea typeface="Tahoma" panose="020B0604030504040204" pitchFamily="34" charset="0"/>
                          <a:cs typeface="Tahoma" panose="020B0604030504040204" pitchFamily="34" charset="0"/>
                        </a:rPr>
                        <a:t>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000" dirty="0" smtClean="0">
                          <a:effectLst/>
                          <a:latin typeface="Tahoma" panose="020B0604030504040204" pitchFamily="34" charset="0"/>
                          <a:ea typeface="Tahoma" panose="020B0604030504040204" pitchFamily="34" charset="0"/>
                          <a:cs typeface="Tahoma" panose="020B0604030504040204" pitchFamily="34" charset="0"/>
                        </a:rPr>
                        <a:t>(Heb. 5:8-9;  7:25)</a:t>
                      </a: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19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smtClean="0">
                          <a:effectLst/>
                          <a:latin typeface="Tahoma" panose="020B0604030504040204" pitchFamily="34" charset="0"/>
                          <a:ea typeface="Tahoma" panose="020B0604030504040204" pitchFamily="34" charset="0"/>
                          <a:cs typeface="Tahoma" panose="020B0604030504040204" pitchFamily="34" charset="0"/>
                        </a:rPr>
                        <a:t>Be diligent to enter so that you won’t fall, boldly draw </a:t>
                      </a:r>
                      <a:r>
                        <a:rPr lang="en-US" sz="4000" dirty="0">
                          <a:effectLst/>
                          <a:latin typeface="Tahoma" panose="020B0604030504040204" pitchFamily="34" charset="0"/>
                          <a:ea typeface="Tahoma" panose="020B0604030504040204" pitchFamily="34" charset="0"/>
                          <a:cs typeface="Tahoma" panose="020B0604030504040204" pitchFamily="34" charset="0"/>
                        </a:rPr>
                        <a:t>near </a:t>
                      </a:r>
                      <a:r>
                        <a:rPr lang="en-US" sz="4000" dirty="0" smtClean="0">
                          <a:effectLst/>
                          <a:latin typeface="Tahoma" panose="020B0604030504040204" pitchFamily="34" charset="0"/>
                          <a:ea typeface="Tahoma" panose="020B0604030504040204" pitchFamily="34" charset="0"/>
                          <a:cs typeface="Tahoma" panose="020B0604030504040204" pitchFamily="34" charset="0"/>
                        </a:rPr>
                        <a:t>to </a:t>
                      </a:r>
                      <a:r>
                        <a:rPr lang="en-US" sz="4000" dirty="0">
                          <a:effectLst/>
                          <a:latin typeface="Tahoma" panose="020B0604030504040204" pitchFamily="34" charset="0"/>
                          <a:ea typeface="Tahoma" panose="020B0604030504040204" pitchFamily="34" charset="0"/>
                          <a:cs typeface="Tahoma" panose="020B0604030504040204" pitchFamily="34" charset="0"/>
                        </a:rPr>
                        <a:t>God’s </a:t>
                      </a:r>
                      <a:r>
                        <a:rPr lang="en-US" sz="4000" dirty="0" smtClean="0">
                          <a:effectLst/>
                          <a:latin typeface="Tahoma" panose="020B0604030504040204" pitchFamily="34" charset="0"/>
                          <a:ea typeface="Tahoma" panose="020B0604030504040204" pitchFamily="34" charset="0"/>
                          <a:cs typeface="Tahoma" panose="020B0604030504040204" pitchFamily="34" charset="0"/>
                        </a:rPr>
                        <a:t>throne of grace to help you in time </a:t>
                      </a:r>
                      <a:r>
                        <a:rPr lang="en-US" sz="4000" dirty="0">
                          <a:effectLst/>
                          <a:latin typeface="Tahoma" panose="020B0604030504040204" pitchFamily="34" charset="0"/>
                          <a:ea typeface="Tahoma" panose="020B0604030504040204" pitchFamily="34" charset="0"/>
                          <a:cs typeface="Tahoma" panose="020B0604030504040204" pitchFamily="34" charset="0"/>
                        </a:rPr>
                        <a:t>of need </a:t>
                      </a:r>
                      <a:endParaRPr lang="en-US" sz="4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smtClean="0">
                          <a:effectLst/>
                          <a:latin typeface="Tahoma" panose="020B0604030504040204" pitchFamily="34" charset="0"/>
                          <a:ea typeface="Tahoma" panose="020B0604030504040204" pitchFamily="34" charset="0"/>
                          <a:cs typeface="Tahoma" panose="020B0604030504040204" pitchFamily="34" charset="0"/>
                        </a:rPr>
                        <a:t>(Heb. 4:11-16</a:t>
                      </a:r>
                      <a:r>
                        <a:rPr lang="en-US" sz="400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r>
            </a:tbl>
          </a:graphicData>
        </a:graphic>
      </p:graphicFrame>
    </p:spTree>
    <p:extLst>
      <p:ext uri="{BB962C8B-B14F-4D97-AF65-F5344CB8AC3E}">
        <p14:creationId xmlns:p14="http://schemas.microsoft.com/office/powerpoint/2010/main" val="27317499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48968343"/>
              </p:ext>
            </p:extLst>
          </p:nvPr>
        </p:nvGraphicFramePr>
        <p:xfrm>
          <a:off x="0" y="-185580"/>
          <a:ext cx="12192001" cy="7256752"/>
        </p:xfrm>
        <a:graphic>
          <a:graphicData uri="http://schemas.openxmlformats.org/drawingml/2006/table">
            <a:tbl>
              <a:tblPr firstRow="1" firstCol="1" bandRow="1">
                <a:tableStyleId>{073A0DAA-6AF3-43AB-8588-CEC1D06C72B9}</a:tableStyleId>
              </a:tblPr>
              <a:tblGrid>
                <a:gridCol w="4062841"/>
                <a:gridCol w="4064580"/>
                <a:gridCol w="4064580"/>
              </a:tblGrid>
              <a:tr h="1258060">
                <a:tc>
                  <a:txBody>
                    <a:bodyPr/>
                    <a:lstStyle/>
                    <a:p>
                      <a:pPr marL="0" marR="0" algn="ctr">
                        <a:lnSpc>
                          <a:spcPct val="107000"/>
                        </a:lnSpc>
                        <a:spcBef>
                          <a:spcPts val="0"/>
                        </a:spcBef>
                        <a:spcAft>
                          <a:spcPts val="0"/>
                        </a:spcAft>
                      </a:pPr>
                      <a:endParaRPr lang="en-US" sz="1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200" b="0" dirty="0" smtClean="0">
                          <a:effectLst/>
                          <a:latin typeface="Tahoma" panose="020B0604030504040204" pitchFamily="34" charset="0"/>
                          <a:ea typeface="Tahoma" panose="020B0604030504040204" pitchFamily="34" charset="0"/>
                          <a:cs typeface="Tahoma" panose="020B0604030504040204" pitchFamily="34" charset="0"/>
                        </a:rPr>
                        <a:t>Christ is </a:t>
                      </a:r>
                      <a:r>
                        <a:rPr lang="en-US" sz="4200" b="0" dirty="0">
                          <a:effectLst/>
                          <a:latin typeface="Tahoma" panose="020B0604030504040204" pitchFamily="34" charset="0"/>
                          <a:ea typeface="Tahoma" panose="020B0604030504040204" pitchFamily="34" charset="0"/>
                          <a:cs typeface="Tahoma" panose="020B0604030504040204" pitchFamily="34" charset="0"/>
                        </a:rPr>
                        <a:t>Superior</a:t>
                      </a:r>
                    </a:p>
                  </a:txBody>
                  <a:tcPr marL="68580" marR="68580" marT="0" marB="0"/>
                </a:tc>
                <a:tc>
                  <a:txBody>
                    <a:bodyPr/>
                    <a:lstStyle/>
                    <a:p>
                      <a:pPr marL="0" marR="0" algn="ctr">
                        <a:lnSpc>
                          <a:spcPct val="107000"/>
                        </a:lnSpc>
                        <a:spcBef>
                          <a:spcPts val="0"/>
                        </a:spcBef>
                        <a:spcAft>
                          <a:spcPts val="0"/>
                        </a:spcAft>
                      </a:pPr>
                      <a:endParaRPr lang="en-US" sz="1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200" b="0" dirty="0" smtClean="0">
                          <a:effectLst/>
                          <a:latin typeface="Tahoma" panose="020B0604030504040204" pitchFamily="34" charset="0"/>
                          <a:ea typeface="Tahoma" panose="020B0604030504040204" pitchFamily="34" charset="0"/>
                          <a:cs typeface="Tahoma" panose="020B0604030504040204" pitchFamily="34" charset="0"/>
                        </a:rPr>
                        <a:t>Through His Death</a:t>
                      </a:r>
                      <a:endParaRPr lang="en-US" sz="4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1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200" b="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Exhortation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200" b="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to Brethren</a:t>
                      </a:r>
                      <a:endParaRPr lang="en-US" sz="4200" b="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785520">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900" b="0" dirty="0" smtClean="0">
                        <a:effectLst/>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000" b="0" u="sng" dirty="0" smtClean="0">
                          <a:effectLst/>
                          <a:latin typeface="Tahoma" panose="020B0604030504040204" pitchFamily="34" charset="0"/>
                          <a:ea typeface="Tahoma" panose="020B0604030504040204" pitchFamily="34" charset="0"/>
                          <a:cs typeface="Tahoma" panose="020B0604030504040204" pitchFamily="34" charset="0"/>
                        </a:rPr>
                        <a:t>Greater Covenant</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000" b="0" dirty="0" smtClean="0">
                          <a:effectLst/>
                          <a:latin typeface="Tahoma" panose="020B0604030504040204" pitchFamily="34" charset="0"/>
                          <a:ea typeface="Tahoma" panose="020B0604030504040204" pitchFamily="34" charset="0"/>
                          <a:cs typeface="Tahoma" panose="020B0604030504040204" pitchFamily="34" charset="0"/>
                        </a:rPr>
                        <a:t>Old was a copy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000" b="0" dirty="0" smtClean="0">
                          <a:effectLst/>
                          <a:latin typeface="Tahoma" panose="020B0604030504040204" pitchFamily="34" charset="0"/>
                          <a:ea typeface="Tahoma" panose="020B0604030504040204" pitchFamily="34" charset="0"/>
                          <a:cs typeface="Tahoma" panose="020B0604030504040204" pitchFamily="34" charset="0"/>
                        </a:rPr>
                        <a:t>&amp; shadow of the good things to come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000" b="0" dirty="0" smtClean="0">
                          <a:effectLst/>
                          <a:latin typeface="Tahoma" panose="020B0604030504040204" pitchFamily="34" charset="0"/>
                          <a:ea typeface="Tahoma" panose="020B0604030504040204" pitchFamily="34" charset="0"/>
                          <a:cs typeface="Tahoma" panose="020B0604030504040204" pitchFamily="34" charset="0"/>
                        </a:rPr>
                        <a:t>(Heb. 8:3-5)</a:t>
                      </a:r>
                    </a:p>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6657379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73589391"/>
              </p:ext>
            </p:extLst>
          </p:nvPr>
        </p:nvGraphicFramePr>
        <p:xfrm>
          <a:off x="0" y="-185580"/>
          <a:ext cx="12192001" cy="7318410"/>
        </p:xfrm>
        <a:graphic>
          <a:graphicData uri="http://schemas.openxmlformats.org/drawingml/2006/table">
            <a:tbl>
              <a:tblPr firstRow="1" firstCol="1" bandRow="1">
                <a:tableStyleId>{073A0DAA-6AF3-43AB-8588-CEC1D06C72B9}</a:tableStyleId>
              </a:tblPr>
              <a:tblGrid>
                <a:gridCol w="4062841"/>
                <a:gridCol w="4064580"/>
                <a:gridCol w="4064580"/>
              </a:tblGrid>
              <a:tr h="1258060">
                <a:tc>
                  <a:txBody>
                    <a:bodyPr/>
                    <a:lstStyle/>
                    <a:p>
                      <a:pPr marL="0" marR="0" algn="ctr">
                        <a:lnSpc>
                          <a:spcPct val="107000"/>
                        </a:lnSpc>
                        <a:spcBef>
                          <a:spcPts val="0"/>
                        </a:spcBef>
                        <a:spcAft>
                          <a:spcPts val="0"/>
                        </a:spcAft>
                      </a:pPr>
                      <a:endParaRPr lang="en-US" sz="1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200" b="0" dirty="0" smtClean="0">
                          <a:effectLst/>
                          <a:latin typeface="Tahoma" panose="020B0604030504040204" pitchFamily="34" charset="0"/>
                          <a:ea typeface="Tahoma" panose="020B0604030504040204" pitchFamily="34" charset="0"/>
                          <a:cs typeface="Tahoma" panose="020B0604030504040204" pitchFamily="34" charset="0"/>
                        </a:rPr>
                        <a:t>Christ is </a:t>
                      </a:r>
                      <a:r>
                        <a:rPr lang="en-US" sz="4200" b="0" dirty="0">
                          <a:effectLst/>
                          <a:latin typeface="Tahoma" panose="020B0604030504040204" pitchFamily="34" charset="0"/>
                          <a:ea typeface="Tahoma" panose="020B0604030504040204" pitchFamily="34" charset="0"/>
                          <a:cs typeface="Tahoma" panose="020B0604030504040204" pitchFamily="34" charset="0"/>
                        </a:rPr>
                        <a:t>Superior</a:t>
                      </a:r>
                    </a:p>
                  </a:txBody>
                  <a:tcPr marL="68580" marR="68580" marT="0" marB="0"/>
                </a:tc>
                <a:tc>
                  <a:txBody>
                    <a:bodyPr/>
                    <a:lstStyle/>
                    <a:p>
                      <a:pPr marL="0" marR="0" algn="ctr">
                        <a:lnSpc>
                          <a:spcPct val="107000"/>
                        </a:lnSpc>
                        <a:spcBef>
                          <a:spcPts val="0"/>
                        </a:spcBef>
                        <a:spcAft>
                          <a:spcPts val="0"/>
                        </a:spcAft>
                      </a:pPr>
                      <a:endParaRPr lang="en-US" sz="1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200" b="0" dirty="0" smtClean="0">
                          <a:effectLst/>
                          <a:latin typeface="Tahoma" panose="020B0604030504040204" pitchFamily="34" charset="0"/>
                          <a:ea typeface="Tahoma" panose="020B0604030504040204" pitchFamily="34" charset="0"/>
                          <a:cs typeface="Tahoma" panose="020B0604030504040204" pitchFamily="34" charset="0"/>
                        </a:rPr>
                        <a:t>Through His Death</a:t>
                      </a:r>
                      <a:endParaRPr lang="en-US" sz="4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1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200" b="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Exhortation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200" b="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to Brethren</a:t>
                      </a:r>
                      <a:endParaRPr lang="en-US" sz="4200" b="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785520">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900" b="0" dirty="0" smtClean="0">
                        <a:effectLst/>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000" b="0" u="sng" dirty="0" smtClean="0">
                          <a:effectLst/>
                          <a:latin typeface="Tahoma" panose="020B0604030504040204" pitchFamily="34" charset="0"/>
                          <a:ea typeface="Tahoma" panose="020B0604030504040204" pitchFamily="34" charset="0"/>
                          <a:cs typeface="Tahoma" panose="020B0604030504040204" pitchFamily="34" charset="0"/>
                        </a:rPr>
                        <a:t>Greater Covenant</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000" b="0" dirty="0" smtClean="0">
                          <a:effectLst/>
                          <a:latin typeface="Tahoma" panose="020B0604030504040204" pitchFamily="34" charset="0"/>
                          <a:ea typeface="Tahoma" panose="020B0604030504040204" pitchFamily="34" charset="0"/>
                          <a:cs typeface="Tahoma" panose="020B0604030504040204" pitchFamily="34" charset="0"/>
                        </a:rPr>
                        <a:t>Old was a copy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000" b="0" dirty="0" smtClean="0">
                          <a:effectLst/>
                          <a:latin typeface="Tahoma" panose="020B0604030504040204" pitchFamily="34" charset="0"/>
                          <a:ea typeface="Tahoma" panose="020B0604030504040204" pitchFamily="34" charset="0"/>
                          <a:cs typeface="Tahoma" panose="020B0604030504040204" pitchFamily="34" charset="0"/>
                        </a:rPr>
                        <a:t>&amp; shadow of the good things to come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000" b="0" dirty="0" smtClean="0">
                          <a:effectLst/>
                          <a:latin typeface="Tahoma" panose="020B0604030504040204" pitchFamily="34" charset="0"/>
                          <a:ea typeface="Tahoma" panose="020B0604030504040204" pitchFamily="34" charset="0"/>
                          <a:cs typeface="Tahoma" panose="020B0604030504040204" pitchFamily="34" charset="0"/>
                        </a:rPr>
                        <a:t>(Heb. 8:3-5)</a:t>
                      </a:r>
                    </a:p>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900" b="0" dirty="0" smtClean="0">
                        <a:effectLst/>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000" b="0" dirty="0" smtClean="0">
                          <a:effectLst/>
                          <a:latin typeface="Tahoma" panose="020B0604030504040204" pitchFamily="34" charset="0"/>
                          <a:ea typeface="Tahoma" panose="020B0604030504040204" pitchFamily="34" charset="0"/>
                          <a:cs typeface="Tahoma" panose="020B0604030504040204" pitchFamily="34" charset="0"/>
                        </a:rPr>
                        <a:t>Mediator of a new covenant enacted on better promises for a better hope (Heb. 8:6-13)</a:t>
                      </a:r>
                    </a:p>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9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0586932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32310872"/>
              </p:ext>
            </p:extLst>
          </p:nvPr>
        </p:nvGraphicFramePr>
        <p:xfrm>
          <a:off x="0" y="-185580"/>
          <a:ext cx="12192001" cy="7318410"/>
        </p:xfrm>
        <a:graphic>
          <a:graphicData uri="http://schemas.openxmlformats.org/drawingml/2006/table">
            <a:tbl>
              <a:tblPr firstRow="1" firstCol="1" bandRow="1">
                <a:tableStyleId>{073A0DAA-6AF3-43AB-8588-CEC1D06C72B9}</a:tableStyleId>
              </a:tblPr>
              <a:tblGrid>
                <a:gridCol w="4062841"/>
                <a:gridCol w="4064580"/>
                <a:gridCol w="4064580"/>
              </a:tblGrid>
              <a:tr h="1258060">
                <a:tc>
                  <a:txBody>
                    <a:bodyPr/>
                    <a:lstStyle/>
                    <a:p>
                      <a:pPr marL="0" marR="0" algn="ctr">
                        <a:lnSpc>
                          <a:spcPct val="107000"/>
                        </a:lnSpc>
                        <a:spcBef>
                          <a:spcPts val="0"/>
                        </a:spcBef>
                        <a:spcAft>
                          <a:spcPts val="0"/>
                        </a:spcAft>
                      </a:pPr>
                      <a:endParaRPr lang="en-US" sz="1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200" b="0" dirty="0" smtClean="0">
                          <a:effectLst/>
                          <a:latin typeface="Tahoma" panose="020B0604030504040204" pitchFamily="34" charset="0"/>
                          <a:ea typeface="Tahoma" panose="020B0604030504040204" pitchFamily="34" charset="0"/>
                          <a:cs typeface="Tahoma" panose="020B0604030504040204" pitchFamily="34" charset="0"/>
                        </a:rPr>
                        <a:t>Christ is </a:t>
                      </a:r>
                      <a:r>
                        <a:rPr lang="en-US" sz="4200" b="0" dirty="0">
                          <a:effectLst/>
                          <a:latin typeface="Tahoma" panose="020B0604030504040204" pitchFamily="34" charset="0"/>
                          <a:ea typeface="Tahoma" panose="020B0604030504040204" pitchFamily="34" charset="0"/>
                          <a:cs typeface="Tahoma" panose="020B0604030504040204" pitchFamily="34" charset="0"/>
                        </a:rPr>
                        <a:t>Superior</a:t>
                      </a:r>
                    </a:p>
                  </a:txBody>
                  <a:tcPr marL="68580" marR="68580" marT="0" marB="0"/>
                </a:tc>
                <a:tc>
                  <a:txBody>
                    <a:bodyPr/>
                    <a:lstStyle/>
                    <a:p>
                      <a:pPr marL="0" marR="0" algn="ctr">
                        <a:lnSpc>
                          <a:spcPct val="107000"/>
                        </a:lnSpc>
                        <a:spcBef>
                          <a:spcPts val="0"/>
                        </a:spcBef>
                        <a:spcAft>
                          <a:spcPts val="0"/>
                        </a:spcAft>
                      </a:pPr>
                      <a:endParaRPr lang="en-US" sz="1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200" b="0" dirty="0" smtClean="0">
                          <a:effectLst/>
                          <a:latin typeface="Tahoma" panose="020B0604030504040204" pitchFamily="34" charset="0"/>
                          <a:ea typeface="Tahoma" panose="020B0604030504040204" pitchFamily="34" charset="0"/>
                          <a:cs typeface="Tahoma" panose="020B0604030504040204" pitchFamily="34" charset="0"/>
                        </a:rPr>
                        <a:t>Through His Death</a:t>
                      </a:r>
                      <a:endParaRPr lang="en-US" sz="4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1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200" b="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Exhortation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200" b="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to Brethren</a:t>
                      </a:r>
                      <a:endParaRPr lang="en-US" sz="4200" b="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785520">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900" b="0" dirty="0" smtClean="0">
                        <a:effectLst/>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000" b="0" u="sng" dirty="0" smtClean="0">
                          <a:effectLst/>
                          <a:latin typeface="Tahoma" panose="020B0604030504040204" pitchFamily="34" charset="0"/>
                          <a:ea typeface="Tahoma" panose="020B0604030504040204" pitchFamily="34" charset="0"/>
                          <a:cs typeface="Tahoma" panose="020B0604030504040204" pitchFamily="34" charset="0"/>
                        </a:rPr>
                        <a:t>Greater Covenant</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000" b="0" dirty="0" smtClean="0">
                          <a:effectLst/>
                          <a:latin typeface="Tahoma" panose="020B0604030504040204" pitchFamily="34" charset="0"/>
                          <a:ea typeface="Tahoma" panose="020B0604030504040204" pitchFamily="34" charset="0"/>
                          <a:cs typeface="Tahoma" panose="020B0604030504040204" pitchFamily="34" charset="0"/>
                        </a:rPr>
                        <a:t>Old was a copy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000" b="0" dirty="0" smtClean="0">
                          <a:effectLst/>
                          <a:latin typeface="Tahoma" panose="020B0604030504040204" pitchFamily="34" charset="0"/>
                          <a:ea typeface="Tahoma" panose="020B0604030504040204" pitchFamily="34" charset="0"/>
                          <a:cs typeface="Tahoma" panose="020B0604030504040204" pitchFamily="34" charset="0"/>
                        </a:rPr>
                        <a:t>&amp; shadow of the good things to come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000" b="0" dirty="0" smtClean="0">
                          <a:effectLst/>
                          <a:latin typeface="Tahoma" panose="020B0604030504040204" pitchFamily="34" charset="0"/>
                          <a:ea typeface="Tahoma" panose="020B0604030504040204" pitchFamily="34" charset="0"/>
                          <a:cs typeface="Tahoma" panose="020B0604030504040204" pitchFamily="34" charset="0"/>
                        </a:rPr>
                        <a:t>(Heb. 8:3-5)</a:t>
                      </a:r>
                    </a:p>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900" b="0" dirty="0" smtClean="0">
                        <a:effectLst/>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000" b="0" dirty="0" smtClean="0">
                          <a:effectLst/>
                          <a:latin typeface="Tahoma" panose="020B0604030504040204" pitchFamily="34" charset="0"/>
                          <a:ea typeface="Tahoma" panose="020B0604030504040204" pitchFamily="34" charset="0"/>
                          <a:cs typeface="Tahoma" panose="020B0604030504040204" pitchFamily="34" charset="0"/>
                        </a:rPr>
                        <a:t>Mediator of a new covenant enacted on better promises for a better hope (Heb. 8:6-13)</a:t>
                      </a:r>
                    </a:p>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900" b="0" dirty="0" smtClean="0">
                        <a:effectLst/>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000" b="0" dirty="0" smtClean="0">
                          <a:effectLst/>
                          <a:latin typeface="Tahoma" panose="020B0604030504040204" pitchFamily="34" charset="0"/>
                          <a:ea typeface="Tahoma" panose="020B0604030504040204" pitchFamily="34" charset="0"/>
                          <a:cs typeface="Tahoma" panose="020B0604030504040204" pitchFamily="34" charset="0"/>
                        </a:rPr>
                        <a:t>Allow Christ’s words to dwell in your heart so that you might know the Lord (Heb. 8:11)</a:t>
                      </a:r>
                    </a:p>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3090742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074357845"/>
              </p:ext>
            </p:extLst>
          </p:nvPr>
        </p:nvGraphicFramePr>
        <p:xfrm>
          <a:off x="0" y="-185580"/>
          <a:ext cx="12192001" cy="7256752"/>
        </p:xfrm>
        <a:graphic>
          <a:graphicData uri="http://schemas.openxmlformats.org/drawingml/2006/table">
            <a:tbl>
              <a:tblPr firstRow="1" firstCol="1" bandRow="1">
                <a:tableStyleId>{073A0DAA-6AF3-43AB-8588-CEC1D06C72B9}</a:tableStyleId>
              </a:tblPr>
              <a:tblGrid>
                <a:gridCol w="4062841"/>
                <a:gridCol w="4064580"/>
                <a:gridCol w="4064580"/>
              </a:tblGrid>
              <a:tr h="1258060">
                <a:tc>
                  <a:txBody>
                    <a:bodyPr/>
                    <a:lstStyle/>
                    <a:p>
                      <a:pPr marL="0" marR="0" algn="ctr">
                        <a:lnSpc>
                          <a:spcPct val="107000"/>
                        </a:lnSpc>
                        <a:spcBef>
                          <a:spcPts val="0"/>
                        </a:spcBef>
                        <a:spcAft>
                          <a:spcPts val="0"/>
                        </a:spcAft>
                      </a:pPr>
                      <a:endParaRPr lang="en-US" sz="1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200" b="0" dirty="0" smtClean="0">
                          <a:effectLst/>
                          <a:latin typeface="Tahoma" panose="020B0604030504040204" pitchFamily="34" charset="0"/>
                          <a:ea typeface="Tahoma" panose="020B0604030504040204" pitchFamily="34" charset="0"/>
                          <a:cs typeface="Tahoma" panose="020B0604030504040204" pitchFamily="34" charset="0"/>
                        </a:rPr>
                        <a:t>Christ is </a:t>
                      </a:r>
                      <a:r>
                        <a:rPr lang="en-US" sz="4200" b="0" dirty="0">
                          <a:effectLst/>
                          <a:latin typeface="Tahoma" panose="020B0604030504040204" pitchFamily="34" charset="0"/>
                          <a:ea typeface="Tahoma" panose="020B0604030504040204" pitchFamily="34" charset="0"/>
                          <a:cs typeface="Tahoma" panose="020B0604030504040204" pitchFamily="34" charset="0"/>
                        </a:rPr>
                        <a:t>Superior</a:t>
                      </a:r>
                    </a:p>
                  </a:txBody>
                  <a:tcPr marL="68580" marR="68580" marT="0" marB="0"/>
                </a:tc>
                <a:tc>
                  <a:txBody>
                    <a:bodyPr/>
                    <a:lstStyle/>
                    <a:p>
                      <a:pPr marL="0" marR="0" algn="ctr">
                        <a:lnSpc>
                          <a:spcPct val="107000"/>
                        </a:lnSpc>
                        <a:spcBef>
                          <a:spcPts val="0"/>
                        </a:spcBef>
                        <a:spcAft>
                          <a:spcPts val="0"/>
                        </a:spcAft>
                      </a:pPr>
                      <a:endParaRPr lang="en-US" sz="1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200" b="0" dirty="0" smtClean="0">
                          <a:effectLst/>
                          <a:latin typeface="Tahoma" panose="020B0604030504040204" pitchFamily="34" charset="0"/>
                          <a:ea typeface="Tahoma" panose="020B0604030504040204" pitchFamily="34" charset="0"/>
                          <a:cs typeface="Tahoma" panose="020B0604030504040204" pitchFamily="34" charset="0"/>
                        </a:rPr>
                        <a:t>Through His Death</a:t>
                      </a:r>
                      <a:endParaRPr lang="en-US" sz="4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1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200" b="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Exhortation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200" b="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to Brethren</a:t>
                      </a:r>
                      <a:endParaRPr lang="en-US" sz="4200" b="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785520">
                <a:tc>
                  <a:txBody>
                    <a:bodyPr/>
                    <a:lstStyle/>
                    <a:p>
                      <a:pPr marL="0" marR="0" algn="ctr">
                        <a:lnSpc>
                          <a:spcPct val="107000"/>
                        </a:lnSpc>
                        <a:spcBef>
                          <a:spcPts val="0"/>
                        </a:spcBef>
                        <a:spcAft>
                          <a:spcPts val="0"/>
                        </a:spcAft>
                      </a:pPr>
                      <a:endParaRPr lang="en-US" sz="1900" b="0" u="sng"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u="sng" dirty="0" smtClean="0">
                          <a:effectLst/>
                          <a:latin typeface="Tahoma" panose="020B0604030504040204" pitchFamily="34" charset="0"/>
                          <a:ea typeface="Tahoma" panose="020B0604030504040204" pitchFamily="34" charset="0"/>
                          <a:cs typeface="Tahoma" panose="020B0604030504040204" pitchFamily="34" charset="0"/>
                        </a:rPr>
                        <a:t>Greater Sacrifice </a:t>
                      </a:r>
                      <a:endParaRPr lang="en-US" sz="4000" b="0" u="sng"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OT priests offered  animal sacrifices which couldn’t forgive sins &amp; they died </a:t>
                      </a:r>
                      <a:r>
                        <a:rPr lang="en-US" sz="4000" b="0" dirty="0" smtClean="0">
                          <a:effectLst/>
                          <a:latin typeface="Tahoma" panose="020B0604030504040204" pitchFamily="34" charset="0"/>
                          <a:ea typeface="Tahoma" panose="020B0604030504040204" pitchFamily="34" charset="0"/>
                          <a:cs typeface="Tahoma" panose="020B0604030504040204" pitchFamily="34" charset="0"/>
                        </a:rPr>
                        <a:t>(Heb. 9:6-10</a:t>
                      </a:r>
                      <a:r>
                        <a:rPr lang="en-US" sz="4000" b="0" dirty="0">
                          <a:effectLst/>
                          <a:latin typeface="Tahoma" panose="020B0604030504040204" pitchFamily="34" charset="0"/>
                          <a:ea typeface="Tahoma" panose="020B0604030504040204" pitchFamily="34" charset="0"/>
                          <a:cs typeface="Tahoma" panose="020B0604030504040204" pitchFamily="34" charset="0"/>
                        </a:rPr>
                        <a:t>; 10:1-4)</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41904736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51977297"/>
              </p:ext>
            </p:extLst>
          </p:nvPr>
        </p:nvGraphicFramePr>
        <p:xfrm>
          <a:off x="0" y="-185580"/>
          <a:ext cx="12192001" cy="7318410"/>
        </p:xfrm>
        <a:graphic>
          <a:graphicData uri="http://schemas.openxmlformats.org/drawingml/2006/table">
            <a:tbl>
              <a:tblPr firstRow="1" firstCol="1" bandRow="1">
                <a:tableStyleId>{073A0DAA-6AF3-43AB-8588-CEC1D06C72B9}</a:tableStyleId>
              </a:tblPr>
              <a:tblGrid>
                <a:gridCol w="4062841"/>
                <a:gridCol w="4064580"/>
                <a:gridCol w="4064580"/>
              </a:tblGrid>
              <a:tr h="1258060">
                <a:tc>
                  <a:txBody>
                    <a:bodyPr/>
                    <a:lstStyle/>
                    <a:p>
                      <a:pPr marL="0" marR="0" algn="ctr">
                        <a:lnSpc>
                          <a:spcPct val="107000"/>
                        </a:lnSpc>
                        <a:spcBef>
                          <a:spcPts val="0"/>
                        </a:spcBef>
                        <a:spcAft>
                          <a:spcPts val="0"/>
                        </a:spcAft>
                      </a:pPr>
                      <a:endParaRPr lang="en-US" sz="1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200" b="0" dirty="0" smtClean="0">
                          <a:effectLst/>
                          <a:latin typeface="Tahoma" panose="020B0604030504040204" pitchFamily="34" charset="0"/>
                          <a:ea typeface="Tahoma" panose="020B0604030504040204" pitchFamily="34" charset="0"/>
                          <a:cs typeface="Tahoma" panose="020B0604030504040204" pitchFamily="34" charset="0"/>
                        </a:rPr>
                        <a:t>Christ is </a:t>
                      </a:r>
                      <a:r>
                        <a:rPr lang="en-US" sz="4200" b="0" dirty="0">
                          <a:effectLst/>
                          <a:latin typeface="Tahoma" panose="020B0604030504040204" pitchFamily="34" charset="0"/>
                          <a:ea typeface="Tahoma" panose="020B0604030504040204" pitchFamily="34" charset="0"/>
                          <a:cs typeface="Tahoma" panose="020B0604030504040204" pitchFamily="34" charset="0"/>
                        </a:rPr>
                        <a:t>Superior</a:t>
                      </a:r>
                    </a:p>
                  </a:txBody>
                  <a:tcPr marL="68580" marR="68580" marT="0" marB="0"/>
                </a:tc>
                <a:tc>
                  <a:txBody>
                    <a:bodyPr/>
                    <a:lstStyle/>
                    <a:p>
                      <a:pPr marL="0" marR="0" algn="ctr">
                        <a:lnSpc>
                          <a:spcPct val="107000"/>
                        </a:lnSpc>
                        <a:spcBef>
                          <a:spcPts val="0"/>
                        </a:spcBef>
                        <a:spcAft>
                          <a:spcPts val="0"/>
                        </a:spcAft>
                      </a:pPr>
                      <a:endParaRPr lang="en-US" sz="1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200" b="0" dirty="0" smtClean="0">
                          <a:effectLst/>
                          <a:latin typeface="Tahoma" panose="020B0604030504040204" pitchFamily="34" charset="0"/>
                          <a:ea typeface="Tahoma" panose="020B0604030504040204" pitchFamily="34" charset="0"/>
                          <a:cs typeface="Tahoma" panose="020B0604030504040204" pitchFamily="34" charset="0"/>
                        </a:rPr>
                        <a:t>Through His Death</a:t>
                      </a:r>
                      <a:endParaRPr lang="en-US" sz="4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1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200" b="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Exhortation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200" b="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to Brethren</a:t>
                      </a:r>
                      <a:endParaRPr lang="en-US" sz="4200" b="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785520">
                <a:tc>
                  <a:txBody>
                    <a:bodyPr/>
                    <a:lstStyle/>
                    <a:p>
                      <a:pPr marL="0" marR="0" algn="ctr">
                        <a:lnSpc>
                          <a:spcPct val="107000"/>
                        </a:lnSpc>
                        <a:spcBef>
                          <a:spcPts val="0"/>
                        </a:spcBef>
                        <a:spcAft>
                          <a:spcPts val="0"/>
                        </a:spcAft>
                      </a:pPr>
                      <a:endParaRPr lang="en-US" sz="1900" b="0" u="sng"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u="sng" dirty="0" smtClean="0">
                          <a:effectLst/>
                          <a:latin typeface="Tahoma" panose="020B0604030504040204" pitchFamily="34" charset="0"/>
                          <a:ea typeface="Tahoma" panose="020B0604030504040204" pitchFamily="34" charset="0"/>
                          <a:cs typeface="Tahoma" panose="020B0604030504040204" pitchFamily="34" charset="0"/>
                        </a:rPr>
                        <a:t>Greater Sacrifice </a:t>
                      </a:r>
                      <a:endParaRPr lang="en-US" sz="4000" b="0" u="sng"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OT priests offered  animal sacrifices which couldn’t forgive sins &amp; they died </a:t>
                      </a:r>
                      <a:r>
                        <a:rPr lang="en-US" sz="4000" b="0" dirty="0" smtClean="0">
                          <a:effectLst/>
                          <a:latin typeface="Tahoma" panose="020B0604030504040204" pitchFamily="34" charset="0"/>
                          <a:ea typeface="Tahoma" panose="020B0604030504040204" pitchFamily="34" charset="0"/>
                          <a:cs typeface="Tahoma" panose="020B0604030504040204" pitchFamily="34" charset="0"/>
                        </a:rPr>
                        <a:t>(Heb. 9:6-10</a:t>
                      </a:r>
                      <a:r>
                        <a:rPr lang="en-US" sz="4000" b="0" dirty="0">
                          <a:effectLst/>
                          <a:latin typeface="Tahoma" panose="020B0604030504040204" pitchFamily="34" charset="0"/>
                          <a:ea typeface="Tahoma" panose="020B0604030504040204" pitchFamily="34" charset="0"/>
                          <a:cs typeface="Tahoma" panose="020B0604030504040204" pitchFamily="34" charset="0"/>
                        </a:rPr>
                        <a:t>; 10:1-4)</a:t>
                      </a:r>
                    </a:p>
                  </a:txBody>
                  <a:tcPr marL="68580" marR="68580" marT="0" marB="0"/>
                </a:tc>
                <a:tc>
                  <a:txBody>
                    <a:bodyPr/>
                    <a:lstStyle/>
                    <a:p>
                      <a:pPr marL="0" marR="0" algn="ctr">
                        <a:lnSpc>
                          <a:spcPct val="107000"/>
                        </a:lnSpc>
                        <a:spcBef>
                          <a:spcPts val="0"/>
                        </a:spcBef>
                        <a:spcAft>
                          <a:spcPts val="0"/>
                        </a:spcAft>
                      </a:pPr>
                      <a:endParaRPr lang="en-US" sz="19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Christ </a:t>
                      </a:r>
                      <a:r>
                        <a:rPr lang="en-US" sz="4000" b="0" dirty="0">
                          <a:effectLst/>
                          <a:latin typeface="Tahoma" panose="020B0604030504040204" pitchFamily="34" charset="0"/>
                          <a:ea typeface="Tahoma" panose="020B0604030504040204" pitchFamily="34" charset="0"/>
                          <a:cs typeface="Tahoma" panose="020B0604030504040204" pitchFamily="34" charset="0"/>
                        </a:rPr>
                        <a:t>entered into the holy place of heaven forever- you can have a clean conscience </a:t>
                      </a: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(Heb. 7:26-8:2; </a:t>
                      </a: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9:11-14</a:t>
                      </a:r>
                      <a:r>
                        <a:rPr lang="en-US" sz="4000" b="0" dirty="0">
                          <a:effectLst/>
                          <a:latin typeface="Tahoma" panose="020B0604030504040204" pitchFamily="34" charset="0"/>
                          <a:ea typeface="Tahoma" panose="020B0604030504040204" pitchFamily="34" charset="0"/>
                          <a:cs typeface="Tahoma" panose="020B0604030504040204" pitchFamily="34" charset="0"/>
                        </a:rPr>
                        <a:t>, 23-26)</a:t>
                      </a:r>
                    </a:p>
                  </a:txBody>
                  <a:tcPr marL="68580" marR="68580" marT="0" marB="0"/>
                </a:tc>
                <a:tc>
                  <a:txBody>
                    <a:bodyPr/>
                    <a:lstStyle/>
                    <a:p>
                      <a:pPr marL="0" marR="0" algn="ctr">
                        <a:lnSpc>
                          <a:spcPct val="107000"/>
                        </a:lnSpc>
                        <a:spcBef>
                          <a:spcPts val="0"/>
                        </a:spcBef>
                        <a:spcAft>
                          <a:spcPts val="0"/>
                        </a:spcAft>
                      </a:pPr>
                      <a:endParaRPr lang="en-US" sz="1900" b="0" dirty="0" smtClean="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1295570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4234</TotalTime>
  <Words>1054</Words>
  <Application>Microsoft Office PowerPoint</Application>
  <PresentationFormat>Widescreen</PresentationFormat>
  <Paragraphs>174</Paragraphs>
  <Slides>11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Tahoma</vt:lpstr>
      <vt:lpstr>Office Theme</vt:lpstr>
      <vt:lpstr>Christ is Superior (Part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38</cp:revision>
  <cp:lastPrinted>2018-03-11T19:11:23Z</cp:lastPrinted>
  <dcterms:created xsi:type="dcterms:W3CDTF">2018-03-04T01:09:17Z</dcterms:created>
  <dcterms:modified xsi:type="dcterms:W3CDTF">2018-03-11T21:12:59Z</dcterms:modified>
</cp:coreProperties>
</file>