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56" r:id="rId3"/>
    <p:sldId id="257" r:id="rId4"/>
    <p:sldId id="258"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3AA968-6661-41AF-AED4-51F5F33C4BEE}" type="datetimeFigureOut">
              <a:rPr lang="en-US" smtClean="0"/>
              <a:t>5/6/2018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1E7E40-30C1-4DC1-8799-F49274E20BD7}" type="slidenum">
              <a:rPr lang="en-US" smtClean="0"/>
              <a:t>‹#›</a:t>
            </a:fld>
            <a:endParaRPr lang="en-US"/>
          </a:p>
        </p:txBody>
      </p:sp>
    </p:spTree>
    <p:extLst>
      <p:ext uri="{BB962C8B-B14F-4D97-AF65-F5344CB8AC3E}">
        <p14:creationId xmlns:p14="http://schemas.microsoft.com/office/powerpoint/2010/main" val="4005303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Gloria </a:t>
            </a:r>
            <a:r>
              <a:rPr lang="en-US" sz="1200" kern="1200" dirty="0" err="1" smtClean="0">
                <a:solidFill>
                  <a:schemeClr val="tx1"/>
                </a:solidFill>
                <a:effectLst/>
                <a:latin typeface="+mn-lt"/>
                <a:ea typeface="+mn-ea"/>
                <a:cs typeface="+mn-cs"/>
              </a:rPr>
              <a:t>Sickal</a:t>
            </a:r>
            <a:r>
              <a:rPr lang="en-US" sz="1200" kern="1200" dirty="0" smtClean="0">
                <a:solidFill>
                  <a:schemeClr val="tx1"/>
                </a:solidFill>
                <a:effectLst/>
                <a:latin typeface="+mn-lt"/>
                <a:ea typeface="+mn-ea"/>
                <a:cs typeface="+mn-cs"/>
              </a:rPr>
              <a:t> &amp; Bill met teaching highs </a:t>
            </a:r>
            <a:r>
              <a:rPr lang="en-US" sz="1200" kern="1200" dirty="0" err="1" smtClean="0">
                <a:solidFill>
                  <a:schemeClr val="tx1"/>
                </a:solidFill>
                <a:effectLst/>
                <a:latin typeface="+mn-lt"/>
                <a:ea typeface="+mn-ea"/>
                <a:cs typeface="+mn-cs"/>
              </a:rPr>
              <a:t>chool</a:t>
            </a:r>
            <a:r>
              <a:rPr lang="en-US" sz="1200" kern="1200" dirty="0" smtClean="0">
                <a:solidFill>
                  <a:schemeClr val="tx1"/>
                </a:solidFill>
                <a:effectLst/>
                <a:latin typeface="+mn-lt"/>
                <a:ea typeface="+mn-ea"/>
                <a:cs typeface="+mn-cs"/>
              </a:rPr>
              <a:t> Alexandria Ind.-shared ideas songs. Gloria majored in English- wrote lyrics, Bill set music. Wrote 700 songs, "I am a wife and a mother. '60s expecting 3rd baby. Drug culture-cities racial tension, God-is-dead influenced education. Personal front, Bill had been discouraged &amp; physically exhausted by mononucleosis, family problems. Someone close hurled some accusations at us and at the Fellowship of Believers and at the whole idea of the existence of God.  "New Year's Eve-</a:t>
            </a:r>
            <a:r>
              <a:rPr lang="en-US" sz="1200" kern="1200" baseline="0" dirty="0" smtClean="0">
                <a:solidFill>
                  <a:schemeClr val="tx1"/>
                </a:solidFill>
                <a:effectLst/>
                <a:latin typeface="+mn-lt"/>
                <a:ea typeface="+mn-ea"/>
                <a:cs typeface="+mn-cs"/>
              </a:rPr>
              <a:t> world, </a:t>
            </a:r>
            <a:r>
              <a:rPr lang="en-US" sz="1200" kern="1200" dirty="0" smtClean="0">
                <a:solidFill>
                  <a:schemeClr val="tx1"/>
                </a:solidFill>
                <a:effectLst/>
                <a:latin typeface="+mn-lt"/>
                <a:ea typeface="+mn-ea"/>
                <a:cs typeface="+mn-cs"/>
              </a:rPr>
              <a:t>Bill's discouragement, family problems,  unborn baby. How to bring a child into a world like this? I thought. The world is so evil. What will happen to this child? Inspired her to write this song. </a:t>
            </a:r>
          </a:p>
          <a:p>
            <a:endParaRPr lang="en-US" dirty="0"/>
          </a:p>
        </p:txBody>
      </p:sp>
      <p:sp>
        <p:nvSpPr>
          <p:cNvPr id="4" name="Slide Number Placeholder 3"/>
          <p:cNvSpPr>
            <a:spLocks noGrp="1"/>
          </p:cNvSpPr>
          <p:nvPr>
            <p:ph type="sldNum" sz="quarter" idx="10"/>
          </p:nvPr>
        </p:nvSpPr>
        <p:spPr/>
        <p:txBody>
          <a:bodyPr/>
          <a:lstStyle/>
          <a:p>
            <a:fld id="{871E7E40-30C1-4DC1-8799-F49274E20BD7}" type="slidenum">
              <a:rPr lang="en-US" smtClean="0"/>
              <a:t>2</a:t>
            </a:fld>
            <a:endParaRPr lang="en-US"/>
          </a:p>
        </p:txBody>
      </p:sp>
    </p:spTree>
    <p:extLst>
      <p:ext uri="{BB962C8B-B14F-4D97-AF65-F5344CB8AC3E}">
        <p14:creationId xmlns:p14="http://schemas.microsoft.com/office/powerpoint/2010/main" val="3295940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4906D5-9BDF-4EE5-B490-DEC6DE868B54}"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8E6C7-761F-4666-B112-C4262AECB65E}" type="slidenum">
              <a:rPr lang="en-US" smtClean="0"/>
              <a:t>‹#›</a:t>
            </a:fld>
            <a:endParaRPr lang="en-US"/>
          </a:p>
        </p:txBody>
      </p:sp>
    </p:spTree>
    <p:extLst>
      <p:ext uri="{BB962C8B-B14F-4D97-AF65-F5344CB8AC3E}">
        <p14:creationId xmlns:p14="http://schemas.microsoft.com/office/powerpoint/2010/main" val="1532925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4906D5-9BDF-4EE5-B490-DEC6DE868B54}"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8E6C7-761F-4666-B112-C4262AECB65E}" type="slidenum">
              <a:rPr lang="en-US" smtClean="0"/>
              <a:t>‹#›</a:t>
            </a:fld>
            <a:endParaRPr lang="en-US"/>
          </a:p>
        </p:txBody>
      </p:sp>
    </p:spTree>
    <p:extLst>
      <p:ext uri="{BB962C8B-B14F-4D97-AF65-F5344CB8AC3E}">
        <p14:creationId xmlns:p14="http://schemas.microsoft.com/office/powerpoint/2010/main" val="2470982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4906D5-9BDF-4EE5-B490-DEC6DE868B54}"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8E6C7-761F-4666-B112-C4262AECB65E}" type="slidenum">
              <a:rPr lang="en-US" smtClean="0"/>
              <a:t>‹#›</a:t>
            </a:fld>
            <a:endParaRPr lang="en-US"/>
          </a:p>
        </p:txBody>
      </p:sp>
    </p:spTree>
    <p:extLst>
      <p:ext uri="{BB962C8B-B14F-4D97-AF65-F5344CB8AC3E}">
        <p14:creationId xmlns:p14="http://schemas.microsoft.com/office/powerpoint/2010/main" val="284864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4906D5-9BDF-4EE5-B490-DEC6DE868B54}"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8E6C7-761F-4666-B112-C4262AECB65E}" type="slidenum">
              <a:rPr lang="en-US" smtClean="0"/>
              <a:t>‹#›</a:t>
            </a:fld>
            <a:endParaRPr lang="en-US"/>
          </a:p>
        </p:txBody>
      </p:sp>
    </p:spTree>
    <p:extLst>
      <p:ext uri="{BB962C8B-B14F-4D97-AF65-F5344CB8AC3E}">
        <p14:creationId xmlns:p14="http://schemas.microsoft.com/office/powerpoint/2010/main" val="2524807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4906D5-9BDF-4EE5-B490-DEC6DE868B54}" type="datetimeFigureOut">
              <a:rPr lang="en-US" smtClean="0"/>
              <a:t>5/6/2018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58E6C7-761F-4666-B112-C4262AECB65E}" type="slidenum">
              <a:rPr lang="en-US" smtClean="0"/>
              <a:t>‹#›</a:t>
            </a:fld>
            <a:endParaRPr lang="en-US"/>
          </a:p>
        </p:txBody>
      </p:sp>
    </p:spTree>
    <p:extLst>
      <p:ext uri="{BB962C8B-B14F-4D97-AF65-F5344CB8AC3E}">
        <p14:creationId xmlns:p14="http://schemas.microsoft.com/office/powerpoint/2010/main" val="4204580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4906D5-9BDF-4EE5-B490-DEC6DE868B54}"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8E6C7-761F-4666-B112-C4262AECB65E}" type="slidenum">
              <a:rPr lang="en-US" smtClean="0"/>
              <a:t>‹#›</a:t>
            </a:fld>
            <a:endParaRPr lang="en-US"/>
          </a:p>
        </p:txBody>
      </p:sp>
    </p:spTree>
    <p:extLst>
      <p:ext uri="{BB962C8B-B14F-4D97-AF65-F5344CB8AC3E}">
        <p14:creationId xmlns:p14="http://schemas.microsoft.com/office/powerpoint/2010/main" val="60654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4906D5-9BDF-4EE5-B490-DEC6DE868B54}" type="datetimeFigureOut">
              <a:rPr lang="en-US" smtClean="0"/>
              <a:t>5/6/2018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58E6C7-761F-4666-B112-C4262AECB65E}" type="slidenum">
              <a:rPr lang="en-US" smtClean="0"/>
              <a:t>‹#›</a:t>
            </a:fld>
            <a:endParaRPr lang="en-US"/>
          </a:p>
        </p:txBody>
      </p:sp>
    </p:spTree>
    <p:extLst>
      <p:ext uri="{BB962C8B-B14F-4D97-AF65-F5344CB8AC3E}">
        <p14:creationId xmlns:p14="http://schemas.microsoft.com/office/powerpoint/2010/main" val="3462665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4906D5-9BDF-4EE5-B490-DEC6DE868B54}" type="datetimeFigureOut">
              <a:rPr lang="en-US" smtClean="0"/>
              <a:t>5/6/2018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58E6C7-761F-4666-B112-C4262AECB65E}" type="slidenum">
              <a:rPr lang="en-US" smtClean="0"/>
              <a:t>‹#›</a:t>
            </a:fld>
            <a:endParaRPr lang="en-US"/>
          </a:p>
        </p:txBody>
      </p:sp>
    </p:spTree>
    <p:extLst>
      <p:ext uri="{BB962C8B-B14F-4D97-AF65-F5344CB8AC3E}">
        <p14:creationId xmlns:p14="http://schemas.microsoft.com/office/powerpoint/2010/main" val="3571608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4906D5-9BDF-4EE5-B490-DEC6DE868B54}" type="datetimeFigureOut">
              <a:rPr lang="en-US" smtClean="0"/>
              <a:t>5/6/2018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58E6C7-761F-4666-B112-C4262AECB65E}" type="slidenum">
              <a:rPr lang="en-US" smtClean="0"/>
              <a:t>‹#›</a:t>
            </a:fld>
            <a:endParaRPr lang="en-US"/>
          </a:p>
        </p:txBody>
      </p:sp>
    </p:spTree>
    <p:extLst>
      <p:ext uri="{BB962C8B-B14F-4D97-AF65-F5344CB8AC3E}">
        <p14:creationId xmlns:p14="http://schemas.microsoft.com/office/powerpoint/2010/main" val="280662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4906D5-9BDF-4EE5-B490-DEC6DE868B54}"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8E6C7-761F-4666-B112-C4262AECB65E}" type="slidenum">
              <a:rPr lang="en-US" smtClean="0"/>
              <a:t>‹#›</a:t>
            </a:fld>
            <a:endParaRPr lang="en-US"/>
          </a:p>
        </p:txBody>
      </p:sp>
    </p:spTree>
    <p:extLst>
      <p:ext uri="{BB962C8B-B14F-4D97-AF65-F5344CB8AC3E}">
        <p14:creationId xmlns:p14="http://schemas.microsoft.com/office/powerpoint/2010/main" val="562827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4906D5-9BDF-4EE5-B490-DEC6DE868B54}" type="datetimeFigureOut">
              <a:rPr lang="en-US" smtClean="0"/>
              <a:t>5/6/2018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58E6C7-761F-4666-B112-C4262AECB65E}" type="slidenum">
              <a:rPr lang="en-US" smtClean="0"/>
              <a:t>‹#›</a:t>
            </a:fld>
            <a:endParaRPr lang="en-US"/>
          </a:p>
        </p:txBody>
      </p:sp>
    </p:spTree>
    <p:extLst>
      <p:ext uri="{BB962C8B-B14F-4D97-AF65-F5344CB8AC3E}">
        <p14:creationId xmlns:p14="http://schemas.microsoft.com/office/powerpoint/2010/main" val="325866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4906D5-9BDF-4EE5-B490-DEC6DE868B54}" type="datetimeFigureOut">
              <a:rPr lang="en-US" smtClean="0"/>
              <a:t>5/6/2018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8E6C7-761F-4666-B112-C4262AECB65E}" type="slidenum">
              <a:rPr lang="en-US" smtClean="0"/>
              <a:t>‹#›</a:t>
            </a:fld>
            <a:endParaRPr lang="en-US"/>
          </a:p>
        </p:txBody>
      </p:sp>
    </p:spTree>
    <p:extLst>
      <p:ext uri="{BB962C8B-B14F-4D97-AF65-F5344CB8AC3E}">
        <p14:creationId xmlns:p14="http://schemas.microsoft.com/office/powerpoint/2010/main" val="4014527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chemeClr val="bg1"/>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103s- I Will Give Him All My Praise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115- In the Desert of Sorrow and Sin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186- I Stand Amazed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610- Because He Lives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322- Bring Christ Your Broken Life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45569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Image result for because He lives I can face tomorr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50"/>
            <a:ext cx="12192000" cy="68889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2426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6445"/>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Because He Lives by Bill and Gloria Gaither 1971</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6446"/>
            <a:ext cx="12192000" cy="5781554"/>
          </a:xfrm>
        </p:spPr>
        <p:txBody>
          <a:bodyPr>
            <a:normAutofit/>
          </a:bodyPr>
          <a:lstStyle/>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God sent his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son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they called him Jesus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(Mt. 1:18ff; Is. 7:14)</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came to love, heal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forgive. (1 Jn. 4:9-10; Rom. 5:6-11)</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lived and died to buy my pardon</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(Lk. 4:18; 1 Pet</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2:24</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An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empty grave is there to prove my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Savior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lives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(Mt. 28:1f)</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sent His Son- called Jesus (fulfilled prophecy).</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came to love, heal, and forgive sinners having bought our pardon with His precious blood. </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was raised from the dead and still lives! </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2929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6445"/>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Because He Lives by Bill and Gloria Gaither 1971</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6446"/>
            <a:ext cx="12192000" cy="5781554"/>
          </a:xfrm>
        </p:spPr>
        <p:txBody>
          <a:bodyPr>
            <a:normAutofit/>
          </a:bodyPr>
          <a:lstStyle/>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How sweet to hold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our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newborn baby</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1:14)</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feel the pride and joy he gives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500" smtClean="0">
                <a:solidFill>
                  <a:schemeClr val="bg1"/>
                </a:solidFill>
                <a:latin typeface="Tahoma" panose="020B0604030504040204" pitchFamily="34" charset="0"/>
                <a:ea typeface="Tahoma" panose="020B0604030504040204" pitchFamily="34" charset="0"/>
                <a:cs typeface="Tahoma" panose="020B0604030504040204" pitchFamily="34" charset="0"/>
              </a:rPr>
              <a:t>Psalm </a:t>
            </a:r>
            <a:r>
              <a:rPr lang="en-US" sz="3500" smtClean="0">
                <a:solidFill>
                  <a:schemeClr val="bg1"/>
                </a:solidFill>
                <a:latin typeface="Tahoma" panose="020B0604030504040204" pitchFamily="34" charset="0"/>
                <a:ea typeface="Tahoma" panose="020B0604030504040204" pitchFamily="34" charset="0"/>
                <a:cs typeface="Tahoma" panose="020B0604030504040204" pitchFamily="34" charset="0"/>
              </a:rPr>
              <a:t>139:13-16</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greater still the calm assurance</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(Ecclesiastes 12:1ff)</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This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child can face uncertain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days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lives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(Hebrews 7:26; James 4:14)</a:t>
            </a: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 is great joy when a child is born into the world. </a:t>
            </a: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While we’re concerned about our children’s future in this wicked world, they can face it confidently because He lives.</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6778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6445"/>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Because He Lives by Bill and Gloria Gaither 1971</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76446"/>
            <a:ext cx="12307747" cy="5781554"/>
          </a:xfrm>
        </p:spPr>
        <p:txBody>
          <a:bodyPr>
            <a:normAutofit lnSpcReduction="10000"/>
          </a:bodyPr>
          <a:lstStyle/>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And then one day I'll cross the river</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(Rev. 22:1)</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I'll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fight life's final war with pain</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(Eph. 6:10-12; 2 Cor. 5:1ff)</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then, as death gives way to </a:t>
            </a:r>
            <a:r>
              <a:rPr lang="en-US" sz="3500" dirty="0" err="1">
                <a:solidFill>
                  <a:schemeClr val="bg1"/>
                </a:solidFill>
                <a:latin typeface="Tahoma" panose="020B0604030504040204" pitchFamily="34" charset="0"/>
                <a:ea typeface="Tahoma" panose="020B0604030504040204" pitchFamily="34" charset="0"/>
                <a:cs typeface="Tahoma" panose="020B0604030504040204" pitchFamily="34" charset="0"/>
              </a:rPr>
              <a:t>vict'ry</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Cor. 15:26, 50-57)</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I'll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see the lights of glory and I'll know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reigns</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 (Rev. 4:10; 21:4, 10, 23)</a:t>
            </a:r>
          </a:p>
          <a:p>
            <a:pPr marL="0" indent="0">
              <a:buNone/>
            </a:pPr>
            <a:endParaRPr lang="en-US"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While in this fleshly body, we fight against pain &amp; the devil.</a:t>
            </a:r>
          </a:p>
          <a:p>
            <a:pPr marL="0" indent="0">
              <a:buNone/>
            </a:pP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the Lord returns, death will be destroyed in victory-</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we’ll have a new body with no pain!  </a:t>
            </a:r>
          </a:p>
          <a:p>
            <a:pPr marL="0" indent="0">
              <a:buNone/>
            </a:pPr>
            <a:endParaRPr lang="en-US" sz="13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One day we’ll see the lights of glory where He reigns! </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9569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76445"/>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Because He Lives by Bill and Gloria Gaither 1971</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72273"/>
            <a:ext cx="12192000" cy="5885727"/>
          </a:xfrm>
        </p:spPr>
        <p:txBody>
          <a:bodyPr>
            <a:normAutofit lnSpcReduction="10000"/>
          </a:bodyPr>
          <a:lstStyle/>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lives</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can face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tomorrow (John 10:9-10; 14:19)</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He lives</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All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fear is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gone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Hebrews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2:14; 1 John 4:16-19)</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I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know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holds the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future (Heb. 1:3; 2 Tim. 4:8)</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life is worth the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living</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Just </a:t>
            </a: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lives (2 </a:t>
            </a: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Cor. 5:14-15; John 11:25-26)</a:t>
            </a:r>
          </a:p>
          <a:p>
            <a:pPr marL="0" indent="0">
              <a:buNone/>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don’t have to fear what will happen tomorrow or in the</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Judgment Day because He lives and can have confidence </a:t>
            </a:r>
          </a:p>
          <a:p>
            <a:pPr marL="0" indent="0">
              <a:buNone/>
            </a:pPr>
            <a:r>
              <a:rPr lang="en-US" sz="35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living for Jesus leads to eternal life in heaven!</a:t>
            </a: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7544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chemeClr val="bg1"/>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103s- I Will Give Him All My Praise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115- In the Desert of Sorrow and Sin</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86- I Stand Amazed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610- Because He Lives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322- Bring Christ Your Broken Life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546014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2635</TotalTime>
  <Words>663</Words>
  <Application>Microsoft Office PowerPoint</Application>
  <PresentationFormat>Widescreen</PresentationFormat>
  <Paragraphs>63</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Hymns for Worship at Woodmont</vt:lpstr>
      <vt:lpstr>PowerPoint Presentation</vt:lpstr>
      <vt:lpstr>Because He Lives by Bill and Gloria Gaither 1971</vt:lpstr>
      <vt:lpstr>Because He Lives by Bill and Gloria Gaither 1971</vt:lpstr>
      <vt:lpstr>Because He Lives by Bill and Gloria Gaither 1971</vt:lpstr>
      <vt:lpstr>Because He Lives by Bill and Gloria Gaither 1971</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35</cp:revision>
  <dcterms:created xsi:type="dcterms:W3CDTF">2018-05-03T20:50:39Z</dcterms:created>
  <dcterms:modified xsi:type="dcterms:W3CDTF">2018-05-06T23:20:17Z</dcterms:modified>
</cp:coreProperties>
</file>