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5" r:id="rId2"/>
    <p:sldId id="256" r:id="rId3"/>
    <p:sldId id="258" r:id="rId4"/>
    <p:sldId id="259" r:id="rId5"/>
    <p:sldId id="260" r:id="rId6"/>
    <p:sldId id="261" r:id="rId7"/>
    <p:sldId id="262" r:id="rId8"/>
    <p:sldId id="263" r:id="rId9"/>
    <p:sldId id="264" r:id="rId10"/>
    <p:sldId id="266" r:id="rId11"/>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1" d="100"/>
          <a:sy n="81" d="100"/>
        </p:scale>
        <p:origin x="210"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2CF503B1-26E9-47B0-B3E6-F7C2D0635E36}" type="datetimeFigureOut">
              <a:rPr lang="en-US" smtClean="0"/>
              <a:t>6/24/2018</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F19D9DFE-1E62-4F7E-985D-5F55B7EE2539}" type="slidenum">
              <a:rPr lang="en-US" smtClean="0"/>
              <a:t>‹#›</a:t>
            </a:fld>
            <a:endParaRPr lang="en-US"/>
          </a:p>
        </p:txBody>
      </p:sp>
    </p:spTree>
    <p:extLst>
      <p:ext uri="{BB962C8B-B14F-4D97-AF65-F5344CB8AC3E}">
        <p14:creationId xmlns:p14="http://schemas.microsoft.com/office/powerpoint/2010/main" val="3727083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E8041801-9712-4C96-BA73-E29F9983B4D2}" type="datetimeFigureOut">
              <a:rPr lang="en-US" smtClean="0"/>
              <a:t>6/24/2018</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AA31333D-F8B2-4BB9-8760-B4F4E01F81E5}" type="slidenum">
              <a:rPr lang="en-US" smtClean="0"/>
              <a:t>‹#›</a:t>
            </a:fld>
            <a:endParaRPr lang="en-US"/>
          </a:p>
        </p:txBody>
      </p:sp>
    </p:spTree>
    <p:extLst>
      <p:ext uri="{BB962C8B-B14F-4D97-AF65-F5344CB8AC3E}">
        <p14:creationId xmlns:p14="http://schemas.microsoft.com/office/powerpoint/2010/main" val="25440162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biblegateway.com/passage/?search=1+timothy+6&amp;version=NASB#fen-NASB-29810n"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iblegateway.com/passage/?search=daniel+4%3A30&amp;version=NASB#fen-NASB-21868b"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Did God really say that?</a:t>
            </a:r>
            <a:r>
              <a:rPr lang="en-US" baseline="0" dirty="0" smtClean="0"/>
              <a:t>  Eve knew that He did &amp; it was intended to put doubt in her mind.  2 Cor. 11:3, Pure virgin</a:t>
            </a:r>
            <a:r>
              <a:rPr lang="en-US" sz="1200" b="0" i="0" kern="1200" dirty="0" smtClean="0">
                <a:solidFill>
                  <a:schemeClr val="tx1"/>
                </a:solidFill>
                <a:effectLst/>
                <a:latin typeface="+mn-lt"/>
                <a:ea typeface="+mn-ea"/>
                <a:cs typeface="+mn-cs"/>
              </a:rPr>
              <a:t>. </a:t>
            </a:r>
            <a:r>
              <a:rPr lang="en-US" sz="1200" b="1" i="0" kern="1200" baseline="300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But I am afraid that, as the serpent deceived Eve by his craftiness, your minds will be led astray from the simplicity and purity </a:t>
            </a:r>
            <a:r>
              <a:rPr lang="en-US" sz="1200" b="0" i="1" kern="1200" dirty="0" smtClean="0">
                <a:solidFill>
                  <a:schemeClr val="tx1"/>
                </a:solidFill>
                <a:effectLst/>
                <a:latin typeface="+mn-lt"/>
                <a:ea typeface="+mn-ea"/>
                <a:cs typeface="+mn-cs"/>
              </a:rPr>
              <a:t>of devotion</a:t>
            </a:r>
            <a:r>
              <a:rPr lang="en-US" sz="1200" b="0" i="0" kern="1200" dirty="0" smtClean="0">
                <a:solidFill>
                  <a:schemeClr val="tx1"/>
                </a:solidFill>
                <a:effectLst/>
                <a:latin typeface="+mn-lt"/>
                <a:ea typeface="+mn-ea"/>
                <a:cs typeface="+mn-cs"/>
              </a:rPr>
              <a:t> to Christ. Doubt- leading to denial of God’s word.  Reason/Science- evolution, atheism,</a:t>
            </a:r>
            <a:r>
              <a:rPr lang="en-US" sz="1200" b="0" i="0" kern="1200" baseline="0" dirty="0" smtClean="0">
                <a:solidFill>
                  <a:schemeClr val="tx1"/>
                </a:solidFill>
                <a:effectLst/>
                <a:latin typeface="+mn-lt"/>
                <a:ea typeface="+mn-ea"/>
                <a:cs typeface="+mn-cs"/>
              </a:rPr>
              <a:t> worldly mindset.  Satan try to get you to think that a reasonable could not possibly believe in the Bible.  Foolish. T</a:t>
            </a:r>
            <a:r>
              <a:rPr lang="en-US" sz="1200" b="0" i="0" kern="1200" dirty="0" smtClean="0">
                <a:solidFill>
                  <a:schemeClr val="tx1"/>
                </a:solidFill>
                <a:effectLst/>
                <a:latin typeface="+mn-lt"/>
                <a:ea typeface="+mn-ea"/>
                <a:cs typeface="+mn-cs"/>
              </a:rPr>
              <a:t>imothy, guard what has been entrusted to you, avoiding worldly </a:t>
            </a:r>
            <a:r>
              <a:rPr lang="en-US" sz="1200" b="0" i="1" kern="1200" dirty="0" smtClean="0">
                <a:solidFill>
                  <a:schemeClr val="tx1"/>
                </a:solidFill>
                <a:effectLst/>
                <a:latin typeface="+mn-lt"/>
                <a:ea typeface="+mn-ea"/>
                <a:cs typeface="+mn-cs"/>
              </a:rPr>
              <a:t>and</a:t>
            </a:r>
            <a:r>
              <a:rPr lang="en-US" sz="1200" b="0" i="0" kern="1200" dirty="0" smtClean="0">
                <a:solidFill>
                  <a:schemeClr val="tx1"/>
                </a:solidFill>
                <a:effectLst/>
                <a:latin typeface="+mn-lt"/>
                <a:ea typeface="+mn-ea"/>
                <a:cs typeface="+mn-cs"/>
              </a:rPr>
              <a:t> empty chatter </a:t>
            </a:r>
            <a:r>
              <a:rPr lang="en-US" sz="1200" b="0" i="1" kern="1200" dirty="0" smtClean="0">
                <a:solidFill>
                  <a:schemeClr val="tx1"/>
                </a:solidFill>
                <a:effectLst/>
                <a:latin typeface="+mn-lt"/>
                <a:ea typeface="+mn-ea"/>
                <a:cs typeface="+mn-cs"/>
              </a:rPr>
              <a:t>and</a:t>
            </a:r>
            <a:r>
              <a:rPr lang="en-US" sz="1200" b="0" i="0" kern="1200" dirty="0" smtClean="0">
                <a:solidFill>
                  <a:schemeClr val="tx1"/>
                </a:solidFill>
                <a:effectLst/>
                <a:latin typeface="+mn-lt"/>
                <a:ea typeface="+mn-ea"/>
                <a:cs typeface="+mn-cs"/>
              </a:rPr>
              <a:t> the opposing arguments of what is falsely called “knowledge”— </a:t>
            </a:r>
            <a:r>
              <a:rPr lang="en-US" sz="1200" b="1" i="0" kern="1200" baseline="30000" dirty="0" smtClean="0">
                <a:solidFill>
                  <a:schemeClr val="tx1"/>
                </a:solidFill>
                <a:effectLst/>
                <a:latin typeface="+mn-lt"/>
                <a:ea typeface="+mn-ea"/>
                <a:cs typeface="+mn-cs"/>
              </a:rPr>
              <a:t>21 </a:t>
            </a:r>
            <a:r>
              <a:rPr lang="en-US" sz="1200" b="0" i="0" kern="1200" dirty="0" smtClean="0">
                <a:solidFill>
                  <a:schemeClr val="tx1"/>
                </a:solidFill>
                <a:effectLst/>
                <a:latin typeface="+mn-lt"/>
                <a:ea typeface="+mn-ea"/>
                <a:cs typeface="+mn-cs"/>
              </a:rPr>
              <a:t>which some have professed and thus gone astray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n"/>
              </a:rPr>
              <a:t>n</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from the faith. (1 Tim. 6:20-21)</a:t>
            </a:r>
            <a:endParaRPr lang="en-US" dirty="0"/>
          </a:p>
        </p:txBody>
      </p:sp>
      <p:sp>
        <p:nvSpPr>
          <p:cNvPr id="4" name="Slide Number Placeholder 3"/>
          <p:cNvSpPr>
            <a:spLocks noGrp="1"/>
          </p:cNvSpPr>
          <p:nvPr>
            <p:ph type="sldNum" sz="quarter" idx="10"/>
          </p:nvPr>
        </p:nvSpPr>
        <p:spPr/>
        <p:txBody>
          <a:bodyPr/>
          <a:lstStyle/>
          <a:p>
            <a:fld id="{AA31333D-F8B2-4BB9-8760-B4F4E01F81E5}" type="slidenum">
              <a:rPr lang="en-US" smtClean="0"/>
              <a:t>4</a:t>
            </a:fld>
            <a:endParaRPr lang="en-US"/>
          </a:p>
        </p:txBody>
      </p:sp>
    </p:spTree>
    <p:extLst>
      <p:ext uri="{BB962C8B-B14F-4D97-AF65-F5344CB8AC3E}">
        <p14:creationId xmlns:p14="http://schemas.microsoft.com/office/powerpoint/2010/main" val="3850406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 lives by every word of God.  It is trustworthy.</a:t>
            </a:r>
            <a:r>
              <a:rPr lang="en-US" baseline="0" dirty="0" smtClean="0"/>
              <a:t>  Disciples doubted many times- thought they would die.  Why did you doubt?  Doubting Thomas- unless I see it I won’t believe it.  Blessed are those who have not seen yet believed.  Timothy had known Scriptures from his youth, while Satan is taking the minds of many, he needed to be convicted that the Scriptures are the infallible, inerrant, inspired word of God.</a:t>
            </a:r>
            <a:endParaRPr lang="en-US" dirty="0"/>
          </a:p>
        </p:txBody>
      </p:sp>
      <p:sp>
        <p:nvSpPr>
          <p:cNvPr id="4" name="Slide Number Placeholder 3"/>
          <p:cNvSpPr>
            <a:spLocks noGrp="1"/>
          </p:cNvSpPr>
          <p:nvPr>
            <p:ph type="sldNum" sz="quarter" idx="10"/>
          </p:nvPr>
        </p:nvSpPr>
        <p:spPr/>
        <p:txBody>
          <a:bodyPr/>
          <a:lstStyle/>
          <a:p>
            <a:fld id="{AA31333D-F8B2-4BB9-8760-B4F4E01F81E5}" type="slidenum">
              <a:rPr lang="en-US" smtClean="0"/>
              <a:t>5</a:t>
            </a:fld>
            <a:endParaRPr lang="en-US"/>
          </a:p>
        </p:txBody>
      </p:sp>
    </p:spTree>
    <p:extLst>
      <p:ext uri="{BB962C8B-B14F-4D97-AF65-F5344CB8AC3E}">
        <p14:creationId xmlns:p14="http://schemas.microsoft.com/office/powerpoint/2010/main" val="5746321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Flatter- excessive, insincere praise. Motivate do wrong.  Abused</a:t>
            </a:r>
            <a:r>
              <a:rPr lang="en-US" sz="1200" b="0" i="0" kern="1200" baseline="0" dirty="0" smtClean="0">
                <a:solidFill>
                  <a:schemeClr val="tx1"/>
                </a:solidFill>
                <a:effectLst/>
                <a:latin typeface="+mn-lt"/>
                <a:ea typeface="+mn-ea"/>
                <a:cs typeface="+mn-cs"/>
              </a:rPr>
              <a:t> vulnerable- low </a:t>
            </a:r>
            <a:r>
              <a:rPr lang="en-US" sz="1200" b="0" i="0" kern="1200" baseline="0" dirty="0" err="1" smtClean="0">
                <a:solidFill>
                  <a:schemeClr val="tx1"/>
                </a:solidFill>
                <a:effectLst/>
                <a:latin typeface="+mn-lt"/>
                <a:ea typeface="+mn-ea"/>
                <a:cs typeface="+mn-cs"/>
              </a:rPr>
              <a:t>self esteem</a:t>
            </a:r>
            <a:r>
              <a:rPr lang="en-US" sz="1200" b="0" i="0" kern="1200" baseline="0" dirty="0" smtClean="0">
                <a:solidFill>
                  <a:schemeClr val="tx1"/>
                </a:solidFill>
                <a:effectLst/>
                <a:latin typeface="+mn-lt"/>
                <a:ea typeface="+mn-ea"/>
                <a:cs typeface="+mn-cs"/>
              </a:rPr>
              <a:t>.  The wicked take advantage.</a:t>
            </a:r>
            <a:r>
              <a:rPr lang="en-US" sz="1200" b="0" i="0" kern="1200" dirty="0" smtClean="0">
                <a:solidFill>
                  <a:schemeClr val="tx1"/>
                </a:solidFill>
                <a:effectLst/>
                <a:latin typeface="+mn-lt"/>
                <a:ea typeface="+mn-ea"/>
                <a:cs typeface="+mn-cs"/>
              </a:rPr>
              <a:t> Flattering woman seduce you.</a:t>
            </a:r>
            <a:r>
              <a:rPr lang="en-US" sz="1200" b="0" i="0" kern="1200" baseline="0" dirty="0" smtClean="0">
                <a:solidFill>
                  <a:schemeClr val="tx1"/>
                </a:solidFill>
                <a:effectLst/>
                <a:latin typeface="+mn-lt"/>
                <a:ea typeface="+mn-ea"/>
                <a:cs typeface="+mn-cs"/>
              </a:rPr>
              <a:t>  Satan steal your virtue &amp; uses her. If pregnant, trap marriage, child support rest of your life. Young man- girl gorgeous, most beautiful woman in the whole world, say I love you to give in &amp; fulfill desires.  Satan use to destroy soul, pregnancy, irresponsible young man runs off, decide abortion cover up sin or keep baby or adoption. Flattering false teacher itch your ears, take your money &amp; soul. Deceive unsuspecting.  Satan would love it if he could get in my mind to flatter me into spiritual adultery. Divide church. Destroy light in community.</a:t>
            </a:r>
            <a:endParaRPr lang="en-US" dirty="0"/>
          </a:p>
        </p:txBody>
      </p:sp>
      <p:sp>
        <p:nvSpPr>
          <p:cNvPr id="4" name="Slide Number Placeholder 3"/>
          <p:cNvSpPr>
            <a:spLocks noGrp="1"/>
          </p:cNvSpPr>
          <p:nvPr>
            <p:ph type="sldNum" sz="quarter" idx="10"/>
          </p:nvPr>
        </p:nvSpPr>
        <p:spPr/>
        <p:txBody>
          <a:bodyPr/>
          <a:lstStyle/>
          <a:p>
            <a:fld id="{AA31333D-F8B2-4BB9-8760-B4F4E01F81E5}" type="slidenum">
              <a:rPr lang="en-US" smtClean="0"/>
              <a:t>6</a:t>
            </a:fld>
            <a:endParaRPr lang="en-US"/>
          </a:p>
        </p:txBody>
      </p:sp>
    </p:spTree>
    <p:extLst>
      <p:ext uri="{BB962C8B-B14F-4D97-AF65-F5344CB8AC3E}">
        <p14:creationId xmlns:p14="http://schemas.microsoft.com/office/powerpoint/2010/main" val="2588638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Paul didn’t flatter to take advantage</a:t>
            </a:r>
            <a:r>
              <a:rPr lang="en-US" baseline="0" dirty="0" smtClean="0"/>
              <a:t> of anyone but exhorted brethren to do what’s right.  Encouragement of Scriptures we have hope.  Those who know Satan’s schemes will be able to avoid the flattering liars and remain pure in their bodies &amp; their souls.  Preach the word- exhort in doing what you know is right rather than be deceived by empty talk. Barnabas- son of encouragement.</a:t>
            </a:r>
            <a:endParaRPr lang="en-US" dirty="0"/>
          </a:p>
        </p:txBody>
      </p:sp>
      <p:sp>
        <p:nvSpPr>
          <p:cNvPr id="4" name="Slide Number Placeholder 3"/>
          <p:cNvSpPr>
            <a:spLocks noGrp="1"/>
          </p:cNvSpPr>
          <p:nvPr>
            <p:ph type="sldNum" sz="quarter" idx="10"/>
          </p:nvPr>
        </p:nvSpPr>
        <p:spPr/>
        <p:txBody>
          <a:bodyPr/>
          <a:lstStyle/>
          <a:p>
            <a:fld id="{AA31333D-F8B2-4BB9-8760-B4F4E01F81E5}" type="slidenum">
              <a:rPr lang="en-US" smtClean="0"/>
              <a:t>7</a:t>
            </a:fld>
            <a:endParaRPr lang="en-US"/>
          </a:p>
        </p:txBody>
      </p:sp>
    </p:spTree>
    <p:extLst>
      <p:ext uri="{BB962C8B-B14F-4D97-AF65-F5344CB8AC3E}">
        <p14:creationId xmlns:p14="http://schemas.microsoft.com/office/powerpoint/2010/main" val="3991168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Satan appealed</a:t>
            </a:r>
            <a:r>
              <a:rPr lang="en-US" baseline="0" dirty="0" smtClean="0"/>
              <a:t> to Eve’s pride to eat the forbidden fruit. You will be like God knowing good &amp; evil.  Danger of pride in leadership- you are the best preacher/elder/deacon in the whole world. So that you don’t rebuke their sin or discipline them.  That was the best sermon I have ever heard.  Those who are puffed up with pride are going to eat it up, think more highly of themselves, less of others like Pharisees.  Nebuchadnezzar puffed up with pride.  I’m the greatest. “</a:t>
            </a:r>
            <a:r>
              <a:rPr lang="en-US" sz="1200" b="0" i="0" kern="1200" dirty="0" smtClean="0">
                <a:solidFill>
                  <a:schemeClr val="tx1"/>
                </a:solidFill>
                <a:effectLst/>
                <a:latin typeface="+mn-lt"/>
                <a:ea typeface="+mn-ea"/>
                <a:cs typeface="+mn-cs"/>
              </a:rPr>
              <a:t>Is this not Babylon the great, which I myself have built as a royal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b"/>
              </a:rPr>
              <a:t>b</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residence by the might of my power and for the glory of my majesty?”</a:t>
            </a:r>
            <a:endParaRPr lang="en-US" dirty="0"/>
          </a:p>
        </p:txBody>
      </p:sp>
      <p:sp>
        <p:nvSpPr>
          <p:cNvPr id="4" name="Slide Number Placeholder 3"/>
          <p:cNvSpPr>
            <a:spLocks noGrp="1"/>
          </p:cNvSpPr>
          <p:nvPr>
            <p:ph type="sldNum" sz="quarter" idx="10"/>
          </p:nvPr>
        </p:nvSpPr>
        <p:spPr/>
        <p:txBody>
          <a:bodyPr/>
          <a:lstStyle/>
          <a:p>
            <a:fld id="{AA31333D-F8B2-4BB9-8760-B4F4E01F81E5}" type="slidenum">
              <a:rPr lang="en-US" smtClean="0"/>
              <a:t>8</a:t>
            </a:fld>
            <a:endParaRPr lang="en-US"/>
          </a:p>
        </p:txBody>
      </p:sp>
    </p:spTree>
    <p:extLst>
      <p:ext uri="{BB962C8B-B14F-4D97-AF65-F5344CB8AC3E}">
        <p14:creationId xmlns:p14="http://schemas.microsoft.com/office/powerpoint/2010/main" val="1197788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But I’m tired of always doing right thing &amp; never getting</a:t>
            </a:r>
            <a:r>
              <a:rPr lang="en-US" baseline="0" dirty="0" smtClean="0"/>
              <a:t> credit for it (Boss, supervisor, rival, etc.)   God is opposed to the proud but gives grace to the humble.  Humble yourselves under God’s mighty hand that you may be exalted at the proper time. So cast all your care upon Him because He cares for you.  Be alert &amp; sober- Satan prowls around like a roaring lion seeking to devour but you resist  him by being firm in your faith, your brethren are suffering also.  God knows how to humble the prideful- Nebuchadnezzar was humbled by God.  Every knee will bow &amp; tongue confess that Jesus is Lord eventually- pride goes before destruction.</a:t>
            </a:r>
            <a:endParaRPr lang="en-US" dirty="0"/>
          </a:p>
        </p:txBody>
      </p:sp>
      <p:sp>
        <p:nvSpPr>
          <p:cNvPr id="4" name="Slide Number Placeholder 3"/>
          <p:cNvSpPr>
            <a:spLocks noGrp="1"/>
          </p:cNvSpPr>
          <p:nvPr>
            <p:ph type="sldNum" sz="quarter" idx="10"/>
          </p:nvPr>
        </p:nvSpPr>
        <p:spPr/>
        <p:txBody>
          <a:bodyPr/>
          <a:lstStyle/>
          <a:p>
            <a:fld id="{AA31333D-F8B2-4BB9-8760-B4F4E01F81E5}" type="slidenum">
              <a:rPr lang="en-US" smtClean="0"/>
              <a:t>9</a:t>
            </a:fld>
            <a:endParaRPr lang="en-US"/>
          </a:p>
        </p:txBody>
      </p:sp>
    </p:spTree>
    <p:extLst>
      <p:ext uri="{BB962C8B-B14F-4D97-AF65-F5344CB8AC3E}">
        <p14:creationId xmlns:p14="http://schemas.microsoft.com/office/powerpoint/2010/main" val="42935370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688785-6FB3-4E8A-A003-B9996E9EA48E}"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2958702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8785-6FB3-4E8A-A003-B9996E9EA48E}"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1710625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8785-6FB3-4E8A-A003-B9996E9EA48E}"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2568817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688785-6FB3-4E8A-A003-B9996E9EA48E}"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3552293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688785-6FB3-4E8A-A003-B9996E9EA48E}" type="datetimeFigureOut">
              <a:rPr lang="en-US" smtClean="0"/>
              <a:t>6/24/2018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2400944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688785-6FB3-4E8A-A003-B9996E9EA48E}" type="datetimeFigureOut">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1939629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688785-6FB3-4E8A-A003-B9996E9EA48E}" type="datetimeFigureOut">
              <a:rPr lang="en-US" smtClean="0"/>
              <a:t>6/24/2018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406347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688785-6FB3-4E8A-A003-B9996E9EA48E}" type="datetimeFigureOut">
              <a:rPr lang="en-US" smtClean="0"/>
              <a:t>6/24/2018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3575804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688785-6FB3-4E8A-A003-B9996E9EA48E}" type="datetimeFigureOut">
              <a:rPr lang="en-US" smtClean="0"/>
              <a:t>6/24/2018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1625072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88785-6FB3-4E8A-A003-B9996E9EA48E}" type="datetimeFigureOut">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25721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88785-6FB3-4E8A-A003-B9996E9EA48E}" type="datetimeFigureOut">
              <a:rPr lang="en-US" smtClean="0"/>
              <a:t>6/24/2018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41160-1FA2-4D50-8F13-6A79A01EC9FE}" type="slidenum">
              <a:rPr lang="en-US" smtClean="0"/>
              <a:t>‹#›</a:t>
            </a:fld>
            <a:endParaRPr lang="en-US"/>
          </a:p>
        </p:txBody>
      </p:sp>
    </p:spTree>
    <p:extLst>
      <p:ext uri="{BB962C8B-B14F-4D97-AF65-F5344CB8AC3E}">
        <p14:creationId xmlns:p14="http://schemas.microsoft.com/office/powerpoint/2010/main" val="2742853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88785-6FB3-4E8A-A003-B9996E9EA48E}" type="datetimeFigureOut">
              <a:rPr lang="en-US" smtClean="0"/>
              <a:t>6/24/2018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41160-1FA2-4D50-8F13-6A79A01EC9FE}" type="slidenum">
              <a:rPr lang="en-US" smtClean="0"/>
              <a:t>‹#›</a:t>
            </a:fld>
            <a:endParaRPr lang="en-US"/>
          </a:p>
        </p:txBody>
      </p:sp>
    </p:spTree>
    <p:extLst>
      <p:ext uri="{BB962C8B-B14F-4D97-AF65-F5344CB8AC3E}">
        <p14:creationId xmlns:p14="http://schemas.microsoft.com/office/powerpoint/2010/main" val="19543803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434- All Hail the Power of Jesus’ Name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211- Jesus Meek and Gentle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158- Nailed to the Cross</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Today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65s- O How He Loves You and Me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71512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434- All Hail the Power of Jesus’ Name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211- Jesus Meek and Gentle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158- Nailed to the Cross</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231- Soldiers of Christ, Arise</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293- Come to Jesus Today</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65s- O How He Loves You and Me</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29466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Image result for Satan's schem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7060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17659099"/>
              </p:ext>
            </p:extLst>
          </p:nvPr>
        </p:nvGraphicFramePr>
        <p:xfrm>
          <a:off x="-3" y="0"/>
          <a:ext cx="12192002" cy="6840638"/>
        </p:xfrm>
        <a:graphic>
          <a:graphicData uri="http://schemas.openxmlformats.org/drawingml/2006/table">
            <a:tbl>
              <a:tblPr firstRow="1" firstCol="1" bandRow="1">
                <a:tableStyleId>{073A0DAA-6AF3-43AB-8588-CEC1D06C72B9}</a:tableStyleId>
              </a:tblPr>
              <a:tblGrid>
                <a:gridCol w="6096001"/>
                <a:gridCol w="6096001"/>
              </a:tblGrid>
              <a:tr h="513949">
                <a:tc>
                  <a:txBody>
                    <a:bodyPr/>
                    <a:lstStyle/>
                    <a:p>
                      <a:pPr marL="0" marR="0" algn="ctr">
                        <a:lnSpc>
                          <a:spcPct val="107000"/>
                        </a:lnSpc>
                        <a:spcBef>
                          <a:spcPts val="0"/>
                        </a:spcBef>
                        <a:spcAft>
                          <a:spcPts val="0"/>
                        </a:spcAft>
                      </a:pPr>
                      <a:r>
                        <a:rPr lang="en-US" sz="52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Satan’s Schemes</a:t>
                      </a:r>
                    </a:p>
                  </a:txBody>
                  <a:tcPr marL="68580" marR="68580" marT="0" marB="0"/>
                </a:tc>
                <a:tc>
                  <a:txBody>
                    <a:bodyPr/>
                    <a:lstStyle/>
                    <a:p>
                      <a:pPr marL="0" marR="0" algn="ctr">
                        <a:lnSpc>
                          <a:spcPct val="107000"/>
                        </a:lnSpc>
                        <a:spcBef>
                          <a:spcPts val="0"/>
                        </a:spcBef>
                        <a:spcAft>
                          <a:spcPts val="0"/>
                        </a:spcAft>
                      </a:pPr>
                      <a:r>
                        <a:rPr lang="en-US" sz="52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r>
              <a:tr h="2017847">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5612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9501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3818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10959018"/>
              </p:ext>
            </p:extLst>
          </p:nvPr>
        </p:nvGraphicFramePr>
        <p:xfrm>
          <a:off x="-3" y="0"/>
          <a:ext cx="12192002" cy="6840638"/>
        </p:xfrm>
        <a:graphic>
          <a:graphicData uri="http://schemas.openxmlformats.org/drawingml/2006/table">
            <a:tbl>
              <a:tblPr firstRow="1" firstCol="1" bandRow="1">
                <a:tableStyleId>{073A0DAA-6AF3-43AB-8588-CEC1D06C72B9}</a:tableStyleId>
              </a:tblPr>
              <a:tblGrid>
                <a:gridCol w="6096001"/>
                <a:gridCol w="6096001"/>
              </a:tblGrid>
              <a:tr h="513949">
                <a:tc>
                  <a:txBody>
                    <a:bodyPr/>
                    <a:lstStyle/>
                    <a:p>
                      <a:pPr marL="0" marR="0" algn="ctr">
                        <a:lnSpc>
                          <a:spcPct val="107000"/>
                        </a:lnSpc>
                        <a:spcBef>
                          <a:spcPts val="0"/>
                        </a:spcBef>
                        <a:spcAft>
                          <a:spcPts val="0"/>
                        </a:spcAft>
                      </a:pPr>
                      <a:r>
                        <a:rPr lang="en-US" sz="52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Satan’s Schemes</a:t>
                      </a:r>
                    </a:p>
                  </a:txBody>
                  <a:tcPr marL="68580" marR="68580" marT="0" marB="0"/>
                </a:tc>
                <a:tc>
                  <a:txBody>
                    <a:bodyPr/>
                    <a:lstStyle/>
                    <a:p>
                      <a:pPr marL="0" marR="0" algn="ctr">
                        <a:lnSpc>
                          <a:spcPct val="107000"/>
                        </a:lnSpc>
                        <a:spcBef>
                          <a:spcPts val="0"/>
                        </a:spcBef>
                        <a:spcAft>
                          <a:spcPts val="0"/>
                        </a:spcAft>
                      </a:pPr>
                      <a:r>
                        <a:rPr lang="en-US" sz="52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r>
              <a:tr h="201784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Doubt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Gen. 3:1; 2 Cor. 11:2-3; 1 Tim.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6:20-21)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5612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9501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0547480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3971038"/>
              </p:ext>
            </p:extLst>
          </p:nvPr>
        </p:nvGraphicFramePr>
        <p:xfrm>
          <a:off x="-3" y="0"/>
          <a:ext cx="12192002" cy="6840638"/>
        </p:xfrm>
        <a:graphic>
          <a:graphicData uri="http://schemas.openxmlformats.org/drawingml/2006/table">
            <a:tbl>
              <a:tblPr firstRow="1" firstCol="1" bandRow="1">
                <a:tableStyleId>{073A0DAA-6AF3-43AB-8588-CEC1D06C72B9}</a:tableStyleId>
              </a:tblPr>
              <a:tblGrid>
                <a:gridCol w="6096001"/>
                <a:gridCol w="6096001"/>
              </a:tblGrid>
              <a:tr h="513949">
                <a:tc>
                  <a:txBody>
                    <a:bodyPr/>
                    <a:lstStyle/>
                    <a:p>
                      <a:pPr marL="0" marR="0" algn="ctr">
                        <a:lnSpc>
                          <a:spcPct val="107000"/>
                        </a:lnSpc>
                        <a:spcBef>
                          <a:spcPts val="0"/>
                        </a:spcBef>
                        <a:spcAft>
                          <a:spcPts val="0"/>
                        </a:spcAft>
                      </a:pPr>
                      <a:r>
                        <a:rPr lang="en-US" sz="52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Satan’s Schemes</a:t>
                      </a:r>
                    </a:p>
                  </a:txBody>
                  <a:tcPr marL="68580" marR="68580" marT="0" marB="0"/>
                </a:tc>
                <a:tc>
                  <a:txBody>
                    <a:bodyPr/>
                    <a:lstStyle/>
                    <a:p>
                      <a:pPr marL="0" marR="0" algn="ctr">
                        <a:lnSpc>
                          <a:spcPct val="107000"/>
                        </a:lnSpc>
                        <a:spcBef>
                          <a:spcPts val="0"/>
                        </a:spcBef>
                        <a:spcAft>
                          <a:spcPts val="0"/>
                        </a:spcAft>
                      </a:pPr>
                      <a:r>
                        <a:rPr lang="en-US" sz="52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r>
              <a:tr h="201784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Doubt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Gen. 3:1; 2 Cor. 11:2-3; 1 Tim.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6:20-21)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Conviction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4:4; </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14:31; John 20:27; </a:t>
                      </a:r>
                      <a:r>
                        <a:rPr lang="en-US" sz="4000" dirty="0" smtClean="0">
                          <a:effectLst/>
                          <a:latin typeface="Tahoma" panose="020B0604030504040204" pitchFamily="34" charset="0"/>
                          <a:ea typeface="Tahoma" panose="020B0604030504040204" pitchFamily="34" charset="0"/>
                          <a:cs typeface="Tahoma" panose="020B0604030504040204" pitchFamily="34" charset="0"/>
                        </a:rPr>
                        <a:t>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3:14-17)</a:t>
                      </a:r>
                    </a:p>
                  </a:txBody>
                  <a:tcPr marL="68580" marR="68580" marT="0" marB="0"/>
                </a:tc>
              </a:tr>
              <a:tr h="1956121">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9501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2121036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486545510"/>
              </p:ext>
            </p:extLst>
          </p:nvPr>
        </p:nvGraphicFramePr>
        <p:xfrm>
          <a:off x="-3" y="0"/>
          <a:ext cx="12192002" cy="6840638"/>
        </p:xfrm>
        <a:graphic>
          <a:graphicData uri="http://schemas.openxmlformats.org/drawingml/2006/table">
            <a:tbl>
              <a:tblPr firstRow="1" firstCol="1" bandRow="1">
                <a:tableStyleId>{073A0DAA-6AF3-43AB-8588-CEC1D06C72B9}</a:tableStyleId>
              </a:tblPr>
              <a:tblGrid>
                <a:gridCol w="6096001"/>
                <a:gridCol w="6096001"/>
              </a:tblGrid>
              <a:tr h="513949">
                <a:tc>
                  <a:txBody>
                    <a:bodyPr/>
                    <a:lstStyle/>
                    <a:p>
                      <a:pPr marL="0" marR="0" algn="ctr">
                        <a:lnSpc>
                          <a:spcPct val="107000"/>
                        </a:lnSpc>
                        <a:spcBef>
                          <a:spcPts val="0"/>
                        </a:spcBef>
                        <a:spcAft>
                          <a:spcPts val="0"/>
                        </a:spcAft>
                      </a:pPr>
                      <a:r>
                        <a:rPr lang="en-US" sz="52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Satan’s Schemes</a:t>
                      </a:r>
                    </a:p>
                  </a:txBody>
                  <a:tcPr marL="68580" marR="68580" marT="0" marB="0"/>
                </a:tc>
                <a:tc>
                  <a:txBody>
                    <a:bodyPr/>
                    <a:lstStyle/>
                    <a:p>
                      <a:pPr marL="0" marR="0" algn="ctr">
                        <a:lnSpc>
                          <a:spcPct val="107000"/>
                        </a:lnSpc>
                        <a:spcBef>
                          <a:spcPts val="0"/>
                        </a:spcBef>
                        <a:spcAft>
                          <a:spcPts val="0"/>
                        </a:spcAft>
                      </a:pPr>
                      <a:r>
                        <a:rPr lang="en-US" sz="52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r>
              <a:tr h="201784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Doubt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Gen. 3:1; 2 Cor. 11:2-3; 1 Tim.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6:20-21)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Conviction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4:4; </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14:31; John 20:27; </a:t>
                      </a:r>
                      <a:r>
                        <a:rPr lang="en-US" sz="4000" dirty="0" smtClean="0">
                          <a:effectLst/>
                          <a:latin typeface="Tahoma" panose="020B0604030504040204" pitchFamily="34" charset="0"/>
                          <a:ea typeface="Tahoma" panose="020B0604030504040204" pitchFamily="34" charset="0"/>
                          <a:cs typeface="Tahoma" panose="020B0604030504040204" pitchFamily="34" charset="0"/>
                        </a:rPr>
                        <a:t>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3:14-17)</a:t>
                      </a:r>
                    </a:p>
                  </a:txBody>
                  <a:tcPr marL="68580" marR="68580" marT="0" marB="0"/>
                </a:tc>
              </a:tr>
              <a:tr h="195612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Flattery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(Jude </a:t>
                      </a:r>
                      <a:r>
                        <a:rPr lang="en-US" sz="4000" b="0" dirty="0">
                          <a:effectLst/>
                          <a:latin typeface="Tahoma" panose="020B0604030504040204" pitchFamily="34" charset="0"/>
                          <a:ea typeface="Tahoma" panose="020B0604030504040204" pitchFamily="34" charset="0"/>
                          <a:cs typeface="Tahoma" panose="020B0604030504040204" pitchFamily="34" charset="0"/>
                        </a:rPr>
                        <a:t>1:16;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Pr. 7:5, 22; Rom. 16:18; 2 Tim. 4:3)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9501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238470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26396544"/>
              </p:ext>
            </p:extLst>
          </p:nvPr>
        </p:nvGraphicFramePr>
        <p:xfrm>
          <a:off x="-3" y="0"/>
          <a:ext cx="12192002" cy="6840638"/>
        </p:xfrm>
        <a:graphic>
          <a:graphicData uri="http://schemas.openxmlformats.org/drawingml/2006/table">
            <a:tbl>
              <a:tblPr firstRow="1" firstCol="1" bandRow="1">
                <a:tableStyleId>{073A0DAA-6AF3-43AB-8588-CEC1D06C72B9}</a:tableStyleId>
              </a:tblPr>
              <a:tblGrid>
                <a:gridCol w="6096001"/>
                <a:gridCol w="6096001"/>
              </a:tblGrid>
              <a:tr h="513949">
                <a:tc>
                  <a:txBody>
                    <a:bodyPr/>
                    <a:lstStyle/>
                    <a:p>
                      <a:pPr marL="0" marR="0" algn="ctr">
                        <a:lnSpc>
                          <a:spcPct val="107000"/>
                        </a:lnSpc>
                        <a:spcBef>
                          <a:spcPts val="0"/>
                        </a:spcBef>
                        <a:spcAft>
                          <a:spcPts val="0"/>
                        </a:spcAft>
                      </a:pPr>
                      <a:r>
                        <a:rPr lang="en-US" sz="52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Satan’s Schemes</a:t>
                      </a:r>
                    </a:p>
                  </a:txBody>
                  <a:tcPr marL="68580" marR="68580" marT="0" marB="0"/>
                </a:tc>
                <a:tc>
                  <a:txBody>
                    <a:bodyPr/>
                    <a:lstStyle/>
                    <a:p>
                      <a:pPr marL="0" marR="0" algn="ctr">
                        <a:lnSpc>
                          <a:spcPct val="107000"/>
                        </a:lnSpc>
                        <a:spcBef>
                          <a:spcPts val="0"/>
                        </a:spcBef>
                        <a:spcAft>
                          <a:spcPts val="0"/>
                        </a:spcAft>
                      </a:pPr>
                      <a:r>
                        <a:rPr lang="en-US" sz="52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r>
              <a:tr h="201784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Doubt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Gen. 3:1; 2 Cor. 11:2-3; 1 Tim.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6:20-21)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Conviction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4:4; </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14:31; John 20:27; </a:t>
                      </a:r>
                      <a:r>
                        <a:rPr lang="en-US" sz="4000" dirty="0" smtClean="0">
                          <a:effectLst/>
                          <a:latin typeface="Tahoma" panose="020B0604030504040204" pitchFamily="34" charset="0"/>
                          <a:ea typeface="Tahoma" panose="020B0604030504040204" pitchFamily="34" charset="0"/>
                          <a:cs typeface="Tahoma" panose="020B0604030504040204" pitchFamily="34" charset="0"/>
                        </a:rPr>
                        <a:t>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3:14-17)</a:t>
                      </a:r>
                    </a:p>
                  </a:txBody>
                  <a:tcPr marL="68580" marR="68580" marT="0" marB="0"/>
                </a:tc>
              </a:tr>
              <a:tr h="195612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Flattery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(Jude </a:t>
                      </a:r>
                      <a:r>
                        <a:rPr lang="en-US" sz="4000" b="0" dirty="0">
                          <a:effectLst/>
                          <a:latin typeface="Tahoma" panose="020B0604030504040204" pitchFamily="34" charset="0"/>
                          <a:ea typeface="Tahoma" panose="020B0604030504040204" pitchFamily="34" charset="0"/>
                          <a:cs typeface="Tahoma" panose="020B0604030504040204" pitchFamily="34" charset="0"/>
                        </a:rPr>
                        <a:t>1:16;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Pr. 7:5, 22; Rom. 16:18; 2 Tim. 4:3)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Exhortation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1 </a:t>
                      </a:r>
                      <a:r>
                        <a:rPr lang="en-US" sz="4000" dirty="0" smtClean="0">
                          <a:effectLst/>
                          <a:latin typeface="Tahoma" panose="020B0604030504040204" pitchFamily="34" charset="0"/>
                          <a:ea typeface="Tahoma" panose="020B0604030504040204" pitchFamily="34" charset="0"/>
                          <a:cs typeface="Tahoma" panose="020B0604030504040204" pitchFamily="34" charset="0"/>
                        </a:rPr>
                        <a:t>Th. </a:t>
                      </a:r>
                      <a:r>
                        <a:rPr lang="en-US" sz="4000" dirty="0">
                          <a:effectLst/>
                          <a:latin typeface="Tahoma" panose="020B0604030504040204" pitchFamily="34" charset="0"/>
                          <a:ea typeface="Tahoma" panose="020B0604030504040204" pitchFamily="34" charset="0"/>
                          <a:cs typeface="Tahoma" panose="020B0604030504040204" pitchFamily="34" charset="0"/>
                        </a:rPr>
                        <a:t>2:3ff; Rom. 15:4; </a:t>
                      </a:r>
                      <a:r>
                        <a:rPr lang="en-US" sz="4000" dirty="0" smtClean="0">
                          <a:effectLst/>
                          <a:latin typeface="Tahoma" panose="020B0604030504040204" pitchFamily="34" charset="0"/>
                          <a:ea typeface="Tahoma" panose="020B0604030504040204" pitchFamily="34" charset="0"/>
                          <a:cs typeface="Tahoma" panose="020B0604030504040204" pitchFamily="34" charset="0"/>
                        </a:rPr>
                        <a:t>16:17; 2 Tim. 4:2)</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95018">
                <a:tc>
                  <a:txBody>
                    <a:bodyPr/>
                    <a:lstStyle/>
                    <a:p>
                      <a:pPr marL="0" marR="0" algn="ctr">
                        <a:lnSpc>
                          <a:spcPct val="107000"/>
                        </a:lnSpc>
                        <a:spcBef>
                          <a:spcPts val="0"/>
                        </a:spcBef>
                        <a:spcAft>
                          <a:spcPts val="0"/>
                        </a:spcAft>
                      </a:pP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786065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83031836"/>
              </p:ext>
            </p:extLst>
          </p:nvPr>
        </p:nvGraphicFramePr>
        <p:xfrm>
          <a:off x="-3" y="0"/>
          <a:ext cx="12192002" cy="6840638"/>
        </p:xfrm>
        <a:graphic>
          <a:graphicData uri="http://schemas.openxmlformats.org/drawingml/2006/table">
            <a:tbl>
              <a:tblPr firstRow="1" firstCol="1" bandRow="1">
                <a:tableStyleId>{073A0DAA-6AF3-43AB-8588-CEC1D06C72B9}</a:tableStyleId>
              </a:tblPr>
              <a:tblGrid>
                <a:gridCol w="6096001"/>
                <a:gridCol w="6096001"/>
              </a:tblGrid>
              <a:tr h="513949">
                <a:tc>
                  <a:txBody>
                    <a:bodyPr/>
                    <a:lstStyle/>
                    <a:p>
                      <a:pPr marL="0" marR="0" algn="ctr">
                        <a:lnSpc>
                          <a:spcPct val="107000"/>
                        </a:lnSpc>
                        <a:spcBef>
                          <a:spcPts val="0"/>
                        </a:spcBef>
                        <a:spcAft>
                          <a:spcPts val="0"/>
                        </a:spcAft>
                      </a:pPr>
                      <a:r>
                        <a:rPr lang="en-US" sz="52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Satan’s Schemes</a:t>
                      </a:r>
                    </a:p>
                  </a:txBody>
                  <a:tcPr marL="68580" marR="68580" marT="0" marB="0"/>
                </a:tc>
                <a:tc>
                  <a:txBody>
                    <a:bodyPr/>
                    <a:lstStyle/>
                    <a:p>
                      <a:pPr marL="0" marR="0" algn="ctr">
                        <a:lnSpc>
                          <a:spcPct val="107000"/>
                        </a:lnSpc>
                        <a:spcBef>
                          <a:spcPts val="0"/>
                        </a:spcBef>
                        <a:spcAft>
                          <a:spcPts val="0"/>
                        </a:spcAft>
                      </a:pPr>
                      <a:r>
                        <a:rPr lang="en-US" sz="52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r>
              <a:tr h="201784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Doubt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Gen. 3:1; 2 Cor. 11:2-3; 1 Tim.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6:20-21)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Conviction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4:4; </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14:31; John 20:27; </a:t>
                      </a:r>
                      <a:r>
                        <a:rPr lang="en-US" sz="4000" dirty="0" smtClean="0">
                          <a:effectLst/>
                          <a:latin typeface="Tahoma" panose="020B0604030504040204" pitchFamily="34" charset="0"/>
                          <a:ea typeface="Tahoma" panose="020B0604030504040204" pitchFamily="34" charset="0"/>
                          <a:cs typeface="Tahoma" panose="020B0604030504040204" pitchFamily="34" charset="0"/>
                        </a:rPr>
                        <a:t>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3:14-17)</a:t>
                      </a:r>
                    </a:p>
                  </a:txBody>
                  <a:tcPr marL="68580" marR="68580" marT="0" marB="0"/>
                </a:tc>
              </a:tr>
              <a:tr h="195612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Flattery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(Jude </a:t>
                      </a:r>
                      <a:r>
                        <a:rPr lang="en-US" sz="4000" b="0" dirty="0">
                          <a:effectLst/>
                          <a:latin typeface="Tahoma" panose="020B0604030504040204" pitchFamily="34" charset="0"/>
                          <a:ea typeface="Tahoma" panose="020B0604030504040204" pitchFamily="34" charset="0"/>
                          <a:cs typeface="Tahoma" panose="020B0604030504040204" pitchFamily="34" charset="0"/>
                        </a:rPr>
                        <a:t>1:16;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Pr. 7:5, 22; Rom. 16:18; 2 Tim. 4:3)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Exhortation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1 </a:t>
                      </a:r>
                      <a:r>
                        <a:rPr lang="en-US" sz="4000" dirty="0" smtClean="0">
                          <a:effectLst/>
                          <a:latin typeface="Tahoma" panose="020B0604030504040204" pitchFamily="34" charset="0"/>
                          <a:ea typeface="Tahoma" panose="020B0604030504040204" pitchFamily="34" charset="0"/>
                          <a:cs typeface="Tahoma" panose="020B0604030504040204" pitchFamily="34" charset="0"/>
                        </a:rPr>
                        <a:t>Th. </a:t>
                      </a:r>
                      <a:r>
                        <a:rPr lang="en-US" sz="4000" dirty="0">
                          <a:effectLst/>
                          <a:latin typeface="Tahoma" panose="020B0604030504040204" pitchFamily="34" charset="0"/>
                          <a:ea typeface="Tahoma" panose="020B0604030504040204" pitchFamily="34" charset="0"/>
                          <a:cs typeface="Tahoma" panose="020B0604030504040204" pitchFamily="34" charset="0"/>
                        </a:rPr>
                        <a:t>2:3ff; Rom. 15:4; </a:t>
                      </a:r>
                      <a:r>
                        <a:rPr lang="en-US" sz="4000" dirty="0" smtClean="0">
                          <a:effectLst/>
                          <a:latin typeface="Tahoma" panose="020B0604030504040204" pitchFamily="34" charset="0"/>
                          <a:ea typeface="Tahoma" panose="020B0604030504040204" pitchFamily="34" charset="0"/>
                          <a:cs typeface="Tahoma" panose="020B0604030504040204" pitchFamily="34" charset="0"/>
                        </a:rPr>
                        <a:t>16:17; 2 Tim. 4:2)</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9501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Pride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Gen. 3:5; 1 Tim. 3:6;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6:3-4; Dan. </a:t>
                      </a:r>
                      <a:r>
                        <a:rPr lang="en-US" sz="4000" b="0" smtClean="0">
                          <a:effectLst/>
                          <a:latin typeface="Tahoma" panose="020B0604030504040204" pitchFamily="34" charset="0"/>
                          <a:ea typeface="Tahoma" panose="020B0604030504040204" pitchFamily="34" charset="0"/>
                          <a:cs typeface="Tahoma" panose="020B0604030504040204" pitchFamily="34" charset="0"/>
                        </a:rPr>
                        <a:t>4:30)</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3142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6380739"/>
              </p:ext>
            </p:extLst>
          </p:nvPr>
        </p:nvGraphicFramePr>
        <p:xfrm>
          <a:off x="-3" y="0"/>
          <a:ext cx="12192002" cy="6840638"/>
        </p:xfrm>
        <a:graphic>
          <a:graphicData uri="http://schemas.openxmlformats.org/drawingml/2006/table">
            <a:tbl>
              <a:tblPr firstRow="1" firstCol="1" bandRow="1">
                <a:tableStyleId>{073A0DAA-6AF3-43AB-8588-CEC1D06C72B9}</a:tableStyleId>
              </a:tblPr>
              <a:tblGrid>
                <a:gridCol w="6096001"/>
                <a:gridCol w="6096001"/>
              </a:tblGrid>
              <a:tr h="513949">
                <a:tc>
                  <a:txBody>
                    <a:bodyPr/>
                    <a:lstStyle/>
                    <a:p>
                      <a:pPr marL="0" marR="0" algn="ctr">
                        <a:lnSpc>
                          <a:spcPct val="107000"/>
                        </a:lnSpc>
                        <a:spcBef>
                          <a:spcPts val="0"/>
                        </a:spcBef>
                        <a:spcAft>
                          <a:spcPts val="0"/>
                        </a:spcAft>
                      </a:pPr>
                      <a:r>
                        <a:rPr lang="en-US" sz="5200" b="0" dirty="0">
                          <a:solidFill>
                            <a:srgbClr val="FF0000"/>
                          </a:solidFill>
                          <a:effectLst/>
                          <a:latin typeface="Tahoma" panose="020B0604030504040204" pitchFamily="34" charset="0"/>
                          <a:ea typeface="Tahoma" panose="020B0604030504040204" pitchFamily="34" charset="0"/>
                          <a:cs typeface="Tahoma" panose="020B0604030504040204" pitchFamily="34" charset="0"/>
                        </a:rPr>
                        <a:t>Satan’s Schemes</a:t>
                      </a:r>
                    </a:p>
                  </a:txBody>
                  <a:tcPr marL="68580" marR="68580" marT="0" marB="0"/>
                </a:tc>
                <a:tc>
                  <a:txBody>
                    <a:bodyPr/>
                    <a:lstStyle/>
                    <a:p>
                      <a:pPr marL="0" marR="0" algn="ctr">
                        <a:lnSpc>
                          <a:spcPct val="107000"/>
                        </a:lnSpc>
                        <a:spcBef>
                          <a:spcPts val="0"/>
                        </a:spcBef>
                        <a:spcAft>
                          <a:spcPts val="0"/>
                        </a:spcAft>
                      </a:pPr>
                      <a:r>
                        <a:rPr lang="en-US" sz="5200" b="0" dirty="0">
                          <a:solidFill>
                            <a:srgbClr val="00B050"/>
                          </a:solidFill>
                          <a:effectLst/>
                          <a:latin typeface="Tahoma" panose="020B0604030504040204" pitchFamily="34" charset="0"/>
                          <a:ea typeface="Tahoma" panose="020B0604030504040204" pitchFamily="34" charset="0"/>
                          <a:cs typeface="Tahoma" panose="020B0604030504040204" pitchFamily="34" charset="0"/>
                        </a:rPr>
                        <a:t>God’s Word</a:t>
                      </a:r>
                    </a:p>
                  </a:txBody>
                  <a:tcPr marL="68580" marR="68580" marT="0" marB="0"/>
                </a:tc>
              </a:tr>
              <a:tr h="201784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Doubt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                                    (</a:t>
                      </a:r>
                      <a:r>
                        <a:rPr lang="en-US" sz="4000" b="0" dirty="0">
                          <a:effectLst/>
                          <a:latin typeface="Tahoma" panose="020B0604030504040204" pitchFamily="34" charset="0"/>
                          <a:ea typeface="Tahoma" panose="020B0604030504040204" pitchFamily="34" charset="0"/>
                          <a:cs typeface="Tahoma" panose="020B0604030504040204" pitchFamily="34" charset="0"/>
                        </a:rPr>
                        <a:t>Gen. 3:1; 2 Cor. 11:2-3; 1 Tim.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6:20-21)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Conviction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Matt</a:t>
                      </a:r>
                      <a:r>
                        <a:rPr lang="en-US" sz="4000" dirty="0" smtClean="0">
                          <a:effectLst/>
                          <a:latin typeface="Tahoma" panose="020B0604030504040204" pitchFamily="34" charset="0"/>
                          <a:ea typeface="Tahoma" panose="020B0604030504040204" pitchFamily="34" charset="0"/>
                          <a:cs typeface="Tahoma" panose="020B0604030504040204" pitchFamily="34" charset="0"/>
                        </a:rPr>
                        <a: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4:4; </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14:31; John 20:27; </a:t>
                      </a:r>
                      <a:r>
                        <a:rPr lang="en-US" sz="4000" dirty="0" smtClean="0">
                          <a:effectLst/>
                          <a:latin typeface="Tahoma" panose="020B0604030504040204" pitchFamily="34" charset="0"/>
                          <a:ea typeface="Tahoma" panose="020B0604030504040204" pitchFamily="34" charset="0"/>
                          <a:cs typeface="Tahoma" panose="020B0604030504040204" pitchFamily="34" charset="0"/>
                        </a:rPr>
                        <a:t>2 </a:t>
                      </a:r>
                      <a:r>
                        <a:rPr lang="en-US" sz="4000" dirty="0" smtClean="0">
                          <a:effectLst/>
                          <a:latin typeface="Tahoma" panose="020B0604030504040204" pitchFamily="34" charset="0"/>
                          <a:ea typeface="Tahoma" panose="020B0604030504040204" pitchFamily="34" charset="0"/>
                          <a:cs typeface="Tahoma" panose="020B0604030504040204" pitchFamily="34" charset="0"/>
                        </a:rPr>
                        <a:t>Tim. </a:t>
                      </a:r>
                      <a:r>
                        <a:rPr lang="en-US" sz="4000" dirty="0">
                          <a:effectLst/>
                          <a:latin typeface="Tahoma" panose="020B0604030504040204" pitchFamily="34" charset="0"/>
                          <a:ea typeface="Tahoma" panose="020B0604030504040204" pitchFamily="34" charset="0"/>
                          <a:cs typeface="Tahoma" panose="020B0604030504040204" pitchFamily="34" charset="0"/>
                        </a:rPr>
                        <a:t>3:14-17)</a:t>
                      </a:r>
                    </a:p>
                  </a:txBody>
                  <a:tcPr marL="68580" marR="68580" marT="0" marB="0"/>
                </a:tc>
              </a:tr>
              <a:tr h="1956121">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Flattery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(Jude </a:t>
                      </a:r>
                      <a:r>
                        <a:rPr lang="en-US" sz="4000" b="0" dirty="0">
                          <a:effectLst/>
                          <a:latin typeface="Tahoma" panose="020B0604030504040204" pitchFamily="34" charset="0"/>
                          <a:ea typeface="Tahoma" panose="020B0604030504040204" pitchFamily="34" charset="0"/>
                          <a:cs typeface="Tahoma" panose="020B0604030504040204" pitchFamily="34" charset="0"/>
                        </a:rPr>
                        <a:t>1:16; </a:t>
                      </a:r>
                      <a:r>
                        <a:rPr lang="en-US" sz="4000" b="0" dirty="0" smtClean="0">
                          <a:effectLst/>
                          <a:latin typeface="Tahoma" panose="020B0604030504040204" pitchFamily="34" charset="0"/>
                          <a:ea typeface="Tahoma" panose="020B0604030504040204" pitchFamily="34" charset="0"/>
                          <a:cs typeface="Tahoma" panose="020B0604030504040204" pitchFamily="34" charset="0"/>
                        </a:rPr>
                        <a:t>Pr. 7:5, 22; Rom. 16:18; 2 Tim. 4:3)</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Exhortation </a:t>
                      </a:r>
                      <a:r>
                        <a:rPr lang="en-US" sz="400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a:effectLst/>
                          <a:latin typeface="Tahoma" panose="020B0604030504040204" pitchFamily="34" charset="0"/>
                          <a:ea typeface="Tahoma" panose="020B0604030504040204" pitchFamily="34" charset="0"/>
                          <a:cs typeface="Tahoma" panose="020B0604030504040204" pitchFamily="34" charset="0"/>
                        </a:rPr>
                        <a:t>1 </a:t>
                      </a:r>
                      <a:r>
                        <a:rPr lang="en-US" sz="4000" dirty="0" smtClean="0">
                          <a:effectLst/>
                          <a:latin typeface="Tahoma" panose="020B0604030504040204" pitchFamily="34" charset="0"/>
                          <a:ea typeface="Tahoma" panose="020B0604030504040204" pitchFamily="34" charset="0"/>
                          <a:cs typeface="Tahoma" panose="020B0604030504040204" pitchFamily="34" charset="0"/>
                        </a:rPr>
                        <a:t>Th. </a:t>
                      </a:r>
                      <a:r>
                        <a:rPr lang="en-US" sz="4000" dirty="0">
                          <a:effectLst/>
                          <a:latin typeface="Tahoma" panose="020B0604030504040204" pitchFamily="34" charset="0"/>
                          <a:ea typeface="Tahoma" panose="020B0604030504040204" pitchFamily="34" charset="0"/>
                          <a:cs typeface="Tahoma" panose="020B0604030504040204" pitchFamily="34" charset="0"/>
                        </a:rPr>
                        <a:t>2:3ff; Rom. 15:4; </a:t>
                      </a:r>
                      <a:r>
                        <a:rPr lang="en-US" sz="4000" dirty="0" smtClean="0">
                          <a:effectLst/>
                          <a:latin typeface="Tahoma" panose="020B0604030504040204" pitchFamily="34" charset="0"/>
                          <a:ea typeface="Tahoma" panose="020B0604030504040204" pitchFamily="34" charset="0"/>
                          <a:cs typeface="Tahoma" panose="020B0604030504040204" pitchFamily="34" charset="0"/>
                        </a:rPr>
                        <a:t>16:17; 2 Tim. 4:2)</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95018">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Pride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a:t>
                      </a:r>
                      <a:r>
                        <a:rPr lang="en-US" sz="4000" b="0" dirty="0">
                          <a:effectLst/>
                          <a:latin typeface="Tahoma" panose="020B0604030504040204" pitchFamily="34" charset="0"/>
                          <a:ea typeface="Tahoma" panose="020B0604030504040204" pitchFamily="34" charset="0"/>
                          <a:cs typeface="Tahoma" panose="020B0604030504040204" pitchFamily="34" charset="0"/>
                        </a:rPr>
                        <a:t>Gen. 3:5; 1 Tim. 3:6; </a:t>
                      </a:r>
                      <a:r>
                        <a:rPr lang="en-US" sz="4000" b="0" dirty="0" smtClean="0">
                          <a:effectLst/>
                          <a:latin typeface="Tahoma" panose="020B0604030504040204" pitchFamily="34" charset="0"/>
                          <a:ea typeface="Tahoma" panose="020B0604030504040204" pitchFamily="34" charset="0"/>
                          <a:cs typeface="Tahoma" panose="020B0604030504040204" pitchFamily="34" charset="0"/>
                        </a:rPr>
                        <a:t>6:3-4; Dan. </a:t>
                      </a:r>
                      <a:r>
                        <a:rPr lang="en-US" sz="4000" b="0" smtClean="0">
                          <a:effectLst/>
                          <a:latin typeface="Tahoma" panose="020B0604030504040204" pitchFamily="34" charset="0"/>
                          <a:ea typeface="Tahoma" panose="020B0604030504040204" pitchFamily="34" charset="0"/>
                          <a:cs typeface="Tahoma" panose="020B0604030504040204" pitchFamily="34" charset="0"/>
                        </a:rPr>
                        <a:t>4:30)</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4000" dirty="0">
                          <a:effectLst/>
                          <a:latin typeface="Tahoma" panose="020B0604030504040204" pitchFamily="34" charset="0"/>
                          <a:ea typeface="Tahoma" panose="020B0604030504040204" pitchFamily="34" charset="0"/>
                          <a:cs typeface="Tahoma" panose="020B0604030504040204" pitchFamily="34" charset="0"/>
                        </a:rPr>
                        <a:t>Humility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(1 Pet. 5:5ff; Rom</a:t>
                      </a:r>
                      <a:r>
                        <a:rPr lang="en-US" sz="4000" dirty="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12:3;</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Prov. 16:18; Dan. 4:37)</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93739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4364</TotalTime>
  <Words>1029</Words>
  <Application>Microsoft Office PowerPoint</Application>
  <PresentationFormat>Widescreen</PresentationFormat>
  <Paragraphs>68</Paragraphs>
  <Slides>10</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30</cp:revision>
  <cp:lastPrinted>2018-06-24T11:15:35Z</cp:lastPrinted>
  <dcterms:created xsi:type="dcterms:W3CDTF">2018-06-21T18:36:40Z</dcterms:created>
  <dcterms:modified xsi:type="dcterms:W3CDTF">2018-06-24T19:23:13Z</dcterms:modified>
</cp:coreProperties>
</file>