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0" r:id="rId2"/>
    <p:sldId id="256" r:id="rId3"/>
    <p:sldId id="257" r:id="rId4"/>
    <p:sldId id="260" r:id="rId5"/>
    <p:sldId id="261" r:id="rId6"/>
    <p:sldId id="263" r:id="rId7"/>
    <p:sldId id="264" r:id="rId8"/>
    <p:sldId id="265" r:id="rId9"/>
    <p:sldId id="266" r:id="rId10"/>
    <p:sldId id="258" r:id="rId11"/>
    <p:sldId id="269" r:id="rId12"/>
    <p:sldId id="270" r:id="rId13"/>
    <p:sldId id="271" r:id="rId14"/>
    <p:sldId id="272" r:id="rId15"/>
    <p:sldId id="268" r:id="rId16"/>
    <p:sldId id="259" r:id="rId17"/>
    <p:sldId id="273" r:id="rId18"/>
    <p:sldId id="274" r:id="rId19"/>
    <p:sldId id="275" r:id="rId20"/>
    <p:sldId id="276" r:id="rId21"/>
    <p:sldId id="277" r:id="rId22"/>
    <p:sldId id="278" r:id="rId23"/>
    <p:sldId id="279" r:id="rId24"/>
    <p:sldId id="281" r:id="rId25"/>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C2E5"/>
    <a:srgbClr val="5BD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B23905AE-517D-4D48-A57C-66E620CCD8F8}" type="datetimeFigureOut">
              <a:rPr lang="en-US" smtClean="0"/>
              <a:t>8/26/2018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8C53D28C-82FF-4F93-97E5-0C0FFDC43C75}" type="slidenum">
              <a:rPr lang="en-US" smtClean="0"/>
              <a:t>‹#›</a:t>
            </a:fld>
            <a:endParaRPr lang="en-US"/>
          </a:p>
        </p:txBody>
      </p:sp>
    </p:spTree>
    <p:extLst>
      <p:ext uri="{BB962C8B-B14F-4D97-AF65-F5344CB8AC3E}">
        <p14:creationId xmlns:p14="http://schemas.microsoft.com/office/powerpoint/2010/main" val="3676987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A15E1071-30D5-4D3D-82B3-BB27C1F5F664}" type="datetimeFigureOut">
              <a:rPr lang="en-US" smtClean="0"/>
              <a:t>8/26/2018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C0A9CAC1-2977-4444-875F-3860D714B5D5}" type="slidenum">
              <a:rPr lang="en-US" smtClean="0"/>
              <a:t>‹#›</a:t>
            </a:fld>
            <a:endParaRPr lang="en-US"/>
          </a:p>
        </p:txBody>
      </p:sp>
    </p:spTree>
    <p:extLst>
      <p:ext uri="{BB962C8B-B14F-4D97-AF65-F5344CB8AC3E}">
        <p14:creationId xmlns:p14="http://schemas.microsoft.com/office/powerpoint/2010/main" val="744754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www.biblegateway.com/passage/?search=1+Peter+1&amp;version=NASB#fen-NASB-30390q" TargetMode="External"/><Relationship Id="rId3" Type="http://schemas.openxmlformats.org/officeDocument/2006/relationships/hyperlink" Target="https://www.biblegateway.com/passage/?search=1+Peter+1&amp;version=NASB#fen-NASB-30388l" TargetMode="External"/><Relationship Id="rId7" Type="http://schemas.openxmlformats.org/officeDocument/2006/relationships/hyperlink" Target="https://www.biblegateway.com/passage/?search=1+Peter+1&amp;version=NASB#fen-NASB-30390p"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biblegateway.com/passage/?search=1+Peter+1&amp;version=NASB#fen-NASB-30389o" TargetMode="External"/><Relationship Id="rId5" Type="http://schemas.openxmlformats.org/officeDocument/2006/relationships/hyperlink" Target="https://www.biblegateway.com/passage/?search=1+Peter+1&amp;version=NASB#fen-NASB-30389n" TargetMode="External"/><Relationship Id="rId4" Type="http://schemas.openxmlformats.org/officeDocument/2006/relationships/hyperlink" Target="https://www.biblegateway.com/passage/?search=1+Peter+1&amp;version=NASB#fen-NASB-30388m"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blegateway.com/passage/?search=jeremiah+23&amp;version=NASB#fen-NASB-19501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iblegateway.com/passage/?search=John+3%3A36&amp;version=NASB#fen-NASB-26157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Rewards of Wisdom- Prolonged</a:t>
            </a:r>
            <a:r>
              <a:rPr lang="en-US" baseline="0" dirty="0" smtClean="0"/>
              <a:t> life, peace, prosperity, power, protection, prudence and since school started last week </a:t>
            </a:r>
            <a:r>
              <a:rPr lang="en-US" baseline="0" dirty="0" err="1" smtClean="0"/>
              <a:t>foolproofing</a:t>
            </a:r>
            <a:r>
              <a:rPr lang="en-US" baseline="0" dirty="0" smtClean="0"/>
              <a:t> your life with wisdom by fearing God rather than being a people pleaser, being diligent instead of lazy, cool tempered instead of hot tempered,  A lot of applications in this lesson so let’s get right to it- listening to God’s word vs. man’s wisdom.</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2</a:t>
            </a:fld>
            <a:endParaRPr lang="en-US"/>
          </a:p>
        </p:txBody>
      </p:sp>
    </p:spTree>
    <p:extLst>
      <p:ext uri="{BB962C8B-B14F-4D97-AF65-F5344CB8AC3E}">
        <p14:creationId xmlns:p14="http://schemas.microsoft.com/office/powerpoint/2010/main" val="1331021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 Scripture</a:t>
            </a:r>
            <a:r>
              <a:rPr lang="en-US" baseline="0" dirty="0" smtClean="0"/>
              <a:t> convicts sinners so the faithful gospel preacher preaches the word so that the guilty might repent.  Holy Spirit came to convict the world of sin, righteousness, and judgment.  When Jews on DOP heard and were convinced that they crucified their Messiah they asked what they should do.  It wasn’t when they felt this, but when they heard this- what- the word of God, fulfillment of prophecy with the baptism of the Holy Spirit as Jesus had promised the apostles.  Speaking in tongues, everyone hearing in their own language.</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11</a:t>
            </a:fld>
            <a:endParaRPr lang="en-US"/>
          </a:p>
        </p:txBody>
      </p:sp>
    </p:spTree>
    <p:extLst>
      <p:ext uri="{BB962C8B-B14F-4D97-AF65-F5344CB8AC3E}">
        <p14:creationId xmlns:p14="http://schemas.microsoft.com/office/powerpoint/2010/main" val="3775459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the sinners prayer and</a:t>
            </a:r>
            <a:r>
              <a:rPr lang="en-US" baseline="0" dirty="0" smtClean="0"/>
              <a:t> you will be saved.  Where is it in the Bible?  Acts 2:21; Rom. 10:13 Calling on the name of the Lord is saying the sinners prayer.  </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12</a:t>
            </a:fld>
            <a:endParaRPr lang="en-US"/>
          </a:p>
        </p:txBody>
      </p:sp>
    </p:spTree>
    <p:extLst>
      <p:ext uri="{BB962C8B-B14F-4D97-AF65-F5344CB8AC3E}">
        <p14:creationId xmlns:p14="http://schemas.microsoft.com/office/powerpoint/2010/main" val="3373611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application</a:t>
            </a:r>
            <a:r>
              <a:rPr lang="en-US" baseline="0" dirty="0" smtClean="0"/>
              <a:t> of those passages is true why did Ananias tell Saul, arise and be baptized and wash away your sins calling on the name of the Lord.  </a:t>
            </a:r>
            <a:r>
              <a:rPr lang="en-US" baseline="0" dirty="0" err="1" smtClean="0"/>
              <a:t>Callling</a:t>
            </a:r>
            <a:r>
              <a:rPr lang="en-US" baseline="0" dirty="0" smtClean="0"/>
              <a:t> on His name is responding in obedience to His command to be baptized.  Why did Peter tell the people on DOP to repent and be baptized instead of confessing your sins like 1 John 1:9 clearly teaches? </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13</a:t>
            </a:fld>
            <a:endParaRPr lang="en-US"/>
          </a:p>
        </p:txBody>
      </p:sp>
    </p:spTree>
    <p:extLst>
      <p:ext uri="{BB962C8B-B14F-4D97-AF65-F5344CB8AC3E}">
        <p14:creationId xmlns:p14="http://schemas.microsoft.com/office/powerpoint/2010/main" val="2816695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wanted Solomon to be happy in all of his activities and He wants me to be happy also.  So don’t judge me because that’s what Jesus taught.  How do you judge</a:t>
            </a:r>
            <a:r>
              <a:rPr lang="en-US" baseline="0" dirty="0" smtClean="0"/>
              <a:t> that?  The ones who tell us not to judge are the ones who are always judging &amp; condemning the faithful practicing the very thing Jesus said not to do.  Practicing the same thing that you are condemning.  Take the log out of your eye so that you can take the speck out of another person’s eye.  (fault)</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14</a:t>
            </a:fld>
            <a:endParaRPr lang="en-US"/>
          </a:p>
        </p:txBody>
      </p:sp>
    </p:spTree>
    <p:extLst>
      <p:ext uri="{BB962C8B-B14F-4D97-AF65-F5344CB8AC3E}">
        <p14:creationId xmlns:p14="http://schemas.microsoft.com/office/powerpoint/2010/main" val="4289079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prepare your minds for action,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l"/>
              </a:rPr>
              <a:t>l</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keep sober </a:t>
            </a:r>
            <a:r>
              <a:rPr lang="en-US" sz="1200" b="0" i="1" kern="1200" dirty="0" smtClean="0">
                <a:solidFill>
                  <a:schemeClr val="tx1"/>
                </a:solidFill>
                <a:effectLst/>
                <a:latin typeface="+mn-lt"/>
                <a:ea typeface="+mn-ea"/>
                <a:cs typeface="+mn-cs"/>
              </a:rPr>
              <a:t>in spirit</a:t>
            </a:r>
            <a:r>
              <a:rPr lang="en-US" sz="1200" b="0" i="0" kern="1200" dirty="0" smtClean="0">
                <a:solidFill>
                  <a:schemeClr val="tx1"/>
                </a:solidFill>
                <a:effectLst/>
                <a:latin typeface="+mn-lt"/>
                <a:ea typeface="+mn-ea"/>
                <a:cs typeface="+mn-cs"/>
              </a:rPr>
              <a:t>, fix your hope completely on the grace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4" tooltip="See footnote m"/>
              </a:rPr>
              <a:t>m</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to be brought to you at the revelation of Jesus Christ. </a:t>
            </a:r>
            <a:r>
              <a:rPr lang="en-US" sz="1200" b="1" i="0" kern="1200" baseline="30000" dirty="0" smtClean="0">
                <a:solidFill>
                  <a:schemeClr val="tx1"/>
                </a:solidFill>
                <a:effectLst/>
                <a:latin typeface="+mn-lt"/>
                <a:ea typeface="+mn-ea"/>
                <a:cs typeface="+mn-cs"/>
              </a:rPr>
              <a:t>14 </a:t>
            </a:r>
            <a:r>
              <a:rPr lang="en-US" sz="1200" b="0" i="0" kern="1200" dirty="0" smtClean="0">
                <a:solidFill>
                  <a:schemeClr val="tx1"/>
                </a:solidFill>
                <a:effectLst/>
                <a:latin typeface="+mn-lt"/>
                <a:ea typeface="+mn-ea"/>
                <a:cs typeface="+mn-cs"/>
              </a:rPr>
              <a:t>As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5" tooltip="See footnote n"/>
              </a:rPr>
              <a:t>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obedient children, do not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6" tooltip="See footnote o"/>
              </a:rPr>
              <a:t>o</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be conformed to the former lusts </a:t>
            </a:r>
            <a:r>
              <a:rPr lang="en-US" sz="1200" b="0" i="1" kern="1200" dirty="0" smtClean="0">
                <a:solidFill>
                  <a:schemeClr val="tx1"/>
                </a:solidFill>
                <a:effectLst/>
                <a:latin typeface="+mn-lt"/>
                <a:ea typeface="+mn-ea"/>
                <a:cs typeface="+mn-cs"/>
              </a:rPr>
              <a:t>which were yours</a:t>
            </a:r>
            <a:r>
              <a:rPr lang="en-US" sz="1200" b="0" i="0" kern="1200" dirty="0" smtClean="0">
                <a:solidFill>
                  <a:schemeClr val="tx1"/>
                </a:solidFill>
                <a:effectLst/>
                <a:latin typeface="+mn-lt"/>
                <a:ea typeface="+mn-ea"/>
                <a:cs typeface="+mn-cs"/>
              </a:rPr>
              <a:t> in your ignorance, </a:t>
            </a:r>
            <a:r>
              <a:rPr lang="en-US" sz="1200" b="1" i="0" kern="1200" baseline="30000" dirty="0" smtClean="0">
                <a:solidFill>
                  <a:schemeClr val="tx1"/>
                </a:solidFill>
                <a:effectLst/>
                <a:latin typeface="+mn-lt"/>
                <a:ea typeface="+mn-ea"/>
                <a:cs typeface="+mn-cs"/>
              </a:rPr>
              <a:t>15 </a:t>
            </a:r>
            <a:r>
              <a:rPr lang="en-US" sz="1200" b="0" i="0" kern="1200" dirty="0" smtClean="0">
                <a:solidFill>
                  <a:schemeClr val="tx1"/>
                </a:solidFill>
                <a:effectLst/>
                <a:latin typeface="+mn-lt"/>
                <a:ea typeface="+mn-ea"/>
                <a:cs typeface="+mn-cs"/>
              </a:rPr>
              <a:t>but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7" tooltip="See footnote p"/>
              </a:rPr>
              <a:t>p</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like the Holy One who called you,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8" tooltip="See footnote q"/>
              </a:rPr>
              <a:t>q</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be holy yourselves also in all </a:t>
            </a:r>
            <a:r>
              <a:rPr lang="en-US" sz="1200" b="0" i="1" kern="1200" dirty="0" smtClean="0">
                <a:solidFill>
                  <a:schemeClr val="tx1"/>
                </a:solidFill>
                <a:effectLst/>
                <a:latin typeface="+mn-lt"/>
                <a:ea typeface="+mn-ea"/>
                <a:cs typeface="+mn-cs"/>
              </a:rPr>
              <a:t>your</a:t>
            </a:r>
            <a:r>
              <a:rPr lang="en-US" sz="1200" b="0" i="0" kern="1200" dirty="0" smtClean="0">
                <a:solidFill>
                  <a:schemeClr val="tx1"/>
                </a:solidFill>
                <a:effectLst/>
                <a:latin typeface="+mn-lt"/>
                <a:ea typeface="+mn-ea"/>
                <a:cs typeface="+mn-cs"/>
              </a:rPr>
              <a:t> behavior; </a:t>
            </a:r>
            <a:r>
              <a:rPr lang="en-US" sz="1200" b="1" i="0" kern="1200" baseline="30000" dirty="0" smtClean="0">
                <a:solidFill>
                  <a:schemeClr val="tx1"/>
                </a:solidFill>
                <a:effectLst/>
                <a:latin typeface="+mn-lt"/>
                <a:ea typeface="+mn-ea"/>
                <a:cs typeface="+mn-cs"/>
              </a:rPr>
              <a:t>16 </a:t>
            </a:r>
            <a:r>
              <a:rPr lang="en-US" sz="1200" b="0" i="0" kern="1200" dirty="0" smtClean="0">
                <a:solidFill>
                  <a:schemeClr val="tx1"/>
                </a:solidFill>
                <a:effectLst/>
                <a:latin typeface="+mn-lt"/>
                <a:ea typeface="+mn-ea"/>
                <a:cs typeface="+mn-cs"/>
              </a:rPr>
              <a:t>because it is written, “</a:t>
            </a:r>
            <a:r>
              <a:rPr lang="en-US" sz="1200" b="0" i="0" kern="1200" cap="small" dirty="0" smtClean="0">
                <a:solidFill>
                  <a:schemeClr val="tx1"/>
                </a:solidFill>
                <a:effectLst/>
                <a:latin typeface="+mn-lt"/>
                <a:ea typeface="+mn-ea"/>
                <a:cs typeface="+mn-cs"/>
              </a:rPr>
              <a:t>You shall be holy, for I am holy</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If anyone wishes to come after Me let him deny himself, take up his cross and</a:t>
            </a:r>
            <a:r>
              <a:rPr lang="en-US" sz="1200" b="0" i="0" kern="1200" baseline="0" dirty="0" smtClean="0">
                <a:solidFill>
                  <a:schemeClr val="tx1"/>
                </a:solidFill>
                <a:effectLst/>
                <a:latin typeface="+mn-lt"/>
                <a:ea typeface="+mn-ea"/>
                <a:cs typeface="+mn-cs"/>
              </a:rPr>
              <a:t> follow me.  We serve and gladly suffer for His cause everyday of our lives being holy &amp; righteous for His love, grace &amp; mercy.</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15</a:t>
            </a:fld>
            <a:endParaRPr lang="en-US"/>
          </a:p>
        </p:txBody>
      </p:sp>
    </p:spTree>
    <p:extLst>
      <p:ext uri="{BB962C8B-B14F-4D97-AF65-F5344CB8AC3E}">
        <p14:creationId xmlns:p14="http://schemas.microsoft.com/office/powerpoint/2010/main" val="1410332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way that seems right &amp; has been said for a long time in this country- go to the church of your choice.  We have the freedom to do so in this country and ought be thankful that there isn’t a state religion that you have to worship at like in the past.  But this phrase leads people to worship according to their own will, not the will of the Father.  </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16</a:t>
            </a:fld>
            <a:endParaRPr lang="en-US"/>
          </a:p>
        </p:txBody>
      </p:sp>
    </p:spTree>
    <p:extLst>
      <p:ext uri="{BB962C8B-B14F-4D97-AF65-F5344CB8AC3E}">
        <p14:creationId xmlns:p14="http://schemas.microsoft.com/office/powerpoint/2010/main" val="2011139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Father seeks worshipers who will worship Him in spirit and in truth.  Jesus built the church, purchased it with His own blood, and is head over all things to the church.  This is the way that is right.  Worship the Lord in a way that pleases &amp; honors &amp; glorifies His name, not the name of men. </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17</a:t>
            </a:fld>
            <a:endParaRPr lang="en-US"/>
          </a:p>
        </p:txBody>
      </p:sp>
    </p:spTree>
    <p:extLst>
      <p:ext uri="{BB962C8B-B14F-4D97-AF65-F5344CB8AC3E}">
        <p14:creationId xmlns:p14="http://schemas.microsoft.com/office/powerpoint/2010/main" val="40774483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gotten into many religious discussions and have pointed out the truth on the one true church, baptism for</a:t>
            </a:r>
            <a:r>
              <a:rPr lang="en-US" baseline="0" dirty="0" smtClean="0"/>
              <a:t> the remission of sins, and true worship (acapella music) you will likely get the typical response that we can’t understand the Bible alike and everyone has their own interpretation.  Is that right or a dodge from what the Scripture clearly teaches?</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18</a:t>
            </a:fld>
            <a:endParaRPr lang="en-US"/>
          </a:p>
        </p:txBody>
      </p:sp>
    </p:spTree>
    <p:extLst>
      <p:ext uri="{BB962C8B-B14F-4D97-AF65-F5344CB8AC3E}">
        <p14:creationId xmlns:p14="http://schemas.microsoft.com/office/powerpoint/2010/main" val="4179801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Bible says we can understand</a:t>
            </a:r>
            <a:r>
              <a:rPr lang="en-US" baseline="0" dirty="0" smtClean="0"/>
              <a:t> the Bible and are commanded not to be foolish but do so.  There are to be no divisions among us but instead be united in the same mind &amp; judgment.</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19</a:t>
            </a:fld>
            <a:endParaRPr lang="en-US"/>
          </a:p>
        </p:txBody>
      </p:sp>
    </p:spTree>
    <p:extLst>
      <p:ext uri="{BB962C8B-B14F-4D97-AF65-F5344CB8AC3E}">
        <p14:creationId xmlns:p14="http://schemas.microsoft.com/office/powerpoint/2010/main" val="2487689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roads lead to heaven</a:t>
            </a:r>
            <a:r>
              <a:rPr lang="en-US" baseline="0" dirty="0" smtClean="0"/>
              <a:t> like many roads lead to Dallas right?  It is better to be broad minded than narrow minded bigot right?  What does Jesus say?  Not broad way that leads to heaven but to destruction.  Many calling Jesus Lord or going there.  Are you?  </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20</a:t>
            </a:fld>
            <a:endParaRPr lang="en-US"/>
          </a:p>
        </p:txBody>
      </p:sp>
    </p:spTree>
    <p:extLst>
      <p:ext uri="{BB962C8B-B14F-4D97-AF65-F5344CB8AC3E}">
        <p14:creationId xmlns:p14="http://schemas.microsoft.com/office/powerpoint/2010/main" val="2892096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way which seems right but its end is death.  The way of a fool</a:t>
            </a:r>
            <a:r>
              <a:rPr lang="en-US" baseline="0" dirty="0" smtClean="0"/>
              <a:t> is right in his own eyes but a wise man listens to counsel (12:15) Trust in the Lord, not your understanding (3:5).  All Scripture is inspired by God instructing us in the way that are right.</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3</a:t>
            </a:fld>
            <a:endParaRPr lang="en-US"/>
          </a:p>
        </p:txBody>
      </p:sp>
    </p:spTree>
    <p:extLst>
      <p:ext uri="{BB962C8B-B14F-4D97-AF65-F5344CB8AC3E}">
        <p14:creationId xmlns:p14="http://schemas.microsoft.com/office/powerpoint/2010/main" val="3972798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Few are willing to sacrifice </a:t>
            </a:r>
            <a:r>
              <a:rPr lang="en-US" baseline="0" dirty="0" smtClean="0"/>
              <a:t>to search, study, serve, &amp; suffer for the cause of Christ because there is many trials and persecutions.  But there is great love, joy, peace, and contentment for the few who find it.</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21</a:t>
            </a:fld>
            <a:endParaRPr lang="en-US"/>
          </a:p>
        </p:txBody>
      </p:sp>
    </p:spTree>
    <p:extLst>
      <p:ext uri="{BB962C8B-B14F-4D97-AF65-F5344CB8AC3E}">
        <p14:creationId xmlns:p14="http://schemas.microsoft.com/office/powerpoint/2010/main" val="2537021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a:t>
            </a:r>
            <a:r>
              <a:rPr lang="en-US" baseline="0" dirty="0" smtClean="0"/>
              <a:t> ways seems right to you?  Will you follow the broad way that leads to hell or the difficult way that leads to heaven.  God wants you to be saved, sent His Son to die on the cross for your sins.  Man’s way is say the sinners prayer, saved by faith alone, &amp; very few warnings, admonitions, or condemnations are heard from the pulpits of denominations any longer.  Why are you waiting?  Arise and be baptized and wash away your sins, calling on the name of the Lord.  For that is how you call on the name of the Lord!</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23</a:t>
            </a:fld>
            <a:endParaRPr lang="en-US"/>
          </a:p>
        </p:txBody>
      </p:sp>
    </p:spTree>
    <p:extLst>
      <p:ext uri="{BB962C8B-B14F-4D97-AF65-F5344CB8AC3E}">
        <p14:creationId xmlns:p14="http://schemas.microsoft.com/office/powerpoint/2010/main" val="1016747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people are turning their thinking of right and wrong from human wisdom.  Quoting scientists, scholars, or what society says is good or bad.  Worldly wisdom ends up wrong- coming ice age talked about in 70’s when I was growing up now global warming.  </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4</a:t>
            </a:fld>
            <a:endParaRPr lang="en-US"/>
          </a:p>
        </p:txBody>
      </p:sp>
    </p:spTree>
    <p:extLst>
      <p:ext uri="{BB962C8B-B14F-4D97-AF65-F5344CB8AC3E}">
        <p14:creationId xmlns:p14="http://schemas.microsoft.com/office/powerpoint/2010/main" val="3827693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Fools despise God &amp; His word but He has made foolish the wisdom of the world</a:t>
            </a:r>
            <a:r>
              <a:rPr lang="en-US" baseline="0" dirty="0" smtClean="0"/>
              <a:t> with His word.</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5</a:t>
            </a:fld>
            <a:endParaRPr lang="en-US"/>
          </a:p>
        </p:txBody>
      </p:sp>
    </p:spTree>
    <p:extLst>
      <p:ext uri="{BB962C8B-B14F-4D97-AF65-F5344CB8AC3E}">
        <p14:creationId xmlns:p14="http://schemas.microsoft.com/office/powerpoint/2010/main" val="3296146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have feelings</a:t>
            </a:r>
            <a:r>
              <a:rPr lang="en-US" baseline="0" dirty="0" smtClean="0"/>
              <a:t> in which they are being led by the Lord or by the Spirit but it doesn’t come from God’s word.  Jeremiah 23:16-17, </a:t>
            </a:r>
            <a:r>
              <a:rPr lang="en-US" sz="1200" b="0" i="0" kern="1200" dirty="0" smtClean="0">
                <a:solidFill>
                  <a:schemeClr val="tx1"/>
                </a:solidFill>
                <a:effectLst/>
                <a:latin typeface="+mn-lt"/>
                <a:ea typeface="+mn-ea"/>
                <a:cs typeface="+mn-cs"/>
              </a:rPr>
              <a:t>Thus says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of hosts,</a:t>
            </a:r>
            <a:r>
              <a:rPr lang="en-US" dirty="0" smtClean="0"/>
              <a:t/>
            </a:r>
            <a:br>
              <a:rPr lang="en-US" dirty="0" smtClean="0"/>
            </a:br>
            <a:r>
              <a:rPr lang="en-US" sz="1200" b="0" i="0" kern="1200" dirty="0" smtClean="0">
                <a:solidFill>
                  <a:schemeClr val="tx1"/>
                </a:solidFill>
                <a:effectLst/>
                <a:latin typeface="+mn-lt"/>
                <a:ea typeface="+mn-ea"/>
                <a:cs typeface="+mn-cs"/>
              </a:rPr>
              <a:t>“Do not listen to the words of the prophets who are prophesying to you. They are leading you into futility; They speak a vision of their own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e"/>
              </a:rPr>
              <a:t>e</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imagination, Not from the mouth of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1" i="0" kern="1200" baseline="30000" dirty="0" smtClean="0">
                <a:solidFill>
                  <a:schemeClr val="tx1"/>
                </a:solidFill>
                <a:effectLst/>
                <a:latin typeface="+mn-lt"/>
                <a:ea typeface="+mn-ea"/>
                <a:cs typeface="+mn-cs"/>
              </a:rPr>
              <a:t>17 </a:t>
            </a:r>
            <a:r>
              <a:rPr lang="en-US" sz="1200" b="0" i="0" kern="1200" dirty="0" smtClean="0">
                <a:solidFill>
                  <a:schemeClr val="tx1"/>
                </a:solidFill>
                <a:effectLst/>
                <a:latin typeface="+mn-lt"/>
                <a:ea typeface="+mn-ea"/>
                <a:cs typeface="+mn-cs"/>
              </a:rPr>
              <a:t>“They keep saying to those who despise Me,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has said, “You will have peace”’; And as for everyone who walks in the stubbornness of his own heart, They say, ‘Calamity will not come upon you.’</a:t>
            </a:r>
          </a:p>
          <a:p>
            <a:r>
              <a:rPr lang="en-US" sz="1200" b="0" i="0" kern="1200" dirty="0" smtClean="0">
                <a:solidFill>
                  <a:schemeClr val="tx1"/>
                </a:solidFill>
                <a:effectLst/>
                <a:latin typeface="+mn-lt"/>
                <a:ea typeface="+mn-ea"/>
                <a:cs typeface="+mn-cs"/>
              </a:rPr>
              <a:t>The people begin doing what is right in their own eyes rather than the eyes of the Lord like during the time of the Judges.</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6</a:t>
            </a:fld>
            <a:endParaRPr lang="en-US"/>
          </a:p>
        </p:txBody>
      </p:sp>
    </p:spTree>
    <p:extLst>
      <p:ext uri="{BB962C8B-B14F-4D97-AF65-F5344CB8AC3E}">
        <p14:creationId xmlns:p14="http://schemas.microsoft.com/office/powerpoint/2010/main" val="3480058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My thoughts are not your thoughts, Nor are your ways My ways,” declares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a:t>
            </a:r>
            <a:r>
              <a:rPr lang="en-US" sz="1200" b="1" i="0" kern="1200" baseline="30000" dirty="0" smtClean="0">
                <a:solidFill>
                  <a:schemeClr val="tx1"/>
                </a:solidFill>
                <a:effectLst/>
                <a:latin typeface="+mn-lt"/>
                <a:ea typeface="+mn-ea"/>
                <a:cs typeface="+mn-cs"/>
              </a:rPr>
              <a:t>9 </a:t>
            </a:r>
            <a:r>
              <a:rPr lang="en-US" sz="1200" b="0" i="0" kern="1200" dirty="0" smtClean="0">
                <a:solidFill>
                  <a:schemeClr val="tx1"/>
                </a:solidFill>
                <a:effectLst/>
                <a:latin typeface="+mn-lt"/>
                <a:ea typeface="+mn-ea"/>
                <a:cs typeface="+mn-cs"/>
              </a:rPr>
              <a:t>“For </a:t>
            </a:r>
            <a:r>
              <a:rPr lang="en-US" sz="1200" b="0" i="1" kern="1200" dirty="0" smtClean="0">
                <a:solidFill>
                  <a:schemeClr val="tx1"/>
                </a:solidFill>
                <a:effectLst/>
                <a:latin typeface="+mn-lt"/>
                <a:ea typeface="+mn-ea"/>
                <a:cs typeface="+mn-cs"/>
              </a:rPr>
              <a:t>as</a:t>
            </a:r>
            <a:r>
              <a:rPr lang="en-US" sz="1200" b="0" i="0" kern="1200" dirty="0" smtClean="0">
                <a:solidFill>
                  <a:schemeClr val="tx1"/>
                </a:solidFill>
                <a:effectLst/>
                <a:latin typeface="+mn-lt"/>
                <a:ea typeface="+mn-ea"/>
                <a:cs typeface="+mn-cs"/>
              </a:rPr>
              <a:t> the heavens are higher than the earth, So are My ways higher than your ways And My thoughts than your thoughts.  We walk</a:t>
            </a:r>
            <a:r>
              <a:rPr lang="en-US" sz="1200" b="0" i="0" kern="1200" baseline="0" dirty="0" smtClean="0">
                <a:solidFill>
                  <a:schemeClr val="tx1"/>
                </a:solidFill>
                <a:effectLst/>
                <a:latin typeface="+mn-lt"/>
                <a:ea typeface="+mn-ea"/>
                <a:cs typeface="+mn-cs"/>
              </a:rPr>
              <a:t> by faith, not by sight or by our feelings.  Faith comes only from hearing God’s word!</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7</a:t>
            </a:fld>
            <a:endParaRPr lang="en-US"/>
          </a:p>
        </p:txBody>
      </p:sp>
    </p:spTree>
    <p:extLst>
      <p:ext uri="{BB962C8B-B14F-4D97-AF65-F5344CB8AC3E}">
        <p14:creationId xmlns:p14="http://schemas.microsoft.com/office/powerpoint/2010/main" val="2805974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Pisteuo</a:t>
            </a:r>
            <a:r>
              <a:rPr lang="en-US" sz="1200" b="0" i="0" kern="1200" dirty="0" smtClean="0">
                <a:solidFill>
                  <a:schemeClr val="tx1"/>
                </a:solidFill>
                <a:effectLst/>
                <a:latin typeface="+mn-lt"/>
                <a:ea typeface="+mn-ea"/>
                <a:cs typeface="+mn-cs"/>
              </a:rPr>
              <a:t> (Faith- 248X) used especially of the faith by which a man embraces Jesus, </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e. </a:t>
            </a:r>
            <a:r>
              <a:rPr lang="en-US" sz="1200" b="1" i="0" kern="1200" dirty="0" smtClean="0">
                <a:solidFill>
                  <a:schemeClr val="tx1"/>
                </a:solidFill>
                <a:effectLst/>
                <a:latin typeface="+mn-lt"/>
                <a:ea typeface="+mn-ea"/>
                <a:cs typeface="+mn-cs"/>
              </a:rPr>
              <a:t>a conviction, full of joyful trust, that Jesus is the Messiah — the divinely appointed author of eternal salvation in the kingdom of God, conjoined with obedience to Christ:</a:t>
            </a:r>
            <a:r>
              <a:rPr lang="en-US" sz="1200" b="0" i="0" kern="1200" dirty="0" smtClean="0">
                <a:solidFill>
                  <a:schemeClr val="tx1"/>
                </a:solidFill>
                <a:effectLst/>
                <a:latin typeface="+mn-lt"/>
                <a:ea typeface="+mn-ea"/>
                <a:cs typeface="+mn-cs"/>
              </a:rPr>
              <a:t> (Thayer’s</a:t>
            </a:r>
            <a:r>
              <a:rPr lang="en-US" sz="1200" b="0" i="0" kern="1200" dirty="0" smtClean="0">
                <a:solidFill>
                  <a:schemeClr val="tx1"/>
                </a:solidFill>
                <a:effectLst/>
                <a:latin typeface="+mn-lt"/>
                <a:ea typeface="+mn-ea"/>
                <a:cs typeface="+mn-cs"/>
              </a:rPr>
              <a:t>) Most famous verse on the</a:t>
            </a:r>
            <a:r>
              <a:rPr lang="en-US" sz="1200" b="0" i="0" kern="1200" baseline="0" dirty="0" smtClean="0">
                <a:solidFill>
                  <a:schemeClr val="tx1"/>
                </a:solidFill>
                <a:effectLst/>
                <a:latin typeface="+mn-lt"/>
                <a:ea typeface="+mn-ea"/>
                <a:cs typeface="+mn-cs"/>
              </a:rPr>
              <a:t> planet is true called the golden text and if faith only was true we wouldn’t even need the Scriptures. Even the demons believe and tremble.</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8</a:t>
            </a:fld>
            <a:endParaRPr lang="en-US"/>
          </a:p>
        </p:txBody>
      </p:sp>
    </p:spTree>
    <p:extLst>
      <p:ext uri="{BB962C8B-B14F-4D97-AF65-F5344CB8AC3E}">
        <p14:creationId xmlns:p14="http://schemas.microsoft.com/office/powerpoint/2010/main" val="2086383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He who believes in the Son has eternal life; but he who does not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obey the Son will not see life, but the wrath of God abides on him.” (Jn. 3:36)  Jesus is the only way to heaven (14:6;</a:t>
            </a:r>
            <a:r>
              <a:rPr lang="en-US" sz="1200" b="0" i="0" kern="1200" baseline="0" dirty="0" smtClean="0">
                <a:solidFill>
                  <a:schemeClr val="tx1"/>
                </a:solidFill>
                <a:effectLst/>
                <a:latin typeface="+mn-lt"/>
                <a:ea typeface="+mn-ea"/>
                <a:cs typeface="+mn-cs"/>
              </a:rPr>
              <a:t> Heb. 5:9)</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9</a:t>
            </a:fld>
            <a:endParaRPr lang="en-US"/>
          </a:p>
        </p:txBody>
      </p:sp>
    </p:spTree>
    <p:extLst>
      <p:ext uri="{BB962C8B-B14F-4D97-AF65-F5344CB8AC3E}">
        <p14:creationId xmlns:p14="http://schemas.microsoft.com/office/powerpoint/2010/main" val="1004859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Preach to us the truth, but instead only pleasant things, tell</a:t>
            </a:r>
            <a:r>
              <a:rPr lang="en-US" baseline="0" dirty="0" smtClean="0"/>
              <a:t> us lies.  Make us feel good, no fire &amp; brimstone sermons that make us feel bad.  PMA to preaching, accentuate the positive &amp; eliminate the negative- Christianity Magazine.  </a:t>
            </a:r>
            <a:endParaRPr lang="en-US" dirty="0"/>
          </a:p>
        </p:txBody>
      </p:sp>
      <p:sp>
        <p:nvSpPr>
          <p:cNvPr id="4" name="Slide Number Placeholder 3"/>
          <p:cNvSpPr>
            <a:spLocks noGrp="1"/>
          </p:cNvSpPr>
          <p:nvPr>
            <p:ph type="sldNum" sz="quarter" idx="10"/>
          </p:nvPr>
        </p:nvSpPr>
        <p:spPr/>
        <p:txBody>
          <a:bodyPr/>
          <a:lstStyle/>
          <a:p>
            <a:fld id="{C0A9CAC1-2977-4444-875F-3860D714B5D5}" type="slidenum">
              <a:rPr lang="en-US" smtClean="0"/>
              <a:t>10</a:t>
            </a:fld>
            <a:endParaRPr lang="en-US"/>
          </a:p>
        </p:txBody>
      </p:sp>
    </p:spTree>
    <p:extLst>
      <p:ext uri="{BB962C8B-B14F-4D97-AF65-F5344CB8AC3E}">
        <p14:creationId xmlns:p14="http://schemas.microsoft.com/office/powerpoint/2010/main" val="860833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D3D838-FEEF-4F8D-AAB9-95CE0A7616E3}"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1395691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3D838-FEEF-4F8D-AAB9-95CE0A7616E3}"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200820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3D838-FEEF-4F8D-AAB9-95CE0A7616E3}"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3346873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3D838-FEEF-4F8D-AAB9-95CE0A7616E3}"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1165993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D3D838-FEEF-4F8D-AAB9-95CE0A7616E3}"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1280363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D3D838-FEEF-4F8D-AAB9-95CE0A7616E3}"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1468833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D3D838-FEEF-4F8D-AAB9-95CE0A7616E3}"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1987152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D3D838-FEEF-4F8D-AAB9-95CE0A7616E3}"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324015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3D838-FEEF-4F8D-AAB9-95CE0A7616E3}"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86432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3D838-FEEF-4F8D-AAB9-95CE0A7616E3}"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251884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3D838-FEEF-4F8D-AAB9-95CE0A7616E3}"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883CD-38FE-4DF2-B3D5-A0706EDE6870}" type="slidenum">
              <a:rPr lang="en-US" smtClean="0"/>
              <a:t>‹#›</a:t>
            </a:fld>
            <a:endParaRPr lang="en-US"/>
          </a:p>
        </p:txBody>
      </p:sp>
    </p:spTree>
    <p:extLst>
      <p:ext uri="{BB962C8B-B14F-4D97-AF65-F5344CB8AC3E}">
        <p14:creationId xmlns:p14="http://schemas.microsoft.com/office/powerpoint/2010/main" val="425819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3D838-FEEF-4F8D-AAB9-95CE0A7616E3}" type="datetimeFigureOut">
              <a:rPr lang="en-US" smtClean="0"/>
              <a:t>8/26/2018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883CD-38FE-4DF2-B3D5-A0706EDE6870}" type="slidenum">
              <a:rPr lang="en-US" smtClean="0"/>
              <a:t>‹#›</a:t>
            </a:fld>
            <a:endParaRPr lang="en-US"/>
          </a:p>
        </p:txBody>
      </p:sp>
    </p:spTree>
    <p:extLst>
      <p:ext uri="{BB962C8B-B14F-4D97-AF65-F5344CB8AC3E}">
        <p14:creationId xmlns:p14="http://schemas.microsoft.com/office/powerpoint/2010/main" val="4256180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33s- In Your Holy Sight</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578- The Old Rugged Cross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435- How Shall the Young Secure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324- Come, Sinner, Come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05998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05981775"/>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Preach Positive </a:t>
                      </a:r>
                      <a:r>
                        <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Lessons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600" b="0" dirty="0">
                          <a:effectLst/>
                          <a:latin typeface="Tahoma" panose="020B0604030504040204" pitchFamily="34" charset="0"/>
                          <a:ea typeface="Tahoma" panose="020B0604030504040204" pitchFamily="34" charset="0"/>
                          <a:cs typeface="Tahoma" panose="020B0604030504040204" pitchFamily="34" charset="0"/>
                        </a:rPr>
                        <a:t>30:10)</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839367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59498879"/>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Seems Right (Pr.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Preach Positive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Lessons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600" b="0" dirty="0">
                          <a:effectLst/>
                          <a:latin typeface="Tahoma" panose="020B0604030504040204" pitchFamily="34" charset="0"/>
                          <a:ea typeface="Tahoma" panose="020B0604030504040204" pitchFamily="34" charset="0"/>
                          <a:cs typeface="Tahoma" panose="020B0604030504040204" pitchFamily="34" charset="0"/>
                        </a:rPr>
                        <a:t>30:10)</a:t>
                      </a:r>
                    </a:p>
                  </a:txBody>
                  <a:tcPr marL="68580" marR="68580" marT="0" marB="0"/>
                </a:tc>
                <a:tc>
                  <a:txBody>
                    <a:bodyPr/>
                    <a:lstStyle/>
                    <a:p>
                      <a:pPr marL="0" marR="0" algn="ctr">
                        <a:lnSpc>
                          <a:spcPct val="107000"/>
                        </a:lnSpc>
                        <a:spcBef>
                          <a:spcPts val="0"/>
                        </a:spcBef>
                        <a:spcAft>
                          <a:spcPts val="0"/>
                        </a:spcAft>
                      </a:pP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Scripture Convicts Sinners </a:t>
                      </a:r>
                      <a:endPar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2 Tim. 4:2-4; </a:t>
                      </a:r>
                      <a:r>
                        <a:rPr lang="en-US" sz="3600" dirty="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16:8;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Acts </a:t>
                      </a:r>
                      <a:r>
                        <a:rPr lang="en-US" sz="3600" dirty="0">
                          <a:effectLst/>
                          <a:latin typeface="Tahoma" panose="020B0604030504040204" pitchFamily="34" charset="0"/>
                          <a:ea typeface="Tahoma" panose="020B0604030504040204" pitchFamily="34" charset="0"/>
                          <a:cs typeface="Tahoma" panose="020B0604030504040204" pitchFamily="34" charset="0"/>
                        </a:rPr>
                        <a:t>2:36-37)</a:t>
                      </a: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04900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25933062"/>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Preach Positive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Lessons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600" b="0" dirty="0">
                          <a:effectLst/>
                          <a:latin typeface="Tahoma" panose="020B0604030504040204" pitchFamily="34" charset="0"/>
                          <a:ea typeface="Tahoma" panose="020B0604030504040204" pitchFamily="34" charset="0"/>
                          <a:cs typeface="Tahoma" panose="020B0604030504040204" pitchFamily="34" charset="0"/>
                        </a:rPr>
                        <a:t>30:10)</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Scripture Convicts Sinners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2 Tim. 4:2-4</a:t>
                      </a:r>
                      <a:r>
                        <a:rPr lang="en-US" sz="3600">
                          <a:effectLst/>
                          <a:latin typeface="Tahoma" panose="020B0604030504040204" pitchFamily="34" charset="0"/>
                          <a:ea typeface="Tahoma" panose="020B0604030504040204" pitchFamily="34" charset="0"/>
                          <a:cs typeface="Tahoma" panose="020B0604030504040204" pitchFamily="34" charset="0"/>
                        </a:rPr>
                        <a:t>; </a:t>
                      </a:r>
                      <a:r>
                        <a:rPr lang="en-US" sz="360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16:8;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Acts </a:t>
                      </a:r>
                      <a:r>
                        <a:rPr lang="en-US" sz="3600" dirty="0">
                          <a:effectLst/>
                          <a:latin typeface="Tahoma" panose="020B0604030504040204" pitchFamily="34" charset="0"/>
                          <a:ea typeface="Tahoma" panose="020B0604030504040204" pitchFamily="34" charset="0"/>
                          <a:cs typeface="Tahoma" panose="020B0604030504040204" pitchFamily="34" charset="0"/>
                        </a:rPr>
                        <a:t>2:36-37)</a:t>
                      </a:r>
                    </a:p>
                  </a:txBody>
                  <a:tcPr marL="68580" marR="68580" marT="0" marB="0"/>
                </a:tc>
              </a:tr>
              <a:tr h="1796756">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Pray to be Saved </a:t>
                      </a:r>
                      <a:endPar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2:21; Rom. 10:13)</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06682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02739931"/>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Seems Right (Pr.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Preach Positive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Lessons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600" b="0" dirty="0">
                          <a:effectLst/>
                          <a:latin typeface="Tahoma" panose="020B0604030504040204" pitchFamily="34" charset="0"/>
                          <a:ea typeface="Tahoma" panose="020B0604030504040204" pitchFamily="34" charset="0"/>
                          <a:cs typeface="Tahoma" panose="020B0604030504040204" pitchFamily="34" charset="0"/>
                        </a:rPr>
                        <a:t>30:10)</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Scripture Convicts Sinners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2 Tim. 4:2-4</a:t>
                      </a:r>
                      <a:r>
                        <a:rPr lang="en-US" sz="3600">
                          <a:effectLst/>
                          <a:latin typeface="Tahoma" panose="020B0604030504040204" pitchFamily="34" charset="0"/>
                          <a:ea typeface="Tahoma" panose="020B0604030504040204" pitchFamily="34" charset="0"/>
                          <a:cs typeface="Tahoma" panose="020B0604030504040204" pitchFamily="34" charset="0"/>
                        </a:rPr>
                        <a:t>; </a:t>
                      </a:r>
                      <a:r>
                        <a:rPr lang="en-US" sz="360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16:8;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Acts </a:t>
                      </a:r>
                      <a:r>
                        <a:rPr lang="en-US" sz="3600" dirty="0">
                          <a:effectLst/>
                          <a:latin typeface="Tahoma" panose="020B0604030504040204" pitchFamily="34" charset="0"/>
                          <a:ea typeface="Tahoma" panose="020B0604030504040204" pitchFamily="34" charset="0"/>
                          <a:cs typeface="Tahoma" panose="020B0604030504040204" pitchFamily="34" charset="0"/>
                        </a:rPr>
                        <a:t>2:36-37)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Pray to be Saved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2:21; Rom. 10:13)</a:t>
                      </a:r>
                    </a:p>
                  </a:txBody>
                  <a:tcPr marL="68580" marR="68580" marT="0" marB="0"/>
                </a:tc>
                <a:tc>
                  <a:txBody>
                    <a:bodyPr/>
                    <a:lstStyle/>
                    <a:p>
                      <a:pPr marL="0" marR="0" algn="ctr">
                        <a:lnSpc>
                          <a:spcPct val="107000"/>
                        </a:lnSpc>
                        <a:spcBef>
                          <a:spcPts val="0"/>
                        </a:spcBef>
                        <a:spcAft>
                          <a:spcPts val="0"/>
                        </a:spcAft>
                      </a:pP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Arise &amp;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be </a:t>
                      </a: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Baptized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           to </a:t>
                      </a: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be Saved </a:t>
                      </a:r>
                      <a:endPar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(Ax </a:t>
                      </a:r>
                      <a:r>
                        <a:rPr lang="en-US" sz="3600" dirty="0">
                          <a:effectLst/>
                          <a:latin typeface="Tahoma" panose="020B0604030504040204" pitchFamily="34" charset="0"/>
                          <a:ea typeface="Tahoma" panose="020B0604030504040204" pitchFamily="34" charset="0"/>
                          <a:cs typeface="Tahoma" panose="020B0604030504040204" pitchFamily="34" charset="0"/>
                        </a:rPr>
                        <a:t>22:16; 2:38; 1 Pet. 3:21)</a:t>
                      </a: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42494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44496054"/>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Preach Positive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Lessons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600" b="0" dirty="0">
                          <a:effectLst/>
                          <a:latin typeface="Tahoma" panose="020B0604030504040204" pitchFamily="34" charset="0"/>
                          <a:ea typeface="Tahoma" panose="020B0604030504040204" pitchFamily="34" charset="0"/>
                          <a:cs typeface="Tahoma" panose="020B0604030504040204" pitchFamily="34" charset="0"/>
                        </a:rPr>
                        <a:t>30:10)</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Scripture Convicts Sinners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2 Tim. 4:2-4</a:t>
                      </a:r>
                      <a:r>
                        <a:rPr lang="en-US" sz="3600">
                          <a:effectLst/>
                          <a:latin typeface="Tahoma" panose="020B0604030504040204" pitchFamily="34" charset="0"/>
                          <a:ea typeface="Tahoma" panose="020B0604030504040204" pitchFamily="34" charset="0"/>
                          <a:cs typeface="Tahoma" panose="020B0604030504040204" pitchFamily="34" charset="0"/>
                        </a:rPr>
                        <a:t>; </a:t>
                      </a:r>
                      <a:r>
                        <a:rPr lang="en-US" sz="360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16:8;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Acts </a:t>
                      </a:r>
                      <a:r>
                        <a:rPr lang="en-US" sz="3600" dirty="0">
                          <a:effectLst/>
                          <a:latin typeface="Tahoma" panose="020B0604030504040204" pitchFamily="34" charset="0"/>
                          <a:ea typeface="Tahoma" panose="020B0604030504040204" pitchFamily="34" charset="0"/>
                          <a:cs typeface="Tahoma" panose="020B0604030504040204" pitchFamily="34" charset="0"/>
                        </a:rPr>
                        <a:t>2:36-37)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Pray to be Saved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2:21; Rom. 10:13)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Arise &amp; </a:t>
                      </a:r>
                      <a:r>
                        <a:rPr lang="en-US" sz="3600" dirty="0" smtClean="0">
                          <a:effectLst/>
                          <a:latin typeface="Tahoma" panose="020B0604030504040204" pitchFamily="34" charset="0"/>
                          <a:ea typeface="Tahoma" panose="020B0604030504040204" pitchFamily="34" charset="0"/>
                          <a:cs typeface="Tahoma" panose="020B0604030504040204" pitchFamily="34" charset="0"/>
                        </a:rPr>
                        <a:t>be </a:t>
                      </a:r>
                      <a:r>
                        <a:rPr lang="en-US" sz="3600" dirty="0">
                          <a:effectLst/>
                          <a:latin typeface="Tahoma" panose="020B0604030504040204" pitchFamily="34" charset="0"/>
                          <a:ea typeface="Tahoma" panose="020B0604030504040204" pitchFamily="34" charset="0"/>
                          <a:cs typeface="Tahoma" panose="020B0604030504040204" pitchFamily="34" charset="0"/>
                        </a:rPr>
                        <a:t>Baptized </a:t>
                      </a:r>
                      <a:r>
                        <a:rPr lang="en-US" sz="3600" dirty="0" smtClean="0">
                          <a:effectLst/>
                          <a:latin typeface="Tahoma" panose="020B0604030504040204" pitchFamily="34" charset="0"/>
                          <a:ea typeface="Tahoma" panose="020B0604030504040204" pitchFamily="34" charset="0"/>
                          <a:cs typeface="Tahoma" panose="020B0604030504040204" pitchFamily="34" charset="0"/>
                        </a:rPr>
                        <a:t>           to </a:t>
                      </a:r>
                      <a:r>
                        <a:rPr lang="en-US" sz="3600" dirty="0">
                          <a:effectLst/>
                          <a:latin typeface="Tahoma" panose="020B0604030504040204" pitchFamily="34" charset="0"/>
                          <a:ea typeface="Tahoma" panose="020B0604030504040204" pitchFamily="34" charset="0"/>
                          <a:cs typeface="Tahoma" panose="020B0604030504040204" pitchFamily="34" charset="0"/>
                        </a:rPr>
                        <a:t>be Saved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(Ax </a:t>
                      </a:r>
                      <a:r>
                        <a:rPr lang="en-US" sz="3600" dirty="0">
                          <a:effectLst/>
                          <a:latin typeface="Tahoma" panose="020B0604030504040204" pitchFamily="34" charset="0"/>
                          <a:ea typeface="Tahoma" panose="020B0604030504040204" pitchFamily="34" charset="0"/>
                          <a:cs typeface="Tahoma" panose="020B0604030504040204" pitchFamily="34" charset="0"/>
                        </a:rPr>
                        <a:t>22:16; 2:38; 1 Pet. 3:21)</a:t>
                      </a:r>
                    </a:p>
                  </a:txBody>
                  <a:tcPr marL="68580" marR="68580" marT="0" marB="0"/>
                </a:tc>
              </a:tr>
              <a:tr h="1796756">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God Wants Me to be </a:t>
                      </a:r>
                      <a:r>
                        <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Happy so Don’t Judge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Eccl.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3:22; Matt. 7:1ff)</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32488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04311255"/>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Seems Right (Pr.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Preach Positive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Lessons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(Isaiah </a:t>
                      </a:r>
                      <a:r>
                        <a:rPr lang="en-US" sz="3600" b="0" dirty="0">
                          <a:effectLst/>
                          <a:latin typeface="Tahoma" panose="020B0604030504040204" pitchFamily="34" charset="0"/>
                          <a:ea typeface="Tahoma" panose="020B0604030504040204" pitchFamily="34" charset="0"/>
                          <a:cs typeface="Tahoma" panose="020B0604030504040204" pitchFamily="34" charset="0"/>
                        </a:rPr>
                        <a:t>30:10)</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Scripture Convicts Sinners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2 Tim. 4:2-4</a:t>
                      </a:r>
                      <a:r>
                        <a:rPr lang="en-US" sz="3600">
                          <a:effectLst/>
                          <a:latin typeface="Tahoma" panose="020B0604030504040204" pitchFamily="34" charset="0"/>
                          <a:ea typeface="Tahoma" panose="020B0604030504040204" pitchFamily="34" charset="0"/>
                          <a:cs typeface="Tahoma" panose="020B0604030504040204" pitchFamily="34" charset="0"/>
                        </a:rPr>
                        <a:t>; </a:t>
                      </a:r>
                      <a:r>
                        <a:rPr lang="en-US" sz="3600" smtClean="0">
                          <a:effectLst/>
                          <a:latin typeface="Tahoma" panose="020B0604030504040204" pitchFamily="34" charset="0"/>
                          <a:ea typeface="Tahoma" panose="020B0604030504040204" pitchFamily="34" charset="0"/>
                          <a:cs typeface="Tahoma" panose="020B0604030504040204" pitchFamily="34" charset="0"/>
                        </a:rPr>
                        <a:t>John </a:t>
                      </a:r>
                      <a:r>
                        <a:rPr lang="en-US" sz="3600" dirty="0">
                          <a:effectLst/>
                          <a:latin typeface="Tahoma" panose="020B0604030504040204" pitchFamily="34" charset="0"/>
                          <a:ea typeface="Tahoma" panose="020B0604030504040204" pitchFamily="34" charset="0"/>
                          <a:cs typeface="Tahoma" panose="020B0604030504040204" pitchFamily="34" charset="0"/>
                        </a:rPr>
                        <a:t>16:8;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Acts </a:t>
                      </a:r>
                      <a:r>
                        <a:rPr lang="en-US" sz="3600" dirty="0">
                          <a:effectLst/>
                          <a:latin typeface="Tahoma" panose="020B0604030504040204" pitchFamily="34" charset="0"/>
                          <a:ea typeface="Tahoma" panose="020B0604030504040204" pitchFamily="34" charset="0"/>
                          <a:cs typeface="Tahoma" panose="020B0604030504040204" pitchFamily="34" charset="0"/>
                        </a:rPr>
                        <a:t>2:36-37)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Pray to be Saved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2:21; Rom. 10:13)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Arise &amp; </a:t>
                      </a:r>
                      <a:r>
                        <a:rPr lang="en-US" sz="3600" dirty="0" smtClean="0">
                          <a:effectLst/>
                          <a:latin typeface="Tahoma" panose="020B0604030504040204" pitchFamily="34" charset="0"/>
                          <a:ea typeface="Tahoma" panose="020B0604030504040204" pitchFamily="34" charset="0"/>
                          <a:cs typeface="Tahoma" panose="020B0604030504040204" pitchFamily="34" charset="0"/>
                        </a:rPr>
                        <a:t>be </a:t>
                      </a:r>
                      <a:r>
                        <a:rPr lang="en-US" sz="3600" dirty="0">
                          <a:effectLst/>
                          <a:latin typeface="Tahoma" panose="020B0604030504040204" pitchFamily="34" charset="0"/>
                          <a:ea typeface="Tahoma" panose="020B0604030504040204" pitchFamily="34" charset="0"/>
                          <a:cs typeface="Tahoma" panose="020B0604030504040204" pitchFamily="34" charset="0"/>
                        </a:rPr>
                        <a:t>Baptized </a:t>
                      </a:r>
                      <a:r>
                        <a:rPr lang="en-US" sz="3600" dirty="0" smtClean="0">
                          <a:effectLst/>
                          <a:latin typeface="Tahoma" panose="020B0604030504040204" pitchFamily="34" charset="0"/>
                          <a:ea typeface="Tahoma" panose="020B0604030504040204" pitchFamily="34" charset="0"/>
                          <a:cs typeface="Tahoma" panose="020B0604030504040204" pitchFamily="34" charset="0"/>
                        </a:rPr>
                        <a:t>           to </a:t>
                      </a:r>
                      <a:r>
                        <a:rPr lang="en-US" sz="3600" dirty="0">
                          <a:effectLst/>
                          <a:latin typeface="Tahoma" panose="020B0604030504040204" pitchFamily="34" charset="0"/>
                          <a:ea typeface="Tahoma" panose="020B0604030504040204" pitchFamily="34" charset="0"/>
                          <a:cs typeface="Tahoma" panose="020B0604030504040204" pitchFamily="34" charset="0"/>
                        </a:rPr>
                        <a:t>be Saved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(Ax </a:t>
                      </a:r>
                      <a:r>
                        <a:rPr lang="en-US" sz="3600" dirty="0">
                          <a:effectLst/>
                          <a:latin typeface="Tahoma" panose="020B0604030504040204" pitchFamily="34" charset="0"/>
                          <a:ea typeface="Tahoma" panose="020B0604030504040204" pitchFamily="34" charset="0"/>
                          <a:cs typeface="Tahoma" panose="020B0604030504040204" pitchFamily="34" charset="0"/>
                        </a:rPr>
                        <a:t>22:16; 2:38; 1 Pet. 3:21)</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 Wants Me to be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Happy so Don’t Judge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Eccl.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3:22; Matt. 7:1ff)</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God Wants You to be Holy &amp; Serve Him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Everyday</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 </a:t>
                      </a:r>
                      <a:r>
                        <a:rPr lang="en-US" sz="3600" dirty="0">
                          <a:effectLst/>
                          <a:latin typeface="Tahoma" panose="020B0604030504040204" pitchFamily="34" charset="0"/>
                          <a:ea typeface="Tahoma" panose="020B0604030504040204" pitchFamily="34" charset="0"/>
                          <a:cs typeface="Tahoma" panose="020B0604030504040204" pitchFamily="34" charset="0"/>
                        </a:rPr>
                        <a:t>Pet. </a:t>
                      </a:r>
                      <a:r>
                        <a:rPr lang="en-US" sz="3600" dirty="0" smtClean="0">
                          <a:effectLst/>
                          <a:latin typeface="Tahoma" panose="020B0604030504040204" pitchFamily="34" charset="0"/>
                          <a:ea typeface="Tahoma" panose="020B0604030504040204" pitchFamily="34" charset="0"/>
                          <a:cs typeface="Tahoma" panose="020B0604030504040204" pitchFamily="34" charset="0"/>
                        </a:rPr>
                        <a:t>1:13-17; Luke 9:23)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95701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22556267"/>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Worship at church of </a:t>
                      </a:r>
                      <a:r>
                        <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your Choice </a:t>
                      </a:r>
                      <a:r>
                        <a:rPr lang="en-US" sz="3600" b="0" dirty="0">
                          <a:effectLst/>
                          <a:latin typeface="Tahoma" panose="020B0604030504040204" pitchFamily="34" charset="0"/>
                          <a:ea typeface="Tahoma" panose="020B0604030504040204" pitchFamily="34" charset="0"/>
                          <a:cs typeface="Tahoma" panose="020B0604030504040204" pitchFamily="34" charset="0"/>
                        </a:rPr>
                        <a:t>(Col. 2:8, 23)</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04512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15118395"/>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Seems Right (Pr.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Worship at church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Choice </a:t>
                      </a:r>
                      <a:r>
                        <a:rPr lang="en-US" sz="3600" b="0" dirty="0">
                          <a:effectLst/>
                          <a:latin typeface="Tahoma" panose="020B0604030504040204" pitchFamily="34" charset="0"/>
                          <a:ea typeface="Tahoma" panose="020B0604030504040204" pitchFamily="34" charset="0"/>
                          <a:cs typeface="Tahoma" panose="020B0604030504040204" pitchFamily="34" charset="0"/>
                        </a:rPr>
                        <a:t>(Col. 2:8, 23)</a:t>
                      </a:r>
                    </a:p>
                  </a:txBody>
                  <a:tcPr marL="68580" marR="68580" marT="0" marB="0"/>
                </a:tc>
                <a:tc>
                  <a:txBody>
                    <a:bodyPr/>
                    <a:lstStyle/>
                    <a:p>
                      <a:pPr marL="0" marR="0" algn="ctr">
                        <a:lnSpc>
                          <a:spcPct val="107000"/>
                        </a:lnSpc>
                        <a:spcBef>
                          <a:spcPts val="0"/>
                        </a:spcBef>
                        <a:spcAft>
                          <a:spcPts val="0"/>
                        </a:spcAft>
                      </a:pP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Worship God in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Spirit </a:t>
                      </a: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Truth</a:t>
                      </a: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His church </a:t>
                      </a:r>
                      <a:r>
                        <a:rPr lang="en-US" sz="3600" dirty="0">
                          <a:effectLst/>
                          <a:latin typeface="Tahoma" panose="020B0604030504040204" pitchFamily="34" charset="0"/>
                          <a:ea typeface="Tahoma" panose="020B0604030504040204" pitchFamily="34" charset="0"/>
                          <a:cs typeface="Tahoma" panose="020B0604030504040204" pitchFamily="34" charset="0"/>
                        </a:rPr>
                        <a:t>(Jn. 4:24; Mt. 16:18; Eph. 1:22-23)</a:t>
                      </a: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22732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98383720"/>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Worship at church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Choice </a:t>
                      </a:r>
                      <a:r>
                        <a:rPr lang="en-US" sz="3600" b="0" dirty="0">
                          <a:effectLst/>
                          <a:latin typeface="Tahoma" panose="020B0604030504040204" pitchFamily="34" charset="0"/>
                          <a:ea typeface="Tahoma" panose="020B0604030504040204" pitchFamily="34" charset="0"/>
                          <a:cs typeface="Tahoma" panose="020B0604030504040204" pitchFamily="34" charset="0"/>
                        </a:rPr>
                        <a:t>(Col. 2:8, 23)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Worship God in </a:t>
                      </a:r>
                      <a:r>
                        <a:rPr lang="en-US" sz="3600" dirty="0" smtClean="0">
                          <a:effectLst/>
                          <a:latin typeface="Tahoma" panose="020B0604030504040204" pitchFamily="34" charset="0"/>
                          <a:ea typeface="Tahoma" panose="020B0604030504040204" pitchFamily="34" charset="0"/>
                          <a:cs typeface="Tahoma" panose="020B0604030504040204" pitchFamily="34" charset="0"/>
                        </a:rPr>
                        <a:t>Spirit </a:t>
                      </a:r>
                      <a:r>
                        <a:rPr lang="en-US" sz="3600" dirty="0">
                          <a:effectLst/>
                          <a:latin typeface="Tahoma" panose="020B0604030504040204" pitchFamily="34" charset="0"/>
                          <a:ea typeface="Tahoma" panose="020B0604030504040204" pitchFamily="34" charset="0"/>
                          <a:cs typeface="Tahoma" panose="020B0604030504040204" pitchFamily="34" charset="0"/>
                        </a:rPr>
                        <a:t>&amp; </a:t>
                      </a:r>
                      <a:r>
                        <a:rPr lang="en-US" sz="3600" dirty="0" smtClean="0">
                          <a:effectLst/>
                          <a:latin typeface="Tahoma" panose="020B0604030504040204" pitchFamily="34" charset="0"/>
                          <a:ea typeface="Tahoma" panose="020B0604030504040204" pitchFamily="34" charset="0"/>
                          <a:cs typeface="Tahoma" panose="020B0604030504040204" pitchFamily="34" charset="0"/>
                        </a:rPr>
                        <a:t>Truth</a:t>
                      </a:r>
                      <a:r>
                        <a:rPr lang="en-US" sz="3600" dirty="0">
                          <a:effectLst/>
                          <a:latin typeface="Tahoma" panose="020B0604030504040204" pitchFamily="34" charset="0"/>
                          <a:ea typeface="Tahoma" panose="020B0604030504040204" pitchFamily="34" charset="0"/>
                          <a:cs typeface="Tahoma" panose="020B0604030504040204" pitchFamily="34" charset="0"/>
                        </a:rPr>
                        <a:t>, His church (Jn. 4:24; Mt. 16:18; Eph. 1:22-23)</a:t>
                      </a:r>
                    </a:p>
                  </a:txBody>
                  <a:tcPr marL="68580" marR="68580" marT="0" marB="0"/>
                </a:tc>
              </a:tr>
              <a:tr h="1796756">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Can’t Understand the Bible (alike)</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60668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25561067"/>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Seems Right (Pr.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Worship at church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Choice </a:t>
                      </a:r>
                      <a:r>
                        <a:rPr lang="en-US" sz="3600" b="0" dirty="0">
                          <a:effectLst/>
                          <a:latin typeface="Tahoma" panose="020B0604030504040204" pitchFamily="34" charset="0"/>
                          <a:ea typeface="Tahoma" panose="020B0604030504040204" pitchFamily="34" charset="0"/>
                          <a:cs typeface="Tahoma" panose="020B0604030504040204" pitchFamily="34" charset="0"/>
                        </a:rPr>
                        <a:t>(Col. 2:8, 23)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Worship God in </a:t>
                      </a:r>
                      <a:r>
                        <a:rPr lang="en-US" sz="3600" dirty="0" smtClean="0">
                          <a:effectLst/>
                          <a:latin typeface="Tahoma" panose="020B0604030504040204" pitchFamily="34" charset="0"/>
                          <a:ea typeface="Tahoma" panose="020B0604030504040204" pitchFamily="34" charset="0"/>
                          <a:cs typeface="Tahoma" panose="020B0604030504040204" pitchFamily="34" charset="0"/>
                        </a:rPr>
                        <a:t>Spirit </a:t>
                      </a:r>
                      <a:r>
                        <a:rPr lang="en-US" sz="3600" dirty="0">
                          <a:effectLst/>
                          <a:latin typeface="Tahoma" panose="020B0604030504040204" pitchFamily="34" charset="0"/>
                          <a:ea typeface="Tahoma" panose="020B0604030504040204" pitchFamily="34" charset="0"/>
                          <a:cs typeface="Tahoma" panose="020B0604030504040204" pitchFamily="34" charset="0"/>
                        </a:rPr>
                        <a:t>&amp; </a:t>
                      </a:r>
                      <a:r>
                        <a:rPr lang="en-US" sz="3600" dirty="0" smtClean="0">
                          <a:effectLst/>
                          <a:latin typeface="Tahoma" panose="020B0604030504040204" pitchFamily="34" charset="0"/>
                          <a:ea typeface="Tahoma" panose="020B0604030504040204" pitchFamily="34" charset="0"/>
                          <a:cs typeface="Tahoma" panose="020B0604030504040204" pitchFamily="34" charset="0"/>
                        </a:rPr>
                        <a:t>Truth</a:t>
                      </a:r>
                      <a:r>
                        <a:rPr lang="en-US" sz="3600" dirty="0">
                          <a:effectLst/>
                          <a:latin typeface="Tahoma" panose="020B0604030504040204" pitchFamily="34" charset="0"/>
                          <a:ea typeface="Tahoma" panose="020B0604030504040204" pitchFamily="34" charset="0"/>
                          <a:cs typeface="Tahoma" panose="020B0604030504040204" pitchFamily="34" charset="0"/>
                        </a:rPr>
                        <a:t>, His church (Jn. 4:24; Mt. 16:18; Eph. 1:22-23)</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Can’t Understand the Bible (alike)</a:t>
                      </a:r>
                    </a:p>
                  </a:txBody>
                  <a:tcPr marL="68580" marR="68580" marT="0" marB="0"/>
                </a:tc>
                <a:tc>
                  <a:txBody>
                    <a:bodyPr/>
                    <a:lstStyle/>
                    <a:p>
                      <a:pPr marL="0" marR="0" algn="ctr">
                        <a:lnSpc>
                          <a:spcPct val="107000"/>
                        </a:lnSpc>
                        <a:spcBef>
                          <a:spcPts val="0"/>
                        </a:spcBef>
                        <a:spcAft>
                          <a:spcPts val="0"/>
                        </a:spcAft>
                      </a:pP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When we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Read</a:t>
                      </a: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we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should Understand </a:t>
                      </a: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it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Alike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Eph. 3:4; 5:17; </a:t>
                      </a:r>
                      <a:r>
                        <a:rPr lang="en-US" sz="3600" dirty="0" smtClean="0">
                          <a:effectLst/>
                          <a:latin typeface="Tahoma" panose="020B0604030504040204" pitchFamily="34" charset="0"/>
                          <a:ea typeface="Tahoma" panose="020B0604030504040204" pitchFamily="34" charset="0"/>
                          <a:cs typeface="Tahoma" panose="020B0604030504040204" pitchFamily="34" charset="0"/>
                        </a:rPr>
                        <a:t>1 </a:t>
                      </a:r>
                      <a:r>
                        <a:rPr lang="en-US" sz="3600" dirty="0">
                          <a:effectLst/>
                          <a:latin typeface="Tahoma" panose="020B0604030504040204" pitchFamily="34" charset="0"/>
                          <a:ea typeface="Tahoma" panose="020B0604030504040204" pitchFamily="34" charset="0"/>
                          <a:cs typeface="Tahoma" panose="020B0604030504040204" pitchFamily="34" charset="0"/>
                        </a:rPr>
                        <a:t>Cor. 1:10)</a:t>
                      </a: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39118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e way that seems right to a man proverb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919"/>
            <a:ext cx="12192000" cy="7159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821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48226073"/>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Worship at church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Choice </a:t>
                      </a:r>
                      <a:r>
                        <a:rPr lang="en-US" sz="3600" b="0" dirty="0">
                          <a:effectLst/>
                          <a:latin typeface="Tahoma" panose="020B0604030504040204" pitchFamily="34" charset="0"/>
                          <a:ea typeface="Tahoma" panose="020B0604030504040204" pitchFamily="34" charset="0"/>
                          <a:cs typeface="Tahoma" panose="020B0604030504040204" pitchFamily="34" charset="0"/>
                        </a:rPr>
                        <a:t>(Col. 2:8, 23)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Worship God in </a:t>
                      </a:r>
                      <a:r>
                        <a:rPr lang="en-US" sz="3600" dirty="0" smtClean="0">
                          <a:effectLst/>
                          <a:latin typeface="Tahoma" panose="020B0604030504040204" pitchFamily="34" charset="0"/>
                          <a:ea typeface="Tahoma" panose="020B0604030504040204" pitchFamily="34" charset="0"/>
                          <a:cs typeface="Tahoma" panose="020B0604030504040204" pitchFamily="34" charset="0"/>
                        </a:rPr>
                        <a:t>Spirit </a:t>
                      </a:r>
                      <a:r>
                        <a:rPr lang="en-US" sz="3600" dirty="0">
                          <a:effectLst/>
                          <a:latin typeface="Tahoma" panose="020B0604030504040204" pitchFamily="34" charset="0"/>
                          <a:ea typeface="Tahoma" panose="020B0604030504040204" pitchFamily="34" charset="0"/>
                          <a:cs typeface="Tahoma" panose="020B0604030504040204" pitchFamily="34" charset="0"/>
                        </a:rPr>
                        <a:t>&amp; </a:t>
                      </a:r>
                      <a:r>
                        <a:rPr lang="en-US" sz="3600" dirty="0" smtClean="0">
                          <a:effectLst/>
                          <a:latin typeface="Tahoma" panose="020B0604030504040204" pitchFamily="34" charset="0"/>
                          <a:ea typeface="Tahoma" panose="020B0604030504040204" pitchFamily="34" charset="0"/>
                          <a:cs typeface="Tahoma" panose="020B0604030504040204" pitchFamily="34" charset="0"/>
                        </a:rPr>
                        <a:t>Truth</a:t>
                      </a:r>
                      <a:r>
                        <a:rPr lang="en-US" sz="3600" dirty="0">
                          <a:effectLst/>
                          <a:latin typeface="Tahoma" panose="020B0604030504040204" pitchFamily="34" charset="0"/>
                          <a:ea typeface="Tahoma" panose="020B0604030504040204" pitchFamily="34" charset="0"/>
                          <a:cs typeface="Tahoma" panose="020B0604030504040204" pitchFamily="34" charset="0"/>
                        </a:rPr>
                        <a:t>, His church (Jn. 4:24; Mt. 16:18; Eph. 1:22-23)</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Can’t Understand the Bible (alike)</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When we </a:t>
                      </a:r>
                      <a:r>
                        <a:rPr lang="en-US" sz="3600" dirty="0" smtClean="0">
                          <a:effectLst/>
                          <a:latin typeface="Tahoma" panose="020B0604030504040204" pitchFamily="34" charset="0"/>
                          <a:ea typeface="Tahoma" panose="020B0604030504040204" pitchFamily="34" charset="0"/>
                          <a:cs typeface="Tahoma" panose="020B0604030504040204" pitchFamily="34" charset="0"/>
                        </a:rPr>
                        <a:t>Read</a:t>
                      </a:r>
                      <a:r>
                        <a:rPr lang="en-US" sz="3600" dirty="0">
                          <a:effectLst/>
                          <a:latin typeface="Tahoma" panose="020B0604030504040204" pitchFamily="34" charset="0"/>
                          <a:ea typeface="Tahoma" panose="020B0604030504040204" pitchFamily="34" charset="0"/>
                          <a:cs typeface="Tahoma" panose="020B0604030504040204" pitchFamily="34" charset="0"/>
                        </a:rPr>
                        <a:t>, we </a:t>
                      </a:r>
                      <a:r>
                        <a:rPr lang="en-US" sz="3600" dirty="0" smtClean="0">
                          <a:effectLst/>
                          <a:latin typeface="Tahoma" panose="020B0604030504040204" pitchFamily="34" charset="0"/>
                          <a:ea typeface="Tahoma" panose="020B0604030504040204" pitchFamily="34" charset="0"/>
                          <a:cs typeface="Tahoma" panose="020B0604030504040204" pitchFamily="34" charset="0"/>
                        </a:rPr>
                        <a:t>should Understand </a:t>
                      </a:r>
                      <a:r>
                        <a:rPr lang="en-US" sz="3600" dirty="0">
                          <a:effectLst/>
                          <a:latin typeface="Tahoma" panose="020B0604030504040204" pitchFamily="34" charset="0"/>
                          <a:ea typeface="Tahoma" panose="020B0604030504040204" pitchFamily="34" charset="0"/>
                          <a:cs typeface="Tahoma" panose="020B0604030504040204" pitchFamily="34" charset="0"/>
                        </a:rPr>
                        <a:t>it </a:t>
                      </a:r>
                      <a:r>
                        <a:rPr lang="en-US" sz="3600" dirty="0" smtClean="0">
                          <a:effectLst/>
                          <a:latin typeface="Tahoma" panose="020B0604030504040204" pitchFamily="34" charset="0"/>
                          <a:ea typeface="Tahoma" panose="020B0604030504040204" pitchFamily="34" charset="0"/>
                          <a:cs typeface="Tahoma" panose="020B0604030504040204" pitchFamily="34" charset="0"/>
                        </a:rPr>
                        <a:t>Alike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Eph. 3:4; 5:17; </a:t>
                      </a:r>
                      <a:r>
                        <a:rPr lang="en-US" sz="3600" dirty="0" smtClean="0">
                          <a:effectLst/>
                          <a:latin typeface="Tahoma" panose="020B0604030504040204" pitchFamily="34" charset="0"/>
                          <a:ea typeface="Tahoma" panose="020B0604030504040204" pitchFamily="34" charset="0"/>
                          <a:cs typeface="Tahoma" panose="020B0604030504040204" pitchFamily="34" charset="0"/>
                        </a:rPr>
                        <a:t>1 </a:t>
                      </a:r>
                      <a:r>
                        <a:rPr lang="en-US" sz="3600" dirty="0">
                          <a:effectLst/>
                          <a:latin typeface="Tahoma" panose="020B0604030504040204" pitchFamily="34" charset="0"/>
                          <a:ea typeface="Tahoma" panose="020B0604030504040204" pitchFamily="34" charset="0"/>
                          <a:cs typeface="Tahoma" panose="020B0604030504040204" pitchFamily="34" charset="0"/>
                        </a:rPr>
                        <a:t>Cor. 1:10)</a:t>
                      </a:r>
                    </a:p>
                  </a:txBody>
                  <a:tcPr marL="68580" marR="68580" marT="0" marB="0"/>
                </a:tc>
              </a:tr>
              <a:tr h="1796756">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Many Roads lead to Heaven </a:t>
                      </a:r>
                      <a:r>
                        <a:rPr lang="en-US" sz="3600" b="0" dirty="0">
                          <a:effectLst/>
                          <a:latin typeface="Tahoma" panose="020B0604030504040204" pitchFamily="34" charset="0"/>
                          <a:ea typeface="Tahoma" panose="020B0604030504040204" pitchFamily="34" charset="0"/>
                          <a:cs typeface="Tahoma" panose="020B0604030504040204" pitchFamily="34" charset="0"/>
                        </a:rPr>
                        <a:t>(</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600" b="0" dirty="0">
                          <a:effectLst/>
                          <a:latin typeface="Tahoma" panose="020B0604030504040204" pitchFamily="34" charset="0"/>
                          <a:ea typeface="Tahoma" panose="020B0604030504040204" pitchFamily="34" charset="0"/>
                          <a:cs typeface="Tahoma" panose="020B0604030504040204" pitchFamily="34" charset="0"/>
                        </a:rPr>
                        <a:t>7:13, 21-23</a:t>
                      </a: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But it Leads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 Hell</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71094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14019731"/>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Seems Right (Pr.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Worship at church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Choice </a:t>
                      </a:r>
                      <a:r>
                        <a:rPr lang="en-US" sz="3600" b="0" dirty="0">
                          <a:effectLst/>
                          <a:latin typeface="Tahoma" panose="020B0604030504040204" pitchFamily="34" charset="0"/>
                          <a:ea typeface="Tahoma" panose="020B0604030504040204" pitchFamily="34" charset="0"/>
                          <a:cs typeface="Tahoma" panose="020B0604030504040204" pitchFamily="34" charset="0"/>
                        </a:rPr>
                        <a:t>(Col. 2:8, 23)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Worship God in </a:t>
                      </a:r>
                      <a:r>
                        <a:rPr lang="en-US" sz="3600" dirty="0" smtClean="0">
                          <a:effectLst/>
                          <a:latin typeface="Tahoma" panose="020B0604030504040204" pitchFamily="34" charset="0"/>
                          <a:ea typeface="Tahoma" panose="020B0604030504040204" pitchFamily="34" charset="0"/>
                          <a:cs typeface="Tahoma" panose="020B0604030504040204" pitchFamily="34" charset="0"/>
                        </a:rPr>
                        <a:t>Spirit </a:t>
                      </a:r>
                      <a:r>
                        <a:rPr lang="en-US" sz="3600" dirty="0">
                          <a:effectLst/>
                          <a:latin typeface="Tahoma" panose="020B0604030504040204" pitchFamily="34" charset="0"/>
                          <a:ea typeface="Tahoma" panose="020B0604030504040204" pitchFamily="34" charset="0"/>
                          <a:cs typeface="Tahoma" panose="020B0604030504040204" pitchFamily="34" charset="0"/>
                        </a:rPr>
                        <a:t>&amp; </a:t>
                      </a:r>
                      <a:r>
                        <a:rPr lang="en-US" sz="3600" dirty="0" smtClean="0">
                          <a:effectLst/>
                          <a:latin typeface="Tahoma" panose="020B0604030504040204" pitchFamily="34" charset="0"/>
                          <a:ea typeface="Tahoma" panose="020B0604030504040204" pitchFamily="34" charset="0"/>
                          <a:cs typeface="Tahoma" panose="020B0604030504040204" pitchFamily="34" charset="0"/>
                        </a:rPr>
                        <a:t>Truth</a:t>
                      </a:r>
                      <a:r>
                        <a:rPr lang="en-US" sz="3600" dirty="0">
                          <a:effectLst/>
                          <a:latin typeface="Tahoma" panose="020B0604030504040204" pitchFamily="34" charset="0"/>
                          <a:ea typeface="Tahoma" panose="020B0604030504040204" pitchFamily="34" charset="0"/>
                          <a:cs typeface="Tahoma" panose="020B0604030504040204" pitchFamily="34" charset="0"/>
                        </a:rPr>
                        <a:t>, His church (Jn. 4:24; Mt. 16:18; Eph. 1:22-23)</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Can’t Understand the Bible (alike)</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When we </a:t>
                      </a:r>
                      <a:r>
                        <a:rPr lang="en-US" sz="3600" dirty="0" smtClean="0">
                          <a:effectLst/>
                          <a:latin typeface="Tahoma" panose="020B0604030504040204" pitchFamily="34" charset="0"/>
                          <a:ea typeface="Tahoma" panose="020B0604030504040204" pitchFamily="34" charset="0"/>
                          <a:cs typeface="Tahoma" panose="020B0604030504040204" pitchFamily="34" charset="0"/>
                        </a:rPr>
                        <a:t>Read</a:t>
                      </a:r>
                      <a:r>
                        <a:rPr lang="en-US" sz="3600" dirty="0">
                          <a:effectLst/>
                          <a:latin typeface="Tahoma" panose="020B0604030504040204" pitchFamily="34" charset="0"/>
                          <a:ea typeface="Tahoma" panose="020B0604030504040204" pitchFamily="34" charset="0"/>
                          <a:cs typeface="Tahoma" panose="020B0604030504040204" pitchFamily="34" charset="0"/>
                        </a:rPr>
                        <a:t>, we </a:t>
                      </a:r>
                      <a:r>
                        <a:rPr lang="en-US" sz="3600" dirty="0" smtClean="0">
                          <a:effectLst/>
                          <a:latin typeface="Tahoma" panose="020B0604030504040204" pitchFamily="34" charset="0"/>
                          <a:ea typeface="Tahoma" panose="020B0604030504040204" pitchFamily="34" charset="0"/>
                          <a:cs typeface="Tahoma" panose="020B0604030504040204" pitchFamily="34" charset="0"/>
                        </a:rPr>
                        <a:t>should Understand </a:t>
                      </a:r>
                      <a:r>
                        <a:rPr lang="en-US" sz="3600" dirty="0">
                          <a:effectLst/>
                          <a:latin typeface="Tahoma" panose="020B0604030504040204" pitchFamily="34" charset="0"/>
                          <a:ea typeface="Tahoma" panose="020B0604030504040204" pitchFamily="34" charset="0"/>
                          <a:cs typeface="Tahoma" panose="020B0604030504040204" pitchFamily="34" charset="0"/>
                        </a:rPr>
                        <a:t>it </a:t>
                      </a:r>
                      <a:r>
                        <a:rPr lang="en-US" sz="3600" dirty="0" smtClean="0">
                          <a:effectLst/>
                          <a:latin typeface="Tahoma" panose="020B0604030504040204" pitchFamily="34" charset="0"/>
                          <a:ea typeface="Tahoma" panose="020B0604030504040204" pitchFamily="34" charset="0"/>
                          <a:cs typeface="Tahoma" panose="020B0604030504040204" pitchFamily="34" charset="0"/>
                        </a:rPr>
                        <a:t>Alike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Eph. 3:4; 5:17; </a:t>
                      </a:r>
                      <a:r>
                        <a:rPr lang="en-US" sz="3600" dirty="0" smtClean="0">
                          <a:effectLst/>
                          <a:latin typeface="Tahoma" panose="020B0604030504040204" pitchFamily="34" charset="0"/>
                          <a:ea typeface="Tahoma" panose="020B0604030504040204" pitchFamily="34" charset="0"/>
                          <a:cs typeface="Tahoma" panose="020B0604030504040204" pitchFamily="34" charset="0"/>
                        </a:rPr>
                        <a:t>1 </a:t>
                      </a:r>
                      <a:r>
                        <a:rPr lang="en-US" sz="3600" dirty="0">
                          <a:effectLst/>
                          <a:latin typeface="Tahoma" panose="020B0604030504040204" pitchFamily="34" charset="0"/>
                          <a:ea typeface="Tahoma" panose="020B0604030504040204" pitchFamily="34" charset="0"/>
                          <a:cs typeface="Tahoma" panose="020B0604030504040204" pitchFamily="34" charset="0"/>
                        </a:rPr>
                        <a:t>Cor. 1:10)</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Many Roads lead to Heaven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600" b="0" dirty="0">
                          <a:effectLst/>
                          <a:latin typeface="Tahoma" panose="020B0604030504040204" pitchFamily="34" charset="0"/>
                          <a:ea typeface="Tahoma" panose="020B0604030504040204" pitchFamily="34" charset="0"/>
                          <a:cs typeface="Tahoma" panose="020B0604030504040204" pitchFamily="34" charset="0"/>
                        </a:rPr>
                        <a:t>7:13, 21-23</a:t>
                      </a: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But it Leads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 Hell</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Narrow &amp; Difficult Way, </a:t>
                      </a:r>
                      <a:endPar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Few that Find </a:t>
                      </a: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it</a:t>
                      </a:r>
                      <a:r>
                        <a:rPr lang="en-US" sz="3600" dirty="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dirty="0">
                          <a:effectLst/>
                          <a:latin typeface="Tahoma" panose="020B0604030504040204" pitchFamily="34" charset="0"/>
                          <a:ea typeface="Tahoma" panose="020B0604030504040204" pitchFamily="34" charset="0"/>
                          <a:cs typeface="Tahoma" panose="020B0604030504040204" pitchFamily="34" charset="0"/>
                        </a:rPr>
                        <a:t>. 7:14</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Leads to Heaven</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24324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46713916"/>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Worship at church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Choice </a:t>
                      </a:r>
                      <a:r>
                        <a:rPr lang="en-US" sz="3600" b="0" dirty="0">
                          <a:effectLst/>
                          <a:latin typeface="Tahoma" panose="020B0604030504040204" pitchFamily="34" charset="0"/>
                          <a:ea typeface="Tahoma" panose="020B0604030504040204" pitchFamily="34" charset="0"/>
                          <a:cs typeface="Tahoma" panose="020B0604030504040204" pitchFamily="34" charset="0"/>
                        </a:rPr>
                        <a:t>(Col. 2:8, 23)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Worship God in </a:t>
                      </a:r>
                      <a:r>
                        <a:rPr lang="en-US" sz="3600" dirty="0" smtClean="0">
                          <a:effectLst/>
                          <a:latin typeface="Tahoma" panose="020B0604030504040204" pitchFamily="34" charset="0"/>
                          <a:ea typeface="Tahoma" panose="020B0604030504040204" pitchFamily="34" charset="0"/>
                          <a:cs typeface="Tahoma" panose="020B0604030504040204" pitchFamily="34" charset="0"/>
                        </a:rPr>
                        <a:t>Spirit </a:t>
                      </a:r>
                      <a:r>
                        <a:rPr lang="en-US" sz="3600" dirty="0">
                          <a:effectLst/>
                          <a:latin typeface="Tahoma" panose="020B0604030504040204" pitchFamily="34" charset="0"/>
                          <a:ea typeface="Tahoma" panose="020B0604030504040204" pitchFamily="34" charset="0"/>
                          <a:cs typeface="Tahoma" panose="020B0604030504040204" pitchFamily="34" charset="0"/>
                        </a:rPr>
                        <a:t>&amp; </a:t>
                      </a:r>
                      <a:r>
                        <a:rPr lang="en-US" sz="3600" dirty="0" smtClean="0">
                          <a:effectLst/>
                          <a:latin typeface="Tahoma" panose="020B0604030504040204" pitchFamily="34" charset="0"/>
                          <a:ea typeface="Tahoma" panose="020B0604030504040204" pitchFamily="34" charset="0"/>
                          <a:cs typeface="Tahoma" panose="020B0604030504040204" pitchFamily="34" charset="0"/>
                        </a:rPr>
                        <a:t>Truth</a:t>
                      </a:r>
                      <a:r>
                        <a:rPr lang="en-US" sz="3600" dirty="0">
                          <a:effectLst/>
                          <a:latin typeface="Tahoma" panose="020B0604030504040204" pitchFamily="34" charset="0"/>
                          <a:ea typeface="Tahoma" panose="020B0604030504040204" pitchFamily="34" charset="0"/>
                          <a:cs typeface="Tahoma" panose="020B0604030504040204" pitchFamily="34" charset="0"/>
                        </a:rPr>
                        <a:t>, His church (Jn. 4:24; Mt. 16:18; Eph. 1:22-23)</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Can’t Understand the Bible (alike)</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When we </a:t>
                      </a:r>
                      <a:r>
                        <a:rPr lang="en-US" sz="3600" dirty="0" smtClean="0">
                          <a:effectLst/>
                          <a:latin typeface="Tahoma" panose="020B0604030504040204" pitchFamily="34" charset="0"/>
                          <a:ea typeface="Tahoma" panose="020B0604030504040204" pitchFamily="34" charset="0"/>
                          <a:cs typeface="Tahoma" panose="020B0604030504040204" pitchFamily="34" charset="0"/>
                        </a:rPr>
                        <a:t>Read</a:t>
                      </a:r>
                      <a:r>
                        <a:rPr lang="en-US" sz="3600" dirty="0">
                          <a:effectLst/>
                          <a:latin typeface="Tahoma" panose="020B0604030504040204" pitchFamily="34" charset="0"/>
                          <a:ea typeface="Tahoma" panose="020B0604030504040204" pitchFamily="34" charset="0"/>
                          <a:cs typeface="Tahoma" panose="020B0604030504040204" pitchFamily="34" charset="0"/>
                        </a:rPr>
                        <a:t>, we </a:t>
                      </a:r>
                      <a:r>
                        <a:rPr lang="en-US" sz="3600" dirty="0" smtClean="0">
                          <a:effectLst/>
                          <a:latin typeface="Tahoma" panose="020B0604030504040204" pitchFamily="34" charset="0"/>
                          <a:ea typeface="Tahoma" panose="020B0604030504040204" pitchFamily="34" charset="0"/>
                          <a:cs typeface="Tahoma" panose="020B0604030504040204" pitchFamily="34" charset="0"/>
                        </a:rPr>
                        <a:t>should Understand </a:t>
                      </a:r>
                      <a:r>
                        <a:rPr lang="en-US" sz="3600" dirty="0">
                          <a:effectLst/>
                          <a:latin typeface="Tahoma" panose="020B0604030504040204" pitchFamily="34" charset="0"/>
                          <a:ea typeface="Tahoma" panose="020B0604030504040204" pitchFamily="34" charset="0"/>
                          <a:cs typeface="Tahoma" panose="020B0604030504040204" pitchFamily="34" charset="0"/>
                        </a:rPr>
                        <a:t>it </a:t>
                      </a:r>
                      <a:r>
                        <a:rPr lang="en-US" sz="3600" dirty="0" smtClean="0">
                          <a:effectLst/>
                          <a:latin typeface="Tahoma" panose="020B0604030504040204" pitchFamily="34" charset="0"/>
                          <a:ea typeface="Tahoma" panose="020B0604030504040204" pitchFamily="34" charset="0"/>
                          <a:cs typeface="Tahoma" panose="020B0604030504040204" pitchFamily="34" charset="0"/>
                        </a:rPr>
                        <a:t>Alike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Eph. 3:4; 5:17; </a:t>
                      </a:r>
                      <a:r>
                        <a:rPr lang="en-US" sz="3600" dirty="0" smtClean="0">
                          <a:effectLst/>
                          <a:latin typeface="Tahoma" panose="020B0604030504040204" pitchFamily="34" charset="0"/>
                          <a:ea typeface="Tahoma" panose="020B0604030504040204" pitchFamily="34" charset="0"/>
                          <a:cs typeface="Tahoma" panose="020B0604030504040204" pitchFamily="34" charset="0"/>
                        </a:rPr>
                        <a:t>1 </a:t>
                      </a:r>
                      <a:r>
                        <a:rPr lang="en-US" sz="3600" dirty="0">
                          <a:effectLst/>
                          <a:latin typeface="Tahoma" panose="020B0604030504040204" pitchFamily="34" charset="0"/>
                          <a:ea typeface="Tahoma" panose="020B0604030504040204" pitchFamily="34" charset="0"/>
                          <a:cs typeface="Tahoma" panose="020B0604030504040204" pitchFamily="34" charset="0"/>
                        </a:rPr>
                        <a:t>Cor. 1:10)</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Many Roads lead to Heaven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600" b="0" dirty="0">
                          <a:effectLst/>
                          <a:latin typeface="Tahoma" panose="020B0604030504040204" pitchFamily="34" charset="0"/>
                          <a:ea typeface="Tahoma" panose="020B0604030504040204" pitchFamily="34" charset="0"/>
                          <a:cs typeface="Tahoma" panose="020B0604030504040204" pitchFamily="34" charset="0"/>
                        </a:rPr>
                        <a:t>7:13, 21-23</a:t>
                      </a: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Leads </a:t>
                      </a:r>
                      <a:r>
                        <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to Hell</a:t>
                      </a:r>
                      <a:endPar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chemeClr val="tx1"/>
                          </a:solidFill>
                          <a:effectLst/>
                          <a:latin typeface="Tahoma" panose="020B0604030504040204" pitchFamily="34" charset="0"/>
                          <a:ea typeface="Tahoma" panose="020B0604030504040204" pitchFamily="34" charset="0"/>
                          <a:cs typeface="Tahoma" panose="020B0604030504040204" pitchFamily="34" charset="0"/>
                        </a:rPr>
                        <a:t>Narrow &amp; Difficult Way, </a:t>
                      </a:r>
                      <a:endParaRPr lang="en-US" sz="36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Few that Find </a:t>
                      </a:r>
                      <a:r>
                        <a:rPr lang="en-US" sz="3600" dirty="0">
                          <a:solidFill>
                            <a:schemeClr val="tx1"/>
                          </a:solidFill>
                          <a:effectLst/>
                          <a:latin typeface="Tahoma" panose="020B0604030504040204" pitchFamily="34" charset="0"/>
                          <a:ea typeface="Tahoma" panose="020B0604030504040204" pitchFamily="34" charset="0"/>
                          <a:cs typeface="Tahoma" panose="020B0604030504040204" pitchFamily="34" charset="0"/>
                        </a:rPr>
                        <a:t>it </a:t>
                      </a:r>
                      <a:r>
                        <a:rPr lang="en-US" sz="3600" dirty="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dirty="0">
                          <a:effectLst/>
                          <a:latin typeface="Tahoma" panose="020B0604030504040204" pitchFamily="34" charset="0"/>
                          <a:ea typeface="Tahoma" panose="020B0604030504040204" pitchFamily="34" charset="0"/>
                          <a:cs typeface="Tahoma" panose="020B0604030504040204" pitchFamily="34" charset="0"/>
                        </a:rPr>
                        <a:t>. 7:14</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Leads to Heaven</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92922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81900134"/>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Worship at church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your Choice </a:t>
                      </a:r>
                      <a:r>
                        <a:rPr lang="en-US" sz="3600" b="0" dirty="0">
                          <a:effectLst/>
                          <a:latin typeface="Tahoma" panose="020B0604030504040204" pitchFamily="34" charset="0"/>
                          <a:ea typeface="Tahoma" panose="020B0604030504040204" pitchFamily="34" charset="0"/>
                          <a:cs typeface="Tahoma" panose="020B0604030504040204" pitchFamily="34" charset="0"/>
                        </a:rPr>
                        <a:t>(Col. 2:8, 23)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Worship God in </a:t>
                      </a:r>
                      <a:r>
                        <a:rPr lang="en-US" sz="3600" dirty="0" smtClean="0">
                          <a:effectLst/>
                          <a:latin typeface="Tahoma" panose="020B0604030504040204" pitchFamily="34" charset="0"/>
                          <a:ea typeface="Tahoma" panose="020B0604030504040204" pitchFamily="34" charset="0"/>
                          <a:cs typeface="Tahoma" panose="020B0604030504040204" pitchFamily="34" charset="0"/>
                        </a:rPr>
                        <a:t>Spirit </a:t>
                      </a:r>
                      <a:r>
                        <a:rPr lang="en-US" sz="3600" dirty="0">
                          <a:effectLst/>
                          <a:latin typeface="Tahoma" panose="020B0604030504040204" pitchFamily="34" charset="0"/>
                          <a:ea typeface="Tahoma" panose="020B0604030504040204" pitchFamily="34" charset="0"/>
                          <a:cs typeface="Tahoma" panose="020B0604030504040204" pitchFamily="34" charset="0"/>
                        </a:rPr>
                        <a:t>&amp; </a:t>
                      </a:r>
                      <a:r>
                        <a:rPr lang="en-US" sz="3600" dirty="0" smtClean="0">
                          <a:effectLst/>
                          <a:latin typeface="Tahoma" panose="020B0604030504040204" pitchFamily="34" charset="0"/>
                          <a:ea typeface="Tahoma" panose="020B0604030504040204" pitchFamily="34" charset="0"/>
                          <a:cs typeface="Tahoma" panose="020B0604030504040204" pitchFamily="34" charset="0"/>
                        </a:rPr>
                        <a:t>Truth</a:t>
                      </a:r>
                      <a:r>
                        <a:rPr lang="en-US" sz="3600" dirty="0">
                          <a:effectLst/>
                          <a:latin typeface="Tahoma" panose="020B0604030504040204" pitchFamily="34" charset="0"/>
                          <a:ea typeface="Tahoma" panose="020B0604030504040204" pitchFamily="34" charset="0"/>
                          <a:cs typeface="Tahoma" panose="020B0604030504040204" pitchFamily="34" charset="0"/>
                        </a:rPr>
                        <a:t>, His church (Jn. 4:24; Mt. 16:18; Eph. 1:22-23)</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Can’t Understand the Bible (alike)</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When we </a:t>
                      </a:r>
                      <a:r>
                        <a:rPr lang="en-US" sz="3600" dirty="0" smtClean="0">
                          <a:effectLst/>
                          <a:latin typeface="Tahoma" panose="020B0604030504040204" pitchFamily="34" charset="0"/>
                          <a:ea typeface="Tahoma" panose="020B0604030504040204" pitchFamily="34" charset="0"/>
                          <a:cs typeface="Tahoma" panose="020B0604030504040204" pitchFamily="34" charset="0"/>
                        </a:rPr>
                        <a:t>Read</a:t>
                      </a:r>
                      <a:r>
                        <a:rPr lang="en-US" sz="3600" dirty="0">
                          <a:effectLst/>
                          <a:latin typeface="Tahoma" panose="020B0604030504040204" pitchFamily="34" charset="0"/>
                          <a:ea typeface="Tahoma" panose="020B0604030504040204" pitchFamily="34" charset="0"/>
                          <a:cs typeface="Tahoma" panose="020B0604030504040204" pitchFamily="34" charset="0"/>
                        </a:rPr>
                        <a:t>, we </a:t>
                      </a:r>
                      <a:r>
                        <a:rPr lang="en-US" sz="3600" dirty="0" smtClean="0">
                          <a:effectLst/>
                          <a:latin typeface="Tahoma" panose="020B0604030504040204" pitchFamily="34" charset="0"/>
                          <a:ea typeface="Tahoma" panose="020B0604030504040204" pitchFamily="34" charset="0"/>
                          <a:cs typeface="Tahoma" panose="020B0604030504040204" pitchFamily="34" charset="0"/>
                        </a:rPr>
                        <a:t>should Understand </a:t>
                      </a:r>
                      <a:r>
                        <a:rPr lang="en-US" sz="3600" dirty="0">
                          <a:effectLst/>
                          <a:latin typeface="Tahoma" panose="020B0604030504040204" pitchFamily="34" charset="0"/>
                          <a:ea typeface="Tahoma" panose="020B0604030504040204" pitchFamily="34" charset="0"/>
                          <a:cs typeface="Tahoma" panose="020B0604030504040204" pitchFamily="34" charset="0"/>
                        </a:rPr>
                        <a:t>it </a:t>
                      </a:r>
                      <a:r>
                        <a:rPr lang="en-US" sz="3600" dirty="0" smtClean="0">
                          <a:effectLst/>
                          <a:latin typeface="Tahoma" panose="020B0604030504040204" pitchFamily="34" charset="0"/>
                          <a:ea typeface="Tahoma" panose="020B0604030504040204" pitchFamily="34" charset="0"/>
                          <a:cs typeface="Tahoma" panose="020B0604030504040204" pitchFamily="34" charset="0"/>
                        </a:rPr>
                        <a:t>Alike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Eph. 3:4; 5:17; </a:t>
                      </a:r>
                      <a:r>
                        <a:rPr lang="en-US" sz="3600" dirty="0" smtClean="0">
                          <a:effectLst/>
                          <a:latin typeface="Tahoma" panose="020B0604030504040204" pitchFamily="34" charset="0"/>
                          <a:ea typeface="Tahoma" panose="020B0604030504040204" pitchFamily="34" charset="0"/>
                          <a:cs typeface="Tahoma" panose="020B0604030504040204" pitchFamily="34" charset="0"/>
                        </a:rPr>
                        <a:t>1 </a:t>
                      </a:r>
                      <a:r>
                        <a:rPr lang="en-US" sz="3600" dirty="0">
                          <a:effectLst/>
                          <a:latin typeface="Tahoma" panose="020B0604030504040204" pitchFamily="34" charset="0"/>
                          <a:ea typeface="Tahoma" panose="020B0604030504040204" pitchFamily="34" charset="0"/>
                          <a:cs typeface="Tahoma" panose="020B0604030504040204" pitchFamily="34" charset="0"/>
                        </a:rPr>
                        <a:t>Cor. 1:10)</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Many Roads lead to Heaven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600" b="0" dirty="0">
                          <a:effectLst/>
                          <a:latin typeface="Tahoma" panose="020B0604030504040204" pitchFamily="34" charset="0"/>
                          <a:ea typeface="Tahoma" panose="020B0604030504040204" pitchFamily="34" charset="0"/>
                          <a:cs typeface="Tahoma" panose="020B0604030504040204" pitchFamily="34" charset="0"/>
                        </a:rPr>
                        <a:t>7:13, 21-23</a:t>
                      </a: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Leads </a:t>
                      </a:r>
                      <a:r>
                        <a:rPr lang="en-US" sz="36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to Hell</a:t>
                      </a:r>
                      <a:endParaRPr lang="en-US" sz="36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chemeClr val="tx1"/>
                          </a:solidFill>
                          <a:effectLst/>
                          <a:latin typeface="Tahoma" panose="020B0604030504040204" pitchFamily="34" charset="0"/>
                          <a:ea typeface="Tahoma" panose="020B0604030504040204" pitchFamily="34" charset="0"/>
                          <a:cs typeface="Tahoma" panose="020B0604030504040204" pitchFamily="34" charset="0"/>
                        </a:rPr>
                        <a:t>Narrow &amp; Difficult Way, </a:t>
                      </a:r>
                      <a:endParaRPr lang="en-US" sz="36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Few that Find </a:t>
                      </a:r>
                      <a:r>
                        <a:rPr lang="en-US" sz="3600" dirty="0">
                          <a:solidFill>
                            <a:schemeClr val="tx1"/>
                          </a:solidFill>
                          <a:effectLst/>
                          <a:latin typeface="Tahoma" panose="020B0604030504040204" pitchFamily="34" charset="0"/>
                          <a:ea typeface="Tahoma" panose="020B0604030504040204" pitchFamily="34" charset="0"/>
                          <a:cs typeface="Tahoma" panose="020B0604030504040204" pitchFamily="34" charset="0"/>
                        </a:rPr>
                        <a:t>it </a:t>
                      </a:r>
                      <a:r>
                        <a:rPr lang="en-US" sz="3600" dirty="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dirty="0">
                          <a:effectLst/>
                          <a:latin typeface="Tahoma" panose="020B0604030504040204" pitchFamily="34" charset="0"/>
                          <a:ea typeface="Tahoma" panose="020B0604030504040204" pitchFamily="34" charset="0"/>
                          <a:cs typeface="Tahoma" panose="020B0604030504040204" pitchFamily="34" charset="0"/>
                        </a:rPr>
                        <a:t>. 7:14</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p>
                    <a:p>
                      <a:pPr marL="0" marR="0" algn="ctr">
                        <a:lnSpc>
                          <a:spcPct val="107000"/>
                        </a:lnSpc>
                        <a:spcBef>
                          <a:spcPts val="0"/>
                        </a:spcBef>
                        <a:spcAft>
                          <a:spcPts val="0"/>
                        </a:spcAft>
                      </a:pP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Leads to Heaven</a:t>
                      </a:r>
                      <a:endPar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39958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33s- In Your Holy Sight</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578- The Old Rugged Cross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435- How Shall the Young Secure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324- Come, Sinner, Come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356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30823338"/>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15768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49497883"/>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Human Wisdom </a:t>
                      </a:r>
                      <a:endPar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scientists, scholars, society)</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9663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0557031"/>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Seems Right (Pr.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Human Wisdom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scientists, scholars, society)</a:t>
                      </a:r>
                    </a:p>
                  </a:txBody>
                  <a:tcPr marL="68580" marR="68580" marT="0" marB="0"/>
                </a:tc>
                <a:tc>
                  <a:txBody>
                    <a:bodyPr/>
                    <a:lstStyle/>
                    <a:p>
                      <a:pPr marL="0" marR="0" algn="ctr">
                        <a:lnSpc>
                          <a:spcPct val="107000"/>
                        </a:lnSpc>
                        <a:spcBef>
                          <a:spcPts val="0"/>
                        </a:spcBef>
                        <a:spcAft>
                          <a:spcPts val="0"/>
                        </a:spcAft>
                      </a:pP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God’s Wisdom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Fear </a:t>
                      </a: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Him)</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 (Prov. </a:t>
                      </a:r>
                      <a:r>
                        <a:rPr lang="en-US" sz="3600" dirty="0">
                          <a:effectLst/>
                          <a:latin typeface="Tahoma" panose="020B0604030504040204" pitchFamily="34" charset="0"/>
                          <a:ea typeface="Tahoma" panose="020B0604030504040204" pitchFamily="34" charset="0"/>
                          <a:cs typeface="Tahoma" panose="020B0604030504040204" pitchFamily="34" charset="0"/>
                        </a:rPr>
                        <a:t>1:7; 1 </a:t>
                      </a:r>
                      <a:r>
                        <a:rPr lang="en-US" sz="3600" dirty="0" smtClean="0">
                          <a:effectLst/>
                          <a:latin typeface="Tahoma" panose="020B0604030504040204" pitchFamily="34" charset="0"/>
                          <a:ea typeface="Tahoma" panose="020B0604030504040204" pitchFamily="34" charset="0"/>
                          <a:cs typeface="Tahoma" panose="020B0604030504040204" pitchFamily="34" charset="0"/>
                        </a:rPr>
                        <a:t>Cor. 1:18ff)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10570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93474433"/>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Human Wisdom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scientists, scholars, society)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God’s Wisdom </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Fear </a:t>
                      </a:r>
                      <a:r>
                        <a:rPr lang="en-US" sz="3600" dirty="0" smtClean="0">
                          <a:effectLst/>
                          <a:latin typeface="Tahoma" panose="020B0604030504040204" pitchFamily="34" charset="0"/>
                          <a:ea typeface="Tahoma" panose="020B0604030504040204" pitchFamily="34" charset="0"/>
                          <a:cs typeface="Tahoma" panose="020B0604030504040204" pitchFamily="34" charset="0"/>
                        </a:rPr>
                        <a:t>Him)</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 (Prov. </a:t>
                      </a:r>
                      <a:r>
                        <a:rPr lang="en-US" sz="3600" dirty="0">
                          <a:effectLst/>
                          <a:latin typeface="Tahoma" panose="020B0604030504040204" pitchFamily="34" charset="0"/>
                          <a:ea typeface="Tahoma" panose="020B0604030504040204" pitchFamily="34" charset="0"/>
                          <a:cs typeface="Tahoma" panose="020B0604030504040204" pitchFamily="34" charset="0"/>
                        </a:rPr>
                        <a:t>1:7; 1 </a:t>
                      </a:r>
                      <a:r>
                        <a:rPr lang="en-US" sz="3600" dirty="0" smtClean="0">
                          <a:effectLst/>
                          <a:latin typeface="Tahoma" panose="020B0604030504040204" pitchFamily="34" charset="0"/>
                          <a:ea typeface="Tahoma" panose="020B0604030504040204" pitchFamily="34" charset="0"/>
                          <a:cs typeface="Tahoma" panose="020B0604030504040204" pitchFamily="34" charset="0"/>
                        </a:rPr>
                        <a:t>Cor</a:t>
                      </a:r>
                      <a:r>
                        <a:rPr lang="en-US" sz="3600" smtClean="0">
                          <a:effectLst/>
                          <a:latin typeface="Tahoma" panose="020B0604030504040204" pitchFamily="34" charset="0"/>
                          <a:ea typeface="Tahoma" panose="020B0604030504040204" pitchFamily="34" charset="0"/>
                          <a:cs typeface="Tahoma" panose="020B0604030504040204" pitchFamily="34" charset="0"/>
                        </a:rPr>
                        <a:t>. 1:18ff)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Feelings </a:t>
                      </a:r>
                      <a:r>
                        <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[felt </a:t>
                      </a: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led by the </a:t>
                      </a:r>
                      <a:r>
                        <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Lord]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(Jer. 23:16-17; Jdg. </a:t>
                      </a:r>
                      <a:r>
                        <a:rPr lang="en-US" sz="3600" b="0" dirty="0">
                          <a:effectLst/>
                          <a:latin typeface="Tahoma" panose="020B0604030504040204" pitchFamily="34" charset="0"/>
                          <a:ea typeface="Tahoma" panose="020B0604030504040204" pitchFamily="34" charset="0"/>
                          <a:cs typeface="Tahoma" panose="020B0604030504040204" pitchFamily="34" charset="0"/>
                        </a:rPr>
                        <a:t>21:25)</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215022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24153279"/>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Seems Right (Pr.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Human Wisdom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scientists, scholars, society)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God’s Wisdom </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Fear </a:t>
                      </a:r>
                      <a:r>
                        <a:rPr lang="en-US" sz="3600" dirty="0" smtClean="0">
                          <a:effectLst/>
                          <a:latin typeface="Tahoma" panose="020B0604030504040204" pitchFamily="34" charset="0"/>
                          <a:ea typeface="Tahoma" panose="020B0604030504040204" pitchFamily="34" charset="0"/>
                          <a:cs typeface="Tahoma" panose="020B0604030504040204" pitchFamily="34" charset="0"/>
                        </a:rPr>
                        <a:t>Him)</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 (Prov. </a:t>
                      </a:r>
                      <a:r>
                        <a:rPr lang="en-US" sz="3600" dirty="0">
                          <a:effectLst/>
                          <a:latin typeface="Tahoma" panose="020B0604030504040204" pitchFamily="34" charset="0"/>
                          <a:ea typeface="Tahoma" panose="020B0604030504040204" pitchFamily="34" charset="0"/>
                          <a:cs typeface="Tahoma" panose="020B0604030504040204" pitchFamily="34" charset="0"/>
                        </a:rPr>
                        <a:t>1:7; 1 </a:t>
                      </a:r>
                      <a:r>
                        <a:rPr lang="en-US" sz="3600" dirty="0" smtClean="0">
                          <a:effectLst/>
                          <a:latin typeface="Tahoma" panose="020B0604030504040204" pitchFamily="34" charset="0"/>
                          <a:ea typeface="Tahoma" panose="020B0604030504040204" pitchFamily="34" charset="0"/>
                          <a:cs typeface="Tahoma" panose="020B0604030504040204" pitchFamily="34" charset="0"/>
                        </a:rPr>
                        <a:t>Cor</a:t>
                      </a:r>
                      <a:r>
                        <a:rPr lang="en-US" sz="3600" smtClean="0">
                          <a:effectLst/>
                          <a:latin typeface="Tahoma" panose="020B0604030504040204" pitchFamily="34" charset="0"/>
                          <a:ea typeface="Tahoma" panose="020B0604030504040204" pitchFamily="34" charset="0"/>
                          <a:cs typeface="Tahoma" panose="020B0604030504040204" pitchFamily="34" charset="0"/>
                        </a:rPr>
                        <a:t>. 1:18ff)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Feelings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[felt </a:t>
                      </a:r>
                      <a:r>
                        <a:rPr lang="en-US" sz="3600" b="0" dirty="0">
                          <a:effectLst/>
                          <a:latin typeface="Tahoma" panose="020B0604030504040204" pitchFamily="34" charset="0"/>
                          <a:ea typeface="Tahoma" panose="020B0604030504040204" pitchFamily="34" charset="0"/>
                          <a:cs typeface="Tahoma" panose="020B0604030504040204" pitchFamily="34" charset="0"/>
                        </a:rPr>
                        <a:t>led by the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Lord]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b="0" dirty="0" smtClean="0">
                          <a:effectLst/>
                          <a:latin typeface="Tahoma" panose="020B0604030504040204" pitchFamily="34" charset="0"/>
                          <a:ea typeface="Tahoma" panose="020B0604030504040204" pitchFamily="34" charset="0"/>
                          <a:cs typeface="Tahoma" panose="020B0604030504040204" pitchFamily="34" charset="0"/>
                        </a:rPr>
                        <a:t>(Jer. 23:16-17; Jdg. 21:25)</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0070C0"/>
                          </a:solidFill>
                          <a:effectLst/>
                          <a:latin typeface="Tahoma" panose="020B0604030504040204" pitchFamily="34" charset="0"/>
                          <a:ea typeface="Tahoma" panose="020B0604030504040204" pitchFamily="34" charset="0"/>
                          <a:cs typeface="Tahoma" panose="020B0604030504040204" pitchFamily="34" charset="0"/>
                        </a:rPr>
                        <a:t>God’s Way Higher than Yours </a:t>
                      </a:r>
                      <a:r>
                        <a:rPr lang="en-US" sz="3600" dirty="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Isaiah 55:8-9; 2 Cor. 5:7)</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48990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0146477"/>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Way that Seems Right </a:t>
                      </a:r>
                      <a:r>
                        <a:rPr lang="en-US" sz="4000" b="0" dirty="0">
                          <a:effectLst/>
                          <a:latin typeface="Tahoma" panose="020B0604030504040204" pitchFamily="34" charset="0"/>
                          <a:ea typeface="Tahoma" panose="020B0604030504040204" pitchFamily="34" charset="0"/>
                          <a:cs typeface="Tahoma" panose="020B0604030504040204" pitchFamily="34" charset="0"/>
                        </a:rPr>
                        <a:t>(Pr.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Right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Human Wisdom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scientists, scholars, society)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God’s Wisdom </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Fear </a:t>
                      </a:r>
                      <a:r>
                        <a:rPr lang="en-US" sz="3600" dirty="0" smtClean="0">
                          <a:effectLst/>
                          <a:latin typeface="Tahoma" panose="020B0604030504040204" pitchFamily="34" charset="0"/>
                          <a:ea typeface="Tahoma" panose="020B0604030504040204" pitchFamily="34" charset="0"/>
                          <a:cs typeface="Tahoma" panose="020B0604030504040204" pitchFamily="34" charset="0"/>
                        </a:rPr>
                        <a:t>Him)</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 (Prov. </a:t>
                      </a:r>
                      <a:r>
                        <a:rPr lang="en-US" sz="3600" dirty="0">
                          <a:effectLst/>
                          <a:latin typeface="Tahoma" panose="020B0604030504040204" pitchFamily="34" charset="0"/>
                          <a:ea typeface="Tahoma" panose="020B0604030504040204" pitchFamily="34" charset="0"/>
                          <a:cs typeface="Tahoma" panose="020B0604030504040204" pitchFamily="34" charset="0"/>
                        </a:rPr>
                        <a:t>1:7; 1 </a:t>
                      </a:r>
                      <a:r>
                        <a:rPr lang="en-US" sz="3600" dirty="0" smtClean="0">
                          <a:effectLst/>
                          <a:latin typeface="Tahoma" panose="020B0604030504040204" pitchFamily="34" charset="0"/>
                          <a:ea typeface="Tahoma" panose="020B0604030504040204" pitchFamily="34" charset="0"/>
                          <a:cs typeface="Tahoma" panose="020B0604030504040204" pitchFamily="34" charset="0"/>
                        </a:rPr>
                        <a:t>Cor</a:t>
                      </a:r>
                      <a:r>
                        <a:rPr lang="en-US" sz="3600" smtClean="0">
                          <a:effectLst/>
                          <a:latin typeface="Tahoma" panose="020B0604030504040204" pitchFamily="34" charset="0"/>
                          <a:ea typeface="Tahoma" panose="020B0604030504040204" pitchFamily="34" charset="0"/>
                          <a:cs typeface="Tahoma" panose="020B0604030504040204" pitchFamily="34" charset="0"/>
                        </a:rPr>
                        <a:t>. 1:18ff)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Feelings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[felt </a:t>
                      </a:r>
                      <a:r>
                        <a:rPr lang="en-US" sz="3600" b="0" dirty="0">
                          <a:effectLst/>
                          <a:latin typeface="Tahoma" panose="020B0604030504040204" pitchFamily="34" charset="0"/>
                          <a:ea typeface="Tahoma" panose="020B0604030504040204" pitchFamily="34" charset="0"/>
                          <a:cs typeface="Tahoma" panose="020B0604030504040204" pitchFamily="34" charset="0"/>
                        </a:rPr>
                        <a:t>led by the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Lord</a:t>
                      </a: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b="0" dirty="0" smtClean="0">
                          <a:effectLst/>
                          <a:latin typeface="Tahoma" panose="020B0604030504040204" pitchFamily="34" charset="0"/>
                          <a:ea typeface="Tahoma" panose="020B0604030504040204" pitchFamily="34" charset="0"/>
                          <a:cs typeface="Tahoma" panose="020B0604030504040204" pitchFamily="34" charset="0"/>
                        </a:rPr>
                        <a:t>(Jer. 23:16-17; Jdg. 21:25)</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God’s Way Higher than Yours (</a:t>
                      </a:r>
                      <a:r>
                        <a:rPr lang="en-US" sz="3600" smtClean="0">
                          <a:effectLst/>
                          <a:latin typeface="Tahoma" panose="020B0604030504040204" pitchFamily="34" charset="0"/>
                          <a:ea typeface="Tahoma" panose="020B0604030504040204" pitchFamily="34" charset="0"/>
                          <a:cs typeface="Tahoma" panose="020B0604030504040204" pitchFamily="34" charset="0"/>
                        </a:rPr>
                        <a:t>Isaiah 55:8-9; 2 Cor. 5:7)</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Faith Only to be Saved </a:t>
                      </a:r>
                      <a:endParaRPr lang="en-US" sz="36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(John 3:16; </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2:19, 24)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467852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90153875"/>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14677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Way that Seems Right (Pr.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14:12; 16:25)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0070C0"/>
                          </a:solidFill>
                          <a:effectLst/>
                          <a:latin typeface="Tahoma" panose="020B0604030504040204" pitchFamily="34" charset="0"/>
                          <a:ea typeface="Tahoma" panose="020B0604030504040204" pitchFamily="34" charset="0"/>
                          <a:cs typeface="Tahoma" panose="020B0604030504040204" pitchFamily="34" charset="0"/>
                        </a:rPr>
                        <a:t>The Way that is </a:t>
                      </a:r>
                      <a:r>
                        <a:rPr lang="en-US" sz="4000" b="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Right</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Timothy </a:t>
                      </a:r>
                      <a:r>
                        <a:rPr lang="en-US" sz="4000" b="0" dirty="0">
                          <a:effectLst/>
                          <a:latin typeface="Tahoma" panose="020B0604030504040204" pitchFamily="34" charset="0"/>
                          <a:ea typeface="Tahoma" panose="020B0604030504040204" pitchFamily="34" charset="0"/>
                          <a:cs typeface="Tahoma" panose="020B0604030504040204" pitchFamily="34" charset="0"/>
                        </a:rPr>
                        <a:t>3:16-17)</a:t>
                      </a: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Human Wisdom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scientists, scholars, society)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God’s Wisdom </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Fear </a:t>
                      </a:r>
                      <a:r>
                        <a:rPr lang="en-US" sz="3600" dirty="0" smtClean="0">
                          <a:effectLst/>
                          <a:latin typeface="Tahoma" panose="020B0604030504040204" pitchFamily="34" charset="0"/>
                          <a:ea typeface="Tahoma" panose="020B0604030504040204" pitchFamily="34" charset="0"/>
                          <a:cs typeface="Tahoma" panose="020B0604030504040204" pitchFamily="34" charset="0"/>
                        </a:rPr>
                        <a:t>Him)</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 (Prov. </a:t>
                      </a:r>
                      <a:r>
                        <a:rPr lang="en-US" sz="3600" dirty="0">
                          <a:effectLst/>
                          <a:latin typeface="Tahoma" panose="020B0604030504040204" pitchFamily="34" charset="0"/>
                          <a:ea typeface="Tahoma" panose="020B0604030504040204" pitchFamily="34" charset="0"/>
                          <a:cs typeface="Tahoma" panose="020B0604030504040204" pitchFamily="34" charset="0"/>
                        </a:rPr>
                        <a:t>1:7; 1 </a:t>
                      </a:r>
                      <a:r>
                        <a:rPr lang="en-US" sz="3600" dirty="0" smtClean="0">
                          <a:effectLst/>
                          <a:latin typeface="Tahoma" panose="020B0604030504040204" pitchFamily="34" charset="0"/>
                          <a:ea typeface="Tahoma" panose="020B0604030504040204" pitchFamily="34" charset="0"/>
                          <a:cs typeface="Tahoma" panose="020B0604030504040204" pitchFamily="34" charset="0"/>
                        </a:rPr>
                        <a:t>Cor</a:t>
                      </a:r>
                      <a:r>
                        <a:rPr lang="en-US" sz="3600" smtClean="0">
                          <a:effectLst/>
                          <a:latin typeface="Tahoma" panose="020B0604030504040204" pitchFamily="34" charset="0"/>
                          <a:ea typeface="Tahoma" panose="020B0604030504040204" pitchFamily="34" charset="0"/>
                          <a:cs typeface="Tahoma" panose="020B0604030504040204" pitchFamily="34" charset="0"/>
                        </a:rPr>
                        <a:t>. 1:18ff)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Feelings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[felt </a:t>
                      </a:r>
                      <a:r>
                        <a:rPr lang="en-US" sz="3600" b="0" dirty="0">
                          <a:effectLst/>
                          <a:latin typeface="Tahoma" panose="020B0604030504040204" pitchFamily="34" charset="0"/>
                          <a:ea typeface="Tahoma" panose="020B0604030504040204" pitchFamily="34" charset="0"/>
                          <a:cs typeface="Tahoma" panose="020B0604030504040204" pitchFamily="34" charset="0"/>
                        </a:rPr>
                        <a:t>led by the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Lord</a:t>
                      </a: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b="0" dirty="0" smtClean="0">
                          <a:effectLst/>
                          <a:latin typeface="Tahoma" panose="020B0604030504040204" pitchFamily="34" charset="0"/>
                          <a:ea typeface="Tahoma" panose="020B0604030504040204" pitchFamily="34" charset="0"/>
                          <a:cs typeface="Tahoma" panose="020B0604030504040204" pitchFamily="34" charset="0"/>
                        </a:rPr>
                        <a:t>(Jer. 23:16-17; Jdg. 21:25)</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God’s Way Higher than Yours (</a:t>
                      </a:r>
                      <a:r>
                        <a:rPr lang="en-US" sz="3600" smtClean="0">
                          <a:effectLst/>
                          <a:latin typeface="Tahoma" panose="020B0604030504040204" pitchFamily="34" charset="0"/>
                          <a:ea typeface="Tahoma" panose="020B0604030504040204" pitchFamily="34" charset="0"/>
                          <a:cs typeface="Tahoma" panose="020B0604030504040204" pitchFamily="34" charset="0"/>
                        </a:rPr>
                        <a:t>Isaiah 55:8-9; 2 Cor. 5:7)</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675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Faith Only to be Saved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(John 3:16; </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2:19, 24)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solidFill>
                            <a:srgbClr val="0070C0"/>
                          </a:solidFill>
                          <a:effectLst/>
                          <a:latin typeface="Tahoma" panose="020B0604030504040204" pitchFamily="34" charset="0"/>
                          <a:ea typeface="Tahoma" panose="020B0604030504040204" pitchFamily="34" charset="0"/>
                          <a:cs typeface="Tahoma" panose="020B0604030504040204" pitchFamily="34" charset="0"/>
                        </a:rPr>
                        <a:t>Must Obey Jesus to be Saved </a:t>
                      </a:r>
                      <a:r>
                        <a:rPr lang="en-US" sz="3600" dirty="0" smtClean="0">
                          <a:effectLst/>
                          <a:latin typeface="Tahoma" panose="020B0604030504040204" pitchFamily="34" charset="0"/>
                          <a:ea typeface="Tahoma" panose="020B0604030504040204" pitchFamily="34" charset="0"/>
                          <a:cs typeface="Tahoma" panose="020B0604030504040204" pitchFamily="34" charset="0"/>
                        </a:rPr>
                        <a:t>(John 3:36; 14:6; Heb. 5:9)</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93026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2249</TotalTime>
  <Words>2709</Words>
  <Application>Microsoft Office PowerPoint</Application>
  <PresentationFormat>Widescreen</PresentationFormat>
  <Paragraphs>230</Paragraphs>
  <Slides>24</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21</cp:revision>
  <cp:lastPrinted>2018-08-26T08:35:40Z</cp:lastPrinted>
  <dcterms:created xsi:type="dcterms:W3CDTF">2018-08-25T04:17:48Z</dcterms:created>
  <dcterms:modified xsi:type="dcterms:W3CDTF">2018-08-26T18:34:37Z</dcterms:modified>
</cp:coreProperties>
</file>