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5" r:id="rId2"/>
    <p:sldId id="256" r:id="rId3"/>
    <p:sldId id="264" r:id="rId4"/>
    <p:sldId id="257" r:id="rId5"/>
    <p:sldId id="258" r:id="rId6"/>
    <p:sldId id="259" r:id="rId7"/>
    <p:sldId id="260" r:id="rId8"/>
    <p:sldId id="262" r:id="rId9"/>
    <p:sldId id="261" r:id="rId10"/>
    <p:sldId id="266" r:id="rId11"/>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6" autoAdjust="0"/>
    <p:restoredTop sz="95164" autoAdjust="0"/>
  </p:normalViewPr>
  <p:slideViewPr>
    <p:cSldViewPr snapToGrid="0">
      <p:cViewPr varScale="1">
        <p:scale>
          <a:sx n="84" d="100"/>
          <a:sy n="84" d="100"/>
        </p:scale>
        <p:origin x="10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D378CD62-7928-4E4E-850B-EF4205EB4730}" type="datetimeFigureOut">
              <a:rPr lang="en-US" smtClean="0"/>
              <a:t>8/9/2018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9BF8C9AC-AFDA-4474-A17B-3CA6E3E4E59A}" type="slidenum">
              <a:rPr lang="en-US" smtClean="0"/>
              <a:t>‹#›</a:t>
            </a:fld>
            <a:endParaRPr lang="en-US"/>
          </a:p>
        </p:txBody>
      </p:sp>
    </p:spTree>
    <p:extLst>
      <p:ext uri="{BB962C8B-B14F-4D97-AF65-F5344CB8AC3E}">
        <p14:creationId xmlns:p14="http://schemas.microsoft.com/office/powerpoint/2010/main" val="613556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7BF173B8-ADCE-4F26-AC13-569770510B0A}" type="datetimeFigureOut">
              <a:rPr lang="en-US" smtClean="0"/>
              <a:t>8/9/2018</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2F95F98B-1A2F-46EF-93E8-C619946226E3}" type="slidenum">
              <a:rPr lang="en-US" smtClean="0"/>
              <a:t>‹#›</a:t>
            </a:fld>
            <a:endParaRPr lang="en-US"/>
          </a:p>
        </p:txBody>
      </p:sp>
    </p:spTree>
    <p:extLst>
      <p:ext uri="{BB962C8B-B14F-4D97-AF65-F5344CB8AC3E}">
        <p14:creationId xmlns:p14="http://schemas.microsoft.com/office/powerpoint/2010/main" val="3868398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eaLnBrk="1" hangingPunct="1"/>
            <a:r>
              <a:rPr lang="en-US" altLang="en-US" sz="1200" dirty="0" smtClean="0">
                <a:effectLst/>
              </a:rPr>
              <a:t>Wisdom is worth much more than all the money, possessions, or jewels in this world </a:t>
            </a:r>
            <a:r>
              <a:rPr lang="en-US" altLang="en-US" sz="1200" dirty="0" smtClean="0">
                <a:solidFill>
                  <a:srgbClr val="00FF00"/>
                </a:solidFill>
                <a:effectLst/>
              </a:rPr>
              <a:t>(Pr. 3:13-15). </a:t>
            </a:r>
            <a:r>
              <a:rPr lang="en-US" altLang="en-US" sz="1200" dirty="0" smtClean="0">
                <a:effectLst/>
              </a:rPr>
              <a:t>He left the riches of heaven to be poor so that we might be richly blessed </a:t>
            </a:r>
            <a:r>
              <a:rPr lang="en-US" altLang="en-US" sz="1200" dirty="0" smtClean="0">
                <a:solidFill>
                  <a:srgbClr val="00FF00"/>
                </a:solidFill>
                <a:effectLst/>
              </a:rPr>
              <a:t>(2 Cor. 8:9; Eph. 1:4).  </a:t>
            </a:r>
            <a:r>
              <a:rPr lang="en-US" altLang="en-US" sz="1200" dirty="0" smtClean="0">
                <a:effectLst/>
              </a:rPr>
              <a:t>Since nothing we may desire compares with wisdom, we should be willing to give everything up in order to redeem it </a:t>
            </a:r>
            <a:r>
              <a:rPr lang="en-US" altLang="en-US" sz="1200" dirty="0" smtClean="0">
                <a:solidFill>
                  <a:srgbClr val="00FF00"/>
                </a:solidFill>
                <a:effectLst/>
              </a:rPr>
              <a:t>(Pr. 3:15; 8:11; Mt. 13:44-46; 16:26).</a:t>
            </a:r>
          </a:p>
          <a:p>
            <a:pPr marL="609600" indent="-609600" eaLnBrk="1" hangingPunct="1"/>
            <a:endParaRPr lang="en-US" altLang="en-US" sz="200" dirty="0" smtClean="0">
              <a:effectLst/>
            </a:endParaRPr>
          </a:p>
          <a:p>
            <a:pPr marL="609600" indent="-609600" eaLnBrk="1" hangingPunct="1"/>
            <a:r>
              <a:rPr lang="en-US" altLang="en-US" sz="1200" dirty="0" smtClean="0">
                <a:effectLst/>
              </a:rPr>
              <a:t>Godliness is not only profitable for the present life but also for the life to come </a:t>
            </a:r>
            <a:r>
              <a:rPr lang="en-US" altLang="en-US" sz="1200" dirty="0" smtClean="0">
                <a:solidFill>
                  <a:srgbClr val="00FF00"/>
                </a:solidFill>
                <a:effectLst/>
              </a:rPr>
              <a:t>(1 Tim. 4:7-8).</a:t>
            </a:r>
            <a:endParaRPr lang="en-US" altLang="en-US" sz="1200" dirty="0" smtClean="0">
              <a:effectLst/>
            </a:endParaRPr>
          </a:p>
          <a:p>
            <a:endParaRPr lang="en-US" dirty="0"/>
          </a:p>
        </p:txBody>
      </p:sp>
      <p:sp>
        <p:nvSpPr>
          <p:cNvPr id="4" name="Slide Number Placeholder 3"/>
          <p:cNvSpPr>
            <a:spLocks noGrp="1"/>
          </p:cNvSpPr>
          <p:nvPr>
            <p:ph type="sldNum" sz="quarter" idx="10"/>
          </p:nvPr>
        </p:nvSpPr>
        <p:spPr/>
        <p:txBody>
          <a:bodyPr/>
          <a:lstStyle/>
          <a:p>
            <a:fld id="{2F95F98B-1A2F-46EF-93E8-C619946226E3}" type="slidenum">
              <a:rPr lang="en-US" smtClean="0"/>
              <a:t>4</a:t>
            </a:fld>
            <a:endParaRPr lang="en-US"/>
          </a:p>
        </p:txBody>
      </p:sp>
    </p:spTree>
    <p:extLst>
      <p:ext uri="{BB962C8B-B14F-4D97-AF65-F5344CB8AC3E}">
        <p14:creationId xmlns:p14="http://schemas.microsoft.com/office/powerpoint/2010/main" val="1652581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eaLnBrk="1" hangingPunct="1"/>
            <a:r>
              <a:rPr lang="en-US" altLang="en-US" sz="1200" dirty="0" smtClean="0">
                <a:effectLst/>
              </a:rPr>
              <a:t>Everybody loves to get a prize and there is no greater gift than wisdom. Without it we are fools. God wants to give it to you but you must refuse to do what seems right to you &amp; obey Him </a:t>
            </a:r>
            <a:r>
              <a:rPr lang="en-US" altLang="en-US" sz="1200" dirty="0" smtClean="0">
                <a:solidFill>
                  <a:srgbClr val="00FF00"/>
                </a:solidFill>
                <a:effectLst/>
              </a:rPr>
              <a:t>(Pr. 14:12). </a:t>
            </a:r>
          </a:p>
          <a:p>
            <a:pPr marL="609600" indent="-609600" eaLnBrk="1" hangingPunct="1"/>
            <a:r>
              <a:rPr lang="en-US" altLang="en-US" sz="1200" dirty="0" smtClean="0">
                <a:effectLst/>
              </a:rPr>
              <a:t> The prize of wisdom is that we will have a prolonged life (eternal life over fleshly life), be prosperous instead of being bankrupt (spiritual blessings), be at peace instead of being worried, and have power over our spiritual enemy,</a:t>
            </a:r>
            <a:r>
              <a:rPr lang="en-US" altLang="en-US" sz="1200" baseline="0" dirty="0" smtClean="0">
                <a:effectLst/>
              </a:rPr>
              <a:t> the devil</a:t>
            </a:r>
            <a:r>
              <a:rPr lang="en-US" altLang="en-US" sz="1200" dirty="0" smtClean="0">
                <a:effectLst/>
              </a:rPr>
              <a:t>. </a:t>
            </a:r>
            <a:endParaRPr lang="en-US" altLang="en-US" sz="1200" dirty="0" smtClean="0">
              <a:solidFill>
                <a:srgbClr val="00FF00"/>
              </a:solidFill>
              <a:effectLst/>
            </a:endParaRPr>
          </a:p>
          <a:p>
            <a:pPr marL="609600" indent="-609600" eaLnBrk="1" hangingPunct="1"/>
            <a:endParaRPr lang="en-US" altLang="en-US" sz="200" dirty="0" smtClean="0">
              <a:effectLst/>
            </a:endParaRPr>
          </a:p>
          <a:p>
            <a:pPr marL="609600" indent="-609600" eaLnBrk="1" hangingPunct="1"/>
            <a:r>
              <a:rPr lang="en-US" altLang="en-US" sz="1200" dirty="0" smtClean="0">
                <a:effectLst/>
              </a:rPr>
              <a:t>You will reap what you have sown </a:t>
            </a:r>
            <a:r>
              <a:rPr lang="en-US" altLang="en-US" sz="1200" dirty="0" smtClean="0">
                <a:solidFill>
                  <a:srgbClr val="00FF00"/>
                </a:solidFill>
                <a:effectLst/>
              </a:rPr>
              <a:t>(Gal. 6:7-8). </a:t>
            </a:r>
          </a:p>
          <a:p>
            <a:pPr marL="609600" indent="-609600" eaLnBrk="1" hangingPunct="1"/>
            <a:endParaRPr lang="en-US" altLang="en-US" sz="200" dirty="0" smtClean="0">
              <a:effectLst/>
            </a:endParaRPr>
          </a:p>
          <a:p>
            <a:pPr marL="609600" indent="-609600" eaLnBrk="1" hangingPunct="1"/>
            <a:r>
              <a:rPr lang="en-US" altLang="en-US" sz="1200" dirty="0" smtClean="0">
                <a:effectLst/>
              </a:rPr>
              <a:t>Obey the gospel of Jesus Christ today </a:t>
            </a:r>
            <a:r>
              <a:rPr lang="en-US" altLang="en-US" sz="1200" dirty="0" smtClean="0">
                <a:solidFill>
                  <a:srgbClr val="00FF00"/>
                </a:solidFill>
                <a:effectLst/>
              </a:rPr>
              <a:t>(Heb. 5:9).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F95F98B-1A2F-46EF-93E8-C619946226E3}" type="slidenum">
              <a:rPr lang="en-US" smtClean="0"/>
              <a:t>9</a:t>
            </a:fld>
            <a:endParaRPr lang="en-US"/>
          </a:p>
        </p:txBody>
      </p:sp>
    </p:spTree>
    <p:extLst>
      <p:ext uri="{BB962C8B-B14F-4D97-AF65-F5344CB8AC3E}">
        <p14:creationId xmlns:p14="http://schemas.microsoft.com/office/powerpoint/2010/main" val="1489393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AA71D5-54D0-450E-A0DF-61A366ACDCB8}" type="datetimeFigureOut">
              <a:rPr lang="en-US" smtClean="0"/>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2918752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A71D5-54D0-450E-A0DF-61A366ACDCB8}" type="datetimeFigureOut">
              <a:rPr lang="en-US" smtClean="0"/>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3415934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A71D5-54D0-450E-A0DF-61A366ACDCB8}" type="datetimeFigureOut">
              <a:rPr lang="en-US" smtClean="0"/>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400443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A71D5-54D0-450E-A0DF-61A366ACDCB8}" type="datetimeFigureOut">
              <a:rPr lang="en-US" smtClean="0"/>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2008604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AA71D5-54D0-450E-A0DF-61A366ACDCB8}" type="datetimeFigureOut">
              <a:rPr lang="en-US" smtClean="0"/>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476524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AA71D5-54D0-450E-A0DF-61A366ACDCB8}" type="datetimeFigureOut">
              <a:rPr lang="en-US" smtClean="0"/>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2094613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AA71D5-54D0-450E-A0DF-61A366ACDCB8}" type="datetimeFigureOut">
              <a:rPr lang="en-US" smtClean="0"/>
              <a:t>8/9/2018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3034392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AA71D5-54D0-450E-A0DF-61A366ACDCB8}" type="datetimeFigureOut">
              <a:rPr lang="en-US" smtClean="0"/>
              <a:t>8/9/2018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292628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AA71D5-54D0-450E-A0DF-61A366ACDCB8}" type="datetimeFigureOut">
              <a:rPr lang="en-US" smtClean="0"/>
              <a:t>8/9/2018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4066080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A71D5-54D0-450E-A0DF-61A366ACDCB8}" type="datetimeFigureOut">
              <a:rPr lang="en-US" smtClean="0"/>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1310644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A71D5-54D0-450E-A0DF-61A366ACDCB8}" type="datetimeFigureOut">
              <a:rPr lang="en-US" smtClean="0"/>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B9967-8363-4C0E-BD59-800885EC979B}" type="slidenum">
              <a:rPr lang="en-US" smtClean="0"/>
              <a:t>‹#›</a:t>
            </a:fld>
            <a:endParaRPr lang="en-US"/>
          </a:p>
        </p:txBody>
      </p:sp>
    </p:spTree>
    <p:extLst>
      <p:ext uri="{BB962C8B-B14F-4D97-AF65-F5344CB8AC3E}">
        <p14:creationId xmlns:p14="http://schemas.microsoft.com/office/powerpoint/2010/main" val="2765694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A71D5-54D0-450E-A0DF-61A366ACDCB8}" type="datetimeFigureOut">
              <a:rPr lang="en-US" smtClean="0"/>
              <a:t>8/9/2018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AB9967-8363-4C0E-BD59-800885EC979B}" type="slidenum">
              <a:rPr lang="en-US" smtClean="0"/>
              <a:t>‹#›</a:t>
            </a:fld>
            <a:endParaRPr lang="en-US"/>
          </a:p>
        </p:txBody>
      </p:sp>
    </p:spTree>
    <p:extLst>
      <p:ext uri="{BB962C8B-B14F-4D97-AF65-F5344CB8AC3E}">
        <p14:creationId xmlns:p14="http://schemas.microsoft.com/office/powerpoint/2010/main" val="1223634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27- Joyful </a:t>
            </a:r>
            <a:r>
              <a:rPr lang="en-US" sz="44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Joyful</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We Adore Thee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5s- Farther Along</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666- He Bore it All</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405- Wonderful Words of Life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322- Bring Christ Your Broken Life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496- We Have an Anchor</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64896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27- Joyful </a:t>
            </a:r>
            <a:r>
              <a:rPr lang="en-US" sz="44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Joyful</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We Adore Thee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5s- Farther Along</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666- He Bore it All</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405- Wonderful Words of Life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322- Bring Christ Your Broken Life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496- We Have an Anchor</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44820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1028700"/>
          </a:xfrm>
        </p:spPr>
        <p:txBody>
          <a:bodyPr>
            <a:noAutofit/>
          </a:bodyPr>
          <a:lstStyle/>
          <a:p>
            <a:r>
              <a:rPr lang="en-US" sz="7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Rewards of Wisdom</a:t>
            </a:r>
            <a:endParaRPr lang="en-US" sz="7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https://2.bp.blogspot.com/-J9hclnmq79o/WTGP_r7bC7I/AAAAAAAAAas/rxouzzD3vasEbrZG1VKOuj65QQiy06gVgCLcB/s320/Searching%2BFor%2BGold%2BProverbs%2B2_4-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3636"/>
            <a:ext cx="12191999" cy="5784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9987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0" y="5"/>
          <a:ext cx="12192000" cy="6887675"/>
        </p:xfrm>
        <a:graphic>
          <a:graphicData uri="http://schemas.openxmlformats.org/drawingml/2006/table">
            <a:tbl>
              <a:tblPr firstRow="1" firstCol="1" bandRow="1">
                <a:tableStyleId>{073A0DAA-6AF3-43AB-8588-CEC1D06C72B9}</a:tableStyleId>
              </a:tblPr>
              <a:tblGrid>
                <a:gridCol w="4063130"/>
                <a:gridCol w="4064435"/>
                <a:gridCol w="4064435"/>
              </a:tblGrid>
              <a:tr h="1927136">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Rewards of Wisdom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(Christ- Col. 2:3)</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Conditional Promise</a:t>
                      </a:r>
                    </a:p>
                  </a:txBody>
                  <a:tcPr marL="68580" marR="68580" marT="0" marB="0"/>
                </a:tc>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Dangers if You Reject Wisdom</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479805">
                <a:tc>
                  <a:txBody>
                    <a:bodyPr/>
                    <a:lstStyle/>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Prolonged </a:t>
                      </a:r>
                      <a:r>
                        <a:rPr lang="en-US" sz="3400" b="0" dirty="0">
                          <a:effectLst/>
                          <a:latin typeface="Tahoma" panose="020B0604030504040204" pitchFamily="34" charset="0"/>
                          <a:ea typeface="Tahoma" panose="020B0604030504040204" pitchFamily="34" charset="0"/>
                          <a:cs typeface="Tahoma" panose="020B0604030504040204" pitchFamily="34" charset="0"/>
                        </a:rPr>
                        <a:t>Life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(Proverbs </a:t>
                      </a:r>
                      <a:r>
                        <a:rPr lang="en-US" sz="3400" b="0" dirty="0">
                          <a:effectLst/>
                          <a:latin typeface="Tahoma" panose="020B0604030504040204" pitchFamily="34" charset="0"/>
                          <a:ea typeface="Tahoma" panose="020B0604030504040204" pitchFamily="34" charset="0"/>
                          <a:cs typeface="Tahoma" panose="020B0604030504040204" pitchFamily="34" charset="0"/>
                        </a:rPr>
                        <a:t>3:2a, 16; 9:11; </a:t>
                      </a:r>
                      <a:r>
                        <a:rPr lang="en-US" sz="3400" b="0" dirty="0" smtClean="0">
                          <a:effectLst/>
                          <a:latin typeface="Tahoma" panose="020B0604030504040204" pitchFamily="34" charset="0"/>
                          <a:ea typeface="Tahoma" panose="020B0604030504040204" pitchFamily="34" charset="0"/>
                          <a:cs typeface="Tahoma" panose="020B0604030504040204" pitchFamily="34" charset="0"/>
                        </a:rPr>
                        <a:t>John 6:68; 10:10</a:t>
                      </a:r>
                      <a:r>
                        <a:rPr lang="en-US" sz="3400" b="0" dirty="0">
                          <a:effectLst/>
                          <a:latin typeface="Tahoma" panose="020B0604030504040204" pitchFamily="34" charset="0"/>
                          <a:ea typeface="Tahoma" panose="020B0604030504040204" pitchFamily="34" charset="0"/>
                          <a:cs typeface="Tahoma" panose="020B0604030504040204" pitchFamily="34" charset="0"/>
                        </a:rPr>
                        <a:t>; </a:t>
                      </a:r>
                      <a:r>
                        <a:rPr lang="en-US" sz="3400" b="0" dirty="0" smtClean="0">
                          <a:effectLst/>
                          <a:latin typeface="Tahoma" panose="020B0604030504040204" pitchFamily="34" charset="0"/>
                          <a:ea typeface="Tahoma" panose="020B0604030504040204" pitchFamily="34" charset="0"/>
                          <a:cs typeface="Tahoma" panose="020B0604030504040204" pitchFamily="34" charset="0"/>
                        </a:rPr>
                        <a:t>Eph. </a:t>
                      </a:r>
                      <a:r>
                        <a:rPr lang="en-US" sz="3400" b="0" dirty="0">
                          <a:effectLst/>
                          <a:latin typeface="Tahoma" panose="020B0604030504040204" pitchFamily="34" charset="0"/>
                          <a:ea typeface="Tahoma" panose="020B0604030504040204" pitchFamily="34" charset="0"/>
                          <a:cs typeface="Tahoma" panose="020B0604030504040204" pitchFamily="34" charset="0"/>
                        </a:rPr>
                        <a:t>2:7)</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Fear </a:t>
                      </a:r>
                      <a:r>
                        <a:rPr lang="en-US" sz="3400" dirty="0" smtClean="0">
                          <a:effectLst/>
                          <a:latin typeface="Tahoma" panose="020B0604030504040204" pitchFamily="34" charset="0"/>
                          <a:ea typeface="Tahoma" panose="020B0604030504040204" pitchFamily="34" charset="0"/>
                          <a:cs typeface="Tahoma" panose="020B0604030504040204" pitchFamily="34" charset="0"/>
                        </a:rPr>
                        <a:t>&amp; Obey God, </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Honor </a:t>
                      </a:r>
                      <a:r>
                        <a:rPr lang="en-US" sz="3400" dirty="0">
                          <a:effectLst/>
                          <a:latin typeface="Tahoma" panose="020B0604030504040204" pitchFamily="34" charset="0"/>
                          <a:ea typeface="Tahoma" panose="020B0604030504040204" pitchFamily="34" charset="0"/>
                          <a:cs typeface="Tahoma" panose="020B0604030504040204" pitchFamily="34" charset="0"/>
                        </a:rPr>
                        <a:t>Parents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(Proverbs </a:t>
                      </a:r>
                      <a:r>
                        <a:rPr lang="en-US" sz="3400" dirty="0">
                          <a:effectLst/>
                          <a:latin typeface="Tahoma" panose="020B0604030504040204" pitchFamily="34" charset="0"/>
                          <a:ea typeface="Tahoma" panose="020B0604030504040204" pitchFamily="34" charset="0"/>
                          <a:cs typeface="Tahoma" panose="020B0604030504040204" pitchFamily="34" charset="0"/>
                        </a:rPr>
                        <a:t>1:7-9; </a:t>
                      </a:r>
                      <a:r>
                        <a:rPr lang="en-US" sz="3400" dirty="0" smtClean="0">
                          <a:effectLst/>
                          <a:latin typeface="Tahoma" panose="020B0604030504040204" pitchFamily="34" charset="0"/>
                          <a:ea typeface="Tahoma" panose="020B0604030504040204" pitchFamily="34" charset="0"/>
                          <a:cs typeface="Tahoma" panose="020B0604030504040204" pitchFamily="34" charset="0"/>
                        </a:rPr>
                        <a:t> Eph. 6:1f; Heb. 5:9)</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Fooled/Shorter Life </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Drugs</a:t>
                      </a:r>
                      <a:r>
                        <a:rPr lang="en-US" sz="3400" dirty="0">
                          <a:effectLst/>
                          <a:latin typeface="Tahoma" panose="020B0604030504040204" pitchFamily="34" charset="0"/>
                          <a:ea typeface="Tahoma" panose="020B0604030504040204" pitchFamily="34" charset="0"/>
                          <a:cs typeface="Tahoma" panose="020B0604030504040204" pitchFamily="34" charset="0"/>
                        </a:rPr>
                        <a:t>, Alcohol, </a:t>
                      </a:r>
                      <a:r>
                        <a:rPr lang="en-US" sz="3400" dirty="0" smtClean="0">
                          <a:effectLst/>
                          <a:latin typeface="Tahoma" panose="020B0604030504040204" pitchFamily="34" charset="0"/>
                          <a:ea typeface="Tahoma" panose="020B0604030504040204" pitchFamily="34" charset="0"/>
                          <a:cs typeface="Tahoma" panose="020B0604030504040204" pitchFamily="34" charset="0"/>
                        </a:rPr>
                        <a:t>Sex </a:t>
                      </a:r>
                      <a:r>
                        <a:rPr lang="en-US" sz="3400" dirty="0">
                          <a:effectLst/>
                          <a:latin typeface="Tahoma" panose="020B0604030504040204" pitchFamily="34" charset="0"/>
                          <a:ea typeface="Tahoma" panose="020B0604030504040204" pitchFamily="34" charset="0"/>
                          <a:cs typeface="Tahoma" panose="020B0604030504040204" pitchFamily="34" charset="0"/>
                        </a:rPr>
                        <a:t>(</a:t>
                      </a:r>
                      <a:r>
                        <a:rPr lang="en-US" sz="3400" dirty="0" smtClean="0">
                          <a:effectLst/>
                          <a:latin typeface="Tahoma" panose="020B0604030504040204" pitchFamily="34" charset="0"/>
                          <a:ea typeface="Tahoma" panose="020B0604030504040204" pitchFamily="34" charset="0"/>
                          <a:cs typeface="Tahoma" panose="020B0604030504040204" pitchFamily="34" charset="0"/>
                        </a:rPr>
                        <a:t>Pr. 1:10-19; 2:10ff; 10:27; 23:29-35</a:t>
                      </a:r>
                      <a:r>
                        <a:rPr lang="en-US" sz="34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r h="2451054">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Peace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(Proverbs 3:2b</a:t>
                      </a:r>
                      <a:r>
                        <a:rPr lang="en-US" sz="3400" b="0" dirty="0">
                          <a:effectLst/>
                          <a:latin typeface="Tahoma" panose="020B0604030504040204" pitchFamily="34" charset="0"/>
                          <a:ea typeface="Tahoma" panose="020B0604030504040204" pitchFamily="34" charset="0"/>
                          <a:cs typeface="Tahoma" panose="020B0604030504040204" pitchFamily="34" charset="0"/>
                        </a:rPr>
                        <a:t>, </a:t>
                      </a:r>
                      <a:r>
                        <a:rPr lang="en-US" sz="3400" b="0" dirty="0" smtClean="0">
                          <a:effectLst/>
                          <a:latin typeface="Tahoma" panose="020B0604030504040204" pitchFamily="34" charset="0"/>
                          <a:ea typeface="Tahoma" panose="020B0604030504040204" pitchFamily="34" charset="0"/>
                          <a:cs typeface="Tahoma" panose="020B0604030504040204" pitchFamily="34" charset="0"/>
                        </a:rPr>
                        <a:t>13, 17-26</a:t>
                      </a:r>
                      <a:r>
                        <a:rPr lang="en-US" sz="3400" b="0" dirty="0">
                          <a:effectLst/>
                          <a:latin typeface="Tahoma" panose="020B0604030504040204" pitchFamily="34" charset="0"/>
                          <a:ea typeface="Tahoma" panose="020B0604030504040204" pitchFamily="34" charset="0"/>
                          <a:cs typeface="Tahoma" panose="020B0604030504040204" pitchFamily="34" charset="0"/>
                        </a:rPr>
                        <a:t>; </a:t>
                      </a:r>
                      <a:r>
                        <a:rPr lang="en-US" sz="3400" b="0" dirty="0" smtClean="0">
                          <a:effectLst/>
                          <a:latin typeface="Tahoma" panose="020B0604030504040204" pitchFamily="34" charset="0"/>
                          <a:ea typeface="Tahoma" panose="020B0604030504040204" pitchFamily="34" charset="0"/>
                          <a:cs typeface="Tahoma" panose="020B0604030504040204" pitchFamily="34" charset="0"/>
                        </a:rPr>
                        <a:t>Isaiah 9:6; Eph.</a:t>
                      </a:r>
                      <a:r>
                        <a:rPr lang="en-US" sz="3400" b="0" baseline="0" dirty="0" smtClean="0">
                          <a:effectLst/>
                          <a:latin typeface="Tahoma" panose="020B0604030504040204" pitchFamily="34" charset="0"/>
                          <a:ea typeface="Tahoma" panose="020B0604030504040204" pitchFamily="34" charset="0"/>
                          <a:cs typeface="Tahoma" panose="020B0604030504040204" pitchFamily="34" charset="0"/>
                        </a:rPr>
                        <a:t> 2:11-21</a:t>
                      </a:r>
                      <a:r>
                        <a:rPr lang="en-US" sz="3400" b="0" dirty="0" smtClean="0">
                          <a:effectLst/>
                          <a:latin typeface="Tahoma" panose="020B0604030504040204" pitchFamily="34" charset="0"/>
                          <a:ea typeface="Tahoma" panose="020B0604030504040204" pitchFamily="34" charset="0"/>
                          <a:cs typeface="Tahoma" panose="020B0604030504040204" pitchFamily="34" charset="0"/>
                        </a:rPr>
                        <a:t>)</a:t>
                      </a: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Be Reconciled in Christ, Pursue </a:t>
                      </a:r>
                      <a:r>
                        <a:rPr lang="en-US" sz="3400" dirty="0" smtClean="0">
                          <a:effectLst/>
                          <a:latin typeface="Tahoma" panose="020B0604030504040204" pitchFamily="34" charset="0"/>
                          <a:ea typeface="Tahoma" panose="020B0604030504040204" pitchFamily="34" charset="0"/>
                          <a:cs typeface="Tahoma" panose="020B0604030504040204" pitchFamily="34" charset="0"/>
                        </a:rPr>
                        <a:t>It (Acts 10:36, 48;   Mt</a:t>
                      </a:r>
                      <a:r>
                        <a:rPr lang="en-US" sz="3400" dirty="0">
                          <a:effectLst/>
                          <a:latin typeface="Tahoma" panose="020B0604030504040204" pitchFamily="34" charset="0"/>
                          <a:ea typeface="Tahoma" panose="020B0604030504040204" pitchFamily="34" charset="0"/>
                          <a:cs typeface="Tahoma" panose="020B0604030504040204" pitchFamily="34" charset="0"/>
                        </a:rPr>
                        <a:t>. 5:9; 1 </a:t>
                      </a:r>
                      <a:r>
                        <a:rPr lang="en-US" sz="3400" dirty="0" smtClean="0">
                          <a:effectLst/>
                          <a:latin typeface="Tahoma" panose="020B0604030504040204" pitchFamily="34" charset="0"/>
                          <a:ea typeface="Tahoma" panose="020B0604030504040204" pitchFamily="34" charset="0"/>
                          <a:cs typeface="Tahoma" panose="020B0604030504040204" pitchFamily="34" charset="0"/>
                        </a:rPr>
                        <a:t>Pet.</a:t>
                      </a:r>
                      <a:r>
                        <a:rPr lang="en-US" sz="34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400" dirty="0" smtClean="0">
                          <a:effectLst/>
                          <a:latin typeface="Tahoma" panose="020B0604030504040204" pitchFamily="34" charset="0"/>
                          <a:ea typeface="Tahoma" panose="020B0604030504040204" pitchFamily="34" charset="0"/>
                          <a:cs typeface="Tahoma" panose="020B0604030504040204" pitchFamily="34" charset="0"/>
                        </a:rPr>
                        <a:t>3:11</a:t>
                      </a:r>
                      <a:r>
                        <a:rPr lang="en-US" sz="34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Tribulation, Worry</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(Proverbs 1:27ff</a:t>
                      </a:r>
                      <a:r>
                        <a:rPr lang="en-US" sz="3400" smtClean="0">
                          <a:effectLst/>
                          <a:latin typeface="Tahoma" panose="020B0604030504040204" pitchFamily="34" charset="0"/>
                          <a:ea typeface="Tahoma" panose="020B0604030504040204" pitchFamily="34" charset="0"/>
                          <a:cs typeface="Tahoma" panose="020B0604030504040204" pitchFamily="34" charset="0"/>
                        </a:rPr>
                        <a:t>; Matthew </a:t>
                      </a:r>
                      <a:r>
                        <a:rPr lang="en-US" sz="3400" dirty="0" smtClean="0">
                          <a:effectLst/>
                          <a:latin typeface="Tahoma" panose="020B0604030504040204" pitchFamily="34" charset="0"/>
                          <a:ea typeface="Tahoma" panose="020B0604030504040204" pitchFamily="34" charset="0"/>
                          <a:cs typeface="Tahoma" panose="020B0604030504040204" pitchFamily="34" charset="0"/>
                        </a:rPr>
                        <a:t>6:34;</a:t>
                      </a:r>
                      <a:r>
                        <a:rPr lang="en-US" sz="34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400" dirty="0" smtClean="0">
                          <a:effectLst/>
                          <a:latin typeface="Tahoma" panose="020B0604030504040204" pitchFamily="34" charset="0"/>
                          <a:ea typeface="Tahoma" panose="020B0604030504040204" pitchFamily="34" charset="0"/>
                          <a:cs typeface="Tahoma" panose="020B0604030504040204" pitchFamily="34" charset="0"/>
                        </a:rPr>
                        <a:t>John 16:33)</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73476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64206524"/>
              </p:ext>
            </p:extLst>
          </p:nvPr>
        </p:nvGraphicFramePr>
        <p:xfrm>
          <a:off x="0" y="5"/>
          <a:ext cx="12192000" cy="6857996"/>
        </p:xfrm>
        <a:graphic>
          <a:graphicData uri="http://schemas.openxmlformats.org/drawingml/2006/table">
            <a:tbl>
              <a:tblPr firstRow="1" firstCol="1" bandRow="1">
                <a:tableStyleId>{073A0DAA-6AF3-43AB-8588-CEC1D06C72B9}</a:tableStyleId>
              </a:tblPr>
              <a:tblGrid>
                <a:gridCol w="4063130"/>
                <a:gridCol w="4064435"/>
                <a:gridCol w="4064435"/>
              </a:tblGrid>
              <a:tr h="1940391">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Rewards of Wisdom </a:t>
                      </a:r>
                      <a:endPar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(Christ- Col. 2:3)</a:t>
                      </a:r>
                      <a:endPar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Conditional Promise</a:t>
                      </a:r>
                    </a:p>
                  </a:txBody>
                  <a:tcPr marL="68580" marR="68580" marT="0" marB="0"/>
                </a:tc>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Dangers if You Reject Wisdom</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320905">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Prosperity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(Proverbs 3:13-16</a:t>
                      </a:r>
                      <a:r>
                        <a:rPr lang="en-US" sz="3400" b="0" dirty="0">
                          <a:effectLst/>
                          <a:latin typeface="Tahoma" panose="020B0604030504040204" pitchFamily="34" charset="0"/>
                          <a:ea typeface="Tahoma" panose="020B0604030504040204" pitchFamily="34" charset="0"/>
                          <a:cs typeface="Tahoma" panose="020B0604030504040204" pitchFamily="34" charset="0"/>
                        </a:rPr>
                        <a:t>; </a:t>
                      </a:r>
                      <a:r>
                        <a:rPr lang="en-US" sz="3400" b="0" dirty="0" smtClean="0">
                          <a:effectLst/>
                          <a:latin typeface="Tahoma" panose="020B0604030504040204" pitchFamily="34" charset="0"/>
                          <a:ea typeface="Tahoma" panose="020B0604030504040204" pitchFamily="34" charset="0"/>
                          <a:cs typeface="Tahoma" panose="020B0604030504040204" pitchFamily="34" charset="0"/>
                        </a:rPr>
                        <a:t>Matthew 13:44-46)</a:t>
                      </a: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596700">
                <a:tc>
                  <a:txBody>
                    <a:bodyPr/>
                    <a:lstStyle/>
                    <a:p>
                      <a:pPr marL="0" marR="0" algn="ctr">
                        <a:lnSpc>
                          <a:spcPct val="107000"/>
                        </a:lnSpc>
                        <a:spcBef>
                          <a:spcPts val="0"/>
                        </a:spcBef>
                        <a:spcAft>
                          <a:spcPts val="0"/>
                        </a:spcAft>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285343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5673022"/>
              </p:ext>
            </p:extLst>
          </p:nvPr>
        </p:nvGraphicFramePr>
        <p:xfrm>
          <a:off x="0" y="4"/>
          <a:ext cx="12192000" cy="6857995"/>
        </p:xfrm>
        <a:graphic>
          <a:graphicData uri="http://schemas.openxmlformats.org/drawingml/2006/table">
            <a:tbl>
              <a:tblPr firstRow="1" firstCol="1" bandRow="1">
                <a:tableStyleId>{073A0DAA-6AF3-43AB-8588-CEC1D06C72B9}</a:tableStyleId>
              </a:tblPr>
              <a:tblGrid>
                <a:gridCol w="4063130"/>
                <a:gridCol w="4064435"/>
                <a:gridCol w="4064435"/>
              </a:tblGrid>
              <a:tr h="198312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Rewards of Wisdom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(Christ- Col. 2:3)</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Conditional Promise</a:t>
                      </a:r>
                    </a:p>
                  </a:txBody>
                  <a:tcPr marL="68580" marR="68580" marT="0" marB="0"/>
                </a:tc>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Dangers if You Reject Wisdom</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300738">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Prosperity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(Proverbs 3:13-16</a:t>
                      </a:r>
                      <a:r>
                        <a:rPr lang="en-US" sz="3400" b="0" dirty="0">
                          <a:effectLst/>
                          <a:latin typeface="Tahoma" panose="020B0604030504040204" pitchFamily="34" charset="0"/>
                          <a:ea typeface="Tahoma" panose="020B0604030504040204" pitchFamily="34" charset="0"/>
                          <a:cs typeface="Tahoma" panose="020B0604030504040204" pitchFamily="34" charset="0"/>
                        </a:rPr>
                        <a:t>; </a:t>
                      </a:r>
                      <a:r>
                        <a:rPr lang="en-US" sz="3400" b="0" dirty="0" smtClean="0">
                          <a:effectLst/>
                          <a:latin typeface="Tahoma" panose="020B0604030504040204" pitchFamily="34" charset="0"/>
                          <a:ea typeface="Tahoma" panose="020B0604030504040204" pitchFamily="34" charset="0"/>
                          <a:cs typeface="Tahoma" panose="020B0604030504040204" pitchFamily="34" charset="0"/>
                        </a:rPr>
                        <a:t>Matthew 13:44-46)</a:t>
                      </a: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Seek it Diligently, Share with others </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(Proverbs 2:1-5;      1 Tim. 6:6-8; 17-19)</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574136">
                <a:tc>
                  <a:txBody>
                    <a:bodyPr/>
                    <a:lstStyle/>
                    <a:p>
                      <a:pPr marL="0" marR="0" algn="ctr">
                        <a:lnSpc>
                          <a:spcPct val="107000"/>
                        </a:lnSpc>
                        <a:spcBef>
                          <a:spcPts val="0"/>
                        </a:spcBef>
                        <a:spcAft>
                          <a:spcPts val="0"/>
                        </a:spcAft>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050948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97192171"/>
              </p:ext>
            </p:extLst>
          </p:nvPr>
        </p:nvGraphicFramePr>
        <p:xfrm>
          <a:off x="0" y="4"/>
          <a:ext cx="12192000" cy="6857995"/>
        </p:xfrm>
        <a:graphic>
          <a:graphicData uri="http://schemas.openxmlformats.org/drawingml/2006/table">
            <a:tbl>
              <a:tblPr firstRow="1" firstCol="1" bandRow="1">
                <a:tableStyleId>{073A0DAA-6AF3-43AB-8588-CEC1D06C72B9}</a:tableStyleId>
              </a:tblPr>
              <a:tblGrid>
                <a:gridCol w="4063130"/>
                <a:gridCol w="4064435"/>
                <a:gridCol w="4064435"/>
              </a:tblGrid>
              <a:tr h="198312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Rewards of Wisdom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(Christ- Col. 2:3)</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Conditional Promise</a:t>
                      </a:r>
                    </a:p>
                  </a:txBody>
                  <a:tcPr marL="68580" marR="68580" marT="0" marB="0"/>
                </a:tc>
                <a:tc>
                  <a:txBody>
                    <a:bodyPr/>
                    <a:lstStyle/>
                    <a:p>
                      <a:pPr marL="0" marR="0" algn="ctr">
                        <a:lnSpc>
                          <a:spcPct val="107000"/>
                        </a:lnSpc>
                        <a:spcBef>
                          <a:spcPts val="0"/>
                        </a:spcBef>
                        <a:spcAft>
                          <a:spcPts val="0"/>
                        </a:spcAft>
                      </a:pPr>
                      <a:r>
                        <a:rPr lang="en-US" sz="40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Dangers if You Reject Wisdom</a:t>
                      </a:r>
                      <a:endPar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300738">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Prosperity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(Proverbs 3:13-16</a:t>
                      </a:r>
                      <a:r>
                        <a:rPr lang="en-US" sz="3400" b="0" dirty="0">
                          <a:effectLst/>
                          <a:latin typeface="Tahoma" panose="020B0604030504040204" pitchFamily="34" charset="0"/>
                          <a:ea typeface="Tahoma" panose="020B0604030504040204" pitchFamily="34" charset="0"/>
                          <a:cs typeface="Tahoma" panose="020B0604030504040204" pitchFamily="34" charset="0"/>
                        </a:rPr>
                        <a:t>; </a:t>
                      </a:r>
                      <a:r>
                        <a:rPr lang="en-US" sz="3400" b="0" dirty="0" smtClean="0">
                          <a:effectLst/>
                          <a:latin typeface="Tahoma" panose="020B0604030504040204" pitchFamily="34" charset="0"/>
                          <a:ea typeface="Tahoma" panose="020B0604030504040204" pitchFamily="34" charset="0"/>
                          <a:cs typeface="Tahoma" panose="020B0604030504040204" pitchFamily="34" charset="0"/>
                        </a:rPr>
                        <a:t>Matthew 13:44-46)</a:t>
                      </a: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Seek it Diligently, Share with others </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(Proverbs 2:1-5;      1 Tim. 6:6-8; 17-19)</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Deceived by riches, schemes,</a:t>
                      </a:r>
                      <a:r>
                        <a:rPr lang="en-US" sz="3400" baseline="0" dirty="0" smtClean="0">
                          <a:effectLst/>
                          <a:latin typeface="Tahoma" panose="020B0604030504040204" pitchFamily="34" charset="0"/>
                          <a:ea typeface="Tahoma" panose="020B0604030504040204" pitchFamily="34" charset="0"/>
                          <a:cs typeface="Tahoma" panose="020B0604030504040204" pitchFamily="34" charset="0"/>
                        </a:rPr>
                        <a:t> gambling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a:t>
                      </a:r>
                      <a:r>
                        <a:rPr lang="en-US" sz="3400" dirty="0">
                          <a:effectLst/>
                          <a:latin typeface="Tahoma" panose="020B0604030504040204" pitchFamily="34" charset="0"/>
                          <a:ea typeface="Tahoma" panose="020B0604030504040204" pitchFamily="34" charset="0"/>
                          <a:cs typeface="Tahoma" panose="020B0604030504040204" pitchFamily="34" charset="0"/>
                        </a:rPr>
                        <a:t>1 </a:t>
                      </a:r>
                      <a:r>
                        <a:rPr lang="en-US" sz="3400" dirty="0" smtClean="0">
                          <a:effectLst/>
                          <a:latin typeface="Tahoma" panose="020B0604030504040204" pitchFamily="34" charset="0"/>
                          <a:ea typeface="Tahoma" panose="020B0604030504040204" pitchFamily="34" charset="0"/>
                          <a:cs typeface="Tahoma" panose="020B0604030504040204" pitchFamily="34" charset="0"/>
                        </a:rPr>
                        <a:t>Tim. 6:3-5, 9-10</a:t>
                      </a:r>
                      <a:r>
                        <a:rPr lang="en-US" sz="3400" dirty="0">
                          <a:effectLst/>
                          <a:latin typeface="Tahoma" panose="020B0604030504040204" pitchFamily="34" charset="0"/>
                          <a:ea typeface="Tahoma" panose="020B0604030504040204" pitchFamily="34" charset="0"/>
                          <a:cs typeface="Tahoma" panose="020B0604030504040204" pitchFamily="34" charset="0"/>
                        </a:rPr>
                        <a:t>; </a:t>
                      </a:r>
                      <a:r>
                        <a:rPr lang="en-US" sz="3400" dirty="0" smtClean="0">
                          <a:effectLst/>
                          <a:latin typeface="Tahoma" panose="020B0604030504040204" pitchFamily="34" charset="0"/>
                          <a:ea typeface="Tahoma" panose="020B0604030504040204" pitchFamily="34" charset="0"/>
                          <a:cs typeface="Tahoma" panose="020B0604030504040204" pitchFamily="34" charset="0"/>
                        </a:rPr>
                        <a:t>Lk. 12:15f; Pr. 11:4)</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574136">
                <a:tc>
                  <a:txBody>
                    <a:bodyPr/>
                    <a:lstStyle/>
                    <a:p>
                      <a:pPr marL="0" marR="0" algn="ctr">
                        <a:lnSpc>
                          <a:spcPct val="107000"/>
                        </a:lnSpc>
                        <a:spcBef>
                          <a:spcPts val="0"/>
                        </a:spcBef>
                        <a:spcAft>
                          <a:spcPts val="0"/>
                        </a:spcAft>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815127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9145148"/>
              </p:ext>
            </p:extLst>
          </p:nvPr>
        </p:nvGraphicFramePr>
        <p:xfrm>
          <a:off x="0" y="4"/>
          <a:ext cx="12192000" cy="6857995"/>
        </p:xfrm>
        <a:graphic>
          <a:graphicData uri="http://schemas.openxmlformats.org/drawingml/2006/table">
            <a:tbl>
              <a:tblPr firstRow="1" firstCol="1" bandRow="1">
                <a:tableStyleId>{073A0DAA-6AF3-43AB-8588-CEC1D06C72B9}</a:tableStyleId>
              </a:tblPr>
              <a:tblGrid>
                <a:gridCol w="4063130"/>
                <a:gridCol w="4064435"/>
                <a:gridCol w="4064435"/>
              </a:tblGrid>
              <a:tr h="1916103">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Rewards of Wisdom </a:t>
                      </a:r>
                      <a:endPar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(Christ- Col. 2:3)</a:t>
                      </a:r>
                      <a:endPar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Conditional Promise</a:t>
                      </a:r>
                    </a:p>
                  </a:txBody>
                  <a:tcPr marL="68580" marR="68580" marT="0" marB="0"/>
                </a:tc>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Dangers if You Reject Wisdom</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291854">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Prosperity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(Proverbs 3:13-16</a:t>
                      </a:r>
                      <a:r>
                        <a:rPr lang="en-US" sz="3400" b="0" dirty="0">
                          <a:effectLst/>
                          <a:latin typeface="Tahoma" panose="020B0604030504040204" pitchFamily="34" charset="0"/>
                          <a:ea typeface="Tahoma" panose="020B0604030504040204" pitchFamily="34" charset="0"/>
                          <a:cs typeface="Tahoma" panose="020B0604030504040204" pitchFamily="34" charset="0"/>
                        </a:rPr>
                        <a:t>; </a:t>
                      </a:r>
                      <a:r>
                        <a:rPr lang="en-US" sz="3400" b="0" dirty="0" smtClean="0">
                          <a:effectLst/>
                          <a:latin typeface="Tahoma" panose="020B0604030504040204" pitchFamily="34" charset="0"/>
                          <a:ea typeface="Tahoma" panose="020B0604030504040204" pitchFamily="34" charset="0"/>
                          <a:cs typeface="Tahoma" panose="020B0604030504040204" pitchFamily="34" charset="0"/>
                        </a:rPr>
                        <a:t>Matthew 13:44-46)</a:t>
                      </a: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Seek it Diligently, Share with others </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(Proverbs 2:1-5;      1 Tim. 6:6-8; 17-19)</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Deceived by riches, schemes,</a:t>
                      </a:r>
                      <a:r>
                        <a:rPr lang="en-US" sz="3400" baseline="0" dirty="0" smtClean="0">
                          <a:effectLst/>
                          <a:latin typeface="Tahoma" panose="020B0604030504040204" pitchFamily="34" charset="0"/>
                          <a:ea typeface="Tahoma" panose="020B0604030504040204" pitchFamily="34" charset="0"/>
                          <a:cs typeface="Tahoma" panose="020B0604030504040204" pitchFamily="34" charset="0"/>
                        </a:rPr>
                        <a:t> gambling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a:t>
                      </a:r>
                      <a:r>
                        <a:rPr lang="en-US" sz="3400" dirty="0">
                          <a:effectLst/>
                          <a:latin typeface="Tahoma" panose="020B0604030504040204" pitchFamily="34" charset="0"/>
                          <a:ea typeface="Tahoma" panose="020B0604030504040204" pitchFamily="34" charset="0"/>
                          <a:cs typeface="Tahoma" panose="020B0604030504040204" pitchFamily="34" charset="0"/>
                        </a:rPr>
                        <a:t>1 </a:t>
                      </a:r>
                      <a:r>
                        <a:rPr lang="en-US" sz="3400" dirty="0" smtClean="0">
                          <a:effectLst/>
                          <a:latin typeface="Tahoma" panose="020B0604030504040204" pitchFamily="34" charset="0"/>
                          <a:ea typeface="Tahoma" panose="020B0604030504040204" pitchFamily="34" charset="0"/>
                          <a:cs typeface="Tahoma" panose="020B0604030504040204" pitchFamily="34" charset="0"/>
                        </a:rPr>
                        <a:t>Tim. 6:3-5, 9-10</a:t>
                      </a:r>
                      <a:r>
                        <a:rPr lang="en-US" sz="3400" dirty="0">
                          <a:effectLst/>
                          <a:latin typeface="Tahoma" panose="020B0604030504040204" pitchFamily="34" charset="0"/>
                          <a:ea typeface="Tahoma" panose="020B0604030504040204" pitchFamily="34" charset="0"/>
                          <a:cs typeface="Tahoma" panose="020B0604030504040204" pitchFamily="34" charset="0"/>
                        </a:rPr>
                        <a:t>; </a:t>
                      </a:r>
                      <a:r>
                        <a:rPr lang="en-US" sz="3400" dirty="0" smtClean="0">
                          <a:effectLst/>
                          <a:latin typeface="Tahoma" panose="020B0604030504040204" pitchFamily="34" charset="0"/>
                          <a:ea typeface="Tahoma" panose="020B0604030504040204" pitchFamily="34" charset="0"/>
                          <a:cs typeface="Tahoma" panose="020B0604030504040204" pitchFamily="34" charset="0"/>
                        </a:rPr>
                        <a:t>Lk. 12:15f; Pr. 11:4)</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650038">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Power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(Proverbs</a:t>
                      </a:r>
                      <a:r>
                        <a:rPr lang="en-US" sz="34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400" b="0" dirty="0" smtClean="0">
                          <a:effectLst/>
                          <a:latin typeface="Tahoma" panose="020B0604030504040204" pitchFamily="34" charset="0"/>
                          <a:ea typeface="Tahoma" panose="020B0604030504040204" pitchFamily="34" charset="0"/>
                          <a:cs typeface="Tahoma" panose="020B0604030504040204" pitchFamily="34" charset="0"/>
                        </a:rPr>
                        <a:t>8:14ff</a:t>
                      </a:r>
                      <a:r>
                        <a:rPr lang="en-US" sz="3400" b="0" dirty="0">
                          <a:effectLst/>
                          <a:latin typeface="Tahoma" panose="020B0604030504040204" pitchFamily="34" charset="0"/>
                          <a:ea typeface="Tahoma" panose="020B0604030504040204" pitchFamily="34" charset="0"/>
                          <a:cs typeface="Tahoma" panose="020B0604030504040204" pitchFamily="34" charset="0"/>
                        </a:rPr>
                        <a:t>;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John </a:t>
                      </a:r>
                      <a:r>
                        <a:rPr lang="en-US" sz="3400" b="0" dirty="0">
                          <a:effectLst/>
                          <a:latin typeface="Tahoma" panose="020B0604030504040204" pitchFamily="34" charset="0"/>
                          <a:ea typeface="Tahoma" panose="020B0604030504040204" pitchFamily="34" charset="0"/>
                          <a:cs typeface="Tahoma" panose="020B0604030504040204" pitchFamily="34" charset="0"/>
                        </a:rPr>
                        <a:t>11:25-26;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1 Corinthians </a:t>
                      </a:r>
                      <a:r>
                        <a:rPr lang="en-US" sz="3400" b="0" dirty="0">
                          <a:effectLst/>
                          <a:latin typeface="Tahoma" panose="020B0604030504040204" pitchFamily="34" charset="0"/>
                          <a:ea typeface="Tahoma" panose="020B0604030504040204" pitchFamily="34" charset="0"/>
                          <a:cs typeface="Tahoma" panose="020B0604030504040204" pitchFamily="34" charset="0"/>
                        </a:rPr>
                        <a:t>1:24)</a:t>
                      </a: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912986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78821861"/>
              </p:ext>
            </p:extLst>
          </p:nvPr>
        </p:nvGraphicFramePr>
        <p:xfrm>
          <a:off x="0" y="4"/>
          <a:ext cx="12192000" cy="6857995"/>
        </p:xfrm>
        <a:graphic>
          <a:graphicData uri="http://schemas.openxmlformats.org/drawingml/2006/table">
            <a:tbl>
              <a:tblPr firstRow="1" firstCol="1" bandRow="1">
                <a:tableStyleId>{073A0DAA-6AF3-43AB-8588-CEC1D06C72B9}</a:tableStyleId>
              </a:tblPr>
              <a:tblGrid>
                <a:gridCol w="4063130"/>
                <a:gridCol w="4064435"/>
                <a:gridCol w="4064435"/>
              </a:tblGrid>
              <a:tr h="198312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Rewards of Wisdom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(Christ- Col. 2:3)</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Conditional Promise</a:t>
                      </a:r>
                    </a:p>
                  </a:txBody>
                  <a:tcPr marL="68580" marR="68580" marT="0" marB="0"/>
                </a:tc>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Dangers if You Reject Wisdom</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300738">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Prosperity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(Proverbs 3:13-16</a:t>
                      </a:r>
                      <a:r>
                        <a:rPr lang="en-US" sz="3400" b="0" dirty="0">
                          <a:effectLst/>
                          <a:latin typeface="Tahoma" panose="020B0604030504040204" pitchFamily="34" charset="0"/>
                          <a:ea typeface="Tahoma" panose="020B0604030504040204" pitchFamily="34" charset="0"/>
                          <a:cs typeface="Tahoma" panose="020B0604030504040204" pitchFamily="34" charset="0"/>
                        </a:rPr>
                        <a:t>; </a:t>
                      </a:r>
                      <a:r>
                        <a:rPr lang="en-US" sz="3400" b="0" dirty="0" smtClean="0">
                          <a:effectLst/>
                          <a:latin typeface="Tahoma" panose="020B0604030504040204" pitchFamily="34" charset="0"/>
                          <a:ea typeface="Tahoma" panose="020B0604030504040204" pitchFamily="34" charset="0"/>
                          <a:cs typeface="Tahoma" panose="020B0604030504040204" pitchFamily="34" charset="0"/>
                        </a:rPr>
                        <a:t>Matthew 13:44-46)</a:t>
                      </a: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Seek it Diligently, Share with others </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(Proverbs 2:1-5;      1 Tim. 6:6-8; 17-19)</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Deceived by riches, schemes,</a:t>
                      </a:r>
                      <a:r>
                        <a:rPr lang="en-US" sz="3400" baseline="0" dirty="0" smtClean="0">
                          <a:effectLst/>
                          <a:latin typeface="Tahoma" panose="020B0604030504040204" pitchFamily="34" charset="0"/>
                          <a:ea typeface="Tahoma" panose="020B0604030504040204" pitchFamily="34" charset="0"/>
                          <a:cs typeface="Tahoma" panose="020B0604030504040204" pitchFamily="34" charset="0"/>
                        </a:rPr>
                        <a:t> gambling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a:t>
                      </a:r>
                      <a:r>
                        <a:rPr lang="en-US" sz="3400" dirty="0">
                          <a:effectLst/>
                          <a:latin typeface="Tahoma" panose="020B0604030504040204" pitchFamily="34" charset="0"/>
                          <a:ea typeface="Tahoma" panose="020B0604030504040204" pitchFamily="34" charset="0"/>
                          <a:cs typeface="Tahoma" panose="020B0604030504040204" pitchFamily="34" charset="0"/>
                        </a:rPr>
                        <a:t>1 </a:t>
                      </a:r>
                      <a:r>
                        <a:rPr lang="en-US" sz="3400" dirty="0" smtClean="0">
                          <a:effectLst/>
                          <a:latin typeface="Tahoma" panose="020B0604030504040204" pitchFamily="34" charset="0"/>
                          <a:ea typeface="Tahoma" panose="020B0604030504040204" pitchFamily="34" charset="0"/>
                          <a:cs typeface="Tahoma" panose="020B0604030504040204" pitchFamily="34" charset="0"/>
                        </a:rPr>
                        <a:t>Tim. 6:3-5, 9-10</a:t>
                      </a:r>
                      <a:r>
                        <a:rPr lang="en-US" sz="3400" dirty="0">
                          <a:effectLst/>
                          <a:latin typeface="Tahoma" panose="020B0604030504040204" pitchFamily="34" charset="0"/>
                          <a:ea typeface="Tahoma" panose="020B0604030504040204" pitchFamily="34" charset="0"/>
                          <a:cs typeface="Tahoma" panose="020B0604030504040204" pitchFamily="34" charset="0"/>
                        </a:rPr>
                        <a:t>; </a:t>
                      </a:r>
                      <a:r>
                        <a:rPr lang="en-US" sz="3400" dirty="0" smtClean="0">
                          <a:effectLst/>
                          <a:latin typeface="Tahoma" panose="020B0604030504040204" pitchFamily="34" charset="0"/>
                          <a:ea typeface="Tahoma" panose="020B0604030504040204" pitchFamily="34" charset="0"/>
                          <a:cs typeface="Tahoma" panose="020B0604030504040204" pitchFamily="34" charset="0"/>
                        </a:rPr>
                        <a:t>Lk. 12:15f; Pr. 11:4)</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574136">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Power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(Proverbs</a:t>
                      </a:r>
                      <a:r>
                        <a:rPr lang="en-US" sz="34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400" b="0" dirty="0" smtClean="0">
                          <a:effectLst/>
                          <a:latin typeface="Tahoma" panose="020B0604030504040204" pitchFamily="34" charset="0"/>
                          <a:ea typeface="Tahoma" panose="020B0604030504040204" pitchFamily="34" charset="0"/>
                          <a:cs typeface="Tahoma" panose="020B0604030504040204" pitchFamily="34" charset="0"/>
                        </a:rPr>
                        <a:t>8:14ff</a:t>
                      </a:r>
                      <a:r>
                        <a:rPr lang="en-US" sz="3400" b="0" dirty="0">
                          <a:effectLst/>
                          <a:latin typeface="Tahoma" panose="020B0604030504040204" pitchFamily="34" charset="0"/>
                          <a:ea typeface="Tahoma" panose="020B0604030504040204" pitchFamily="34" charset="0"/>
                          <a:cs typeface="Tahoma" panose="020B0604030504040204" pitchFamily="34" charset="0"/>
                        </a:rPr>
                        <a:t>;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John </a:t>
                      </a:r>
                      <a:r>
                        <a:rPr lang="en-US" sz="3400" b="0" dirty="0">
                          <a:effectLst/>
                          <a:latin typeface="Tahoma" panose="020B0604030504040204" pitchFamily="34" charset="0"/>
                          <a:ea typeface="Tahoma" panose="020B0604030504040204" pitchFamily="34" charset="0"/>
                          <a:cs typeface="Tahoma" panose="020B0604030504040204" pitchFamily="34" charset="0"/>
                        </a:rPr>
                        <a:t>11:25-26;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1 Corinthians </a:t>
                      </a:r>
                      <a:r>
                        <a:rPr lang="en-US" sz="3400" b="0" dirty="0">
                          <a:effectLst/>
                          <a:latin typeface="Tahoma" panose="020B0604030504040204" pitchFamily="34" charset="0"/>
                          <a:ea typeface="Tahoma" panose="020B0604030504040204" pitchFamily="34" charset="0"/>
                          <a:cs typeface="Tahoma" panose="020B0604030504040204" pitchFamily="34" charset="0"/>
                        </a:rPr>
                        <a:t>1:24)</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Be Humble, Do Good for God’s glory (1 </a:t>
                      </a:r>
                      <a:r>
                        <a:rPr lang="en-US" sz="3400" dirty="0" smtClean="0">
                          <a:effectLst/>
                          <a:latin typeface="Tahoma" panose="020B0604030504040204" pitchFamily="34" charset="0"/>
                          <a:ea typeface="Tahoma" panose="020B0604030504040204" pitchFamily="34" charset="0"/>
                          <a:cs typeface="Tahoma" panose="020B0604030504040204" pitchFamily="34" charset="0"/>
                        </a:rPr>
                        <a:t>Peter 4:11; 5:6ff; </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Eph. 3:16-21;</a:t>
                      </a:r>
                      <a:r>
                        <a:rPr lang="en-US" sz="3400" baseline="0" dirty="0" smtClean="0">
                          <a:effectLst/>
                          <a:latin typeface="Tahoma" panose="020B0604030504040204" pitchFamily="34" charset="0"/>
                          <a:ea typeface="Tahoma" panose="020B0604030504040204" pitchFamily="34" charset="0"/>
                          <a:cs typeface="Tahoma" panose="020B0604030504040204" pitchFamily="34" charset="0"/>
                        </a:rPr>
                        <a:t> 4:29)</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bl>
          </a:graphicData>
        </a:graphic>
      </p:graphicFrame>
    </p:spTree>
    <p:extLst>
      <p:ext uri="{BB962C8B-B14F-4D97-AF65-F5344CB8AC3E}">
        <p14:creationId xmlns:p14="http://schemas.microsoft.com/office/powerpoint/2010/main" val="1514856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26144556"/>
              </p:ext>
            </p:extLst>
          </p:nvPr>
        </p:nvGraphicFramePr>
        <p:xfrm>
          <a:off x="0" y="5"/>
          <a:ext cx="12192000" cy="6890416"/>
        </p:xfrm>
        <a:graphic>
          <a:graphicData uri="http://schemas.openxmlformats.org/drawingml/2006/table">
            <a:tbl>
              <a:tblPr firstRow="1" firstCol="1" bandRow="1">
                <a:tableStyleId>{073A0DAA-6AF3-43AB-8588-CEC1D06C72B9}</a:tableStyleId>
              </a:tblPr>
              <a:tblGrid>
                <a:gridCol w="4063130"/>
                <a:gridCol w="4064435"/>
                <a:gridCol w="4064435"/>
              </a:tblGrid>
              <a:tr h="177098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Rewards of Wisdom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(Christ- Col. 2:3)</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Conditional Promise</a:t>
                      </a:r>
                    </a:p>
                  </a:txBody>
                  <a:tcPr marL="68580" marR="68580" marT="0" marB="0"/>
                </a:tc>
                <a:tc>
                  <a:txBody>
                    <a:bodyPr/>
                    <a:lstStyle/>
                    <a:p>
                      <a:pPr marL="0" marR="0" algn="ctr">
                        <a:lnSpc>
                          <a:spcPct val="107000"/>
                        </a:lnSpc>
                        <a:spcBef>
                          <a:spcPts val="0"/>
                        </a:spcBef>
                        <a:spcAft>
                          <a:spcPts val="0"/>
                        </a:spcAft>
                      </a:pPr>
                      <a:r>
                        <a:rPr lang="en-US" sz="40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Dangers if You Reject Wisdom</a:t>
                      </a:r>
                      <a:endParaRPr lang="en-US" sz="40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270219">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Prosperity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(Proverbs 3:13-16</a:t>
                      </a:r>
                      <a:r>
                        <a:rPr lang="en-US" sz="3400" b="0" dirty="0">
                          <a:effectLst/>
                          <a:latin typeface="Tahoma" panose="020B0604030504040204" pitchFamily="34" charset="0"/>
                          <a:ea typeface="Tahoma" panose="020B0604030504040204" pitchFamily="34" charset="0"/>
                          <a:cs typeface="Tahoma" panose="020B0604030504040204" pitchFamily="34" charset="0"/>
                        </a:rPr>
                        <a:t>; </a:t>
                      </a:r>
                      <a:r>
                        <a:rPr lang="en-US" sz="3400" b="0" dirty="0" smtClean="0">
                          <a:effectLst/>
                          <a:latin typeface="Tahoma" panose="020B0604030504040204" pitchFamily="34" charset="0"/>
                          <a:ea typeface="Tahoma" panose="020B0604030504040204" pitchFamily="34" charset="0"/>
                          <a:cs typeface="Tahoma" panose="020B0604030504040204" pitchFamily="34" charset="0"/>
                        </a:rPr>
                        <a:t>Matthew 13:44-46)</a:t>
                      </a: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Seek it Diligently, Share with others </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(Proverbs 2:1-5;      1 Tim. 6:6-8; 17-19)</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Deceived by riches, schemes,</a:t>
                      </a:r>
                      <a:r>
                        <a:rPr lang="en-US" sz="3400" baseline="0" dirty="0" smtClean="0">
                          <a:effectLst/>
                          <a:latin typeface="Tahoma" panose="020B0604030504040204" pitchFamily="34" charset="0"/>
                          <a:ea typeface="Tahoma" panose="020B0604030504040204" pitchFamily="34" charset="0"/>
                          <a:cs typeface="Tahoma" panose="020B0604030504040204" pitchFamily="34" charset="0"/>
                        </a:rPr>
                        <a:t> gambling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a:t>
                      </a:r>
                      <a:r>
                        <a:rPr lang="en-US" sz="3400" dirty="0">
                          <a:effectLst/>
                          <a:latin typeface="Tahoma" panose="020B0604030504040204" pitchFamily="34" charset="0"/>
                          <a:ea typeface="Tahoma" panose="020B0604030504040204" pitchFamily="34" charset="0"/>
                          <a:cs typeface="Tahoma" panose="020B0604030504040204" pitchFamily="34" charset="0"/>
                        </a:rPr>
                        <a:t>1 </a:t>
                      </a:r>
                      <a:r>
                        <a:rPr lang="en-US" sz="3400" dirty="0" smtClean="0">
                          <a:effectLst/>
                          <a:latin typeface="Tahoma" panose="020B0604030504040204" pitchFamily="34" charset="0"/>
                          <a:ea typeface="Tahoma" panose="020B0604030504040204" pitchFamily="34" charset="0"/>
                          <a:cs typeface="Tahoma" panose="020B0604030504040204" pitchFamily="34" charset="0"/>
                        </a:rPr>
                        <a:t>Tim. 6:3-5, 9-10</a:t>
                      </a:r>
                      <a:r>
                        <a:rPr lang="en-US" sz="3400" dirty="0">
                          <a:effectLst/>
                          <a:latin typeface="Tahoma" panose="020B0604030504040204" pitchFamily="34" charset="0"/>
                          <a:ea typeface="Tahoma" panose="020B0604030504040204" pitchFamily="34" charset="0"/>
                          <a:cs typeface="Tahoma" panose="020B0604030504040204" pitchFamily="34" charset="0"/>
                        </a:rPr>
                        <a:t>; </a:t>
                      </a:r>
                      <a:r>
                        <a:rPr lang="en-US" sz="3400" dirty="0" smtClean="0">
                          <a:effectLst/>
                          <a:latin typeface="Tahoma" panose="020B0604030504040204" pitchFamily="34" charset="0"/>
                          <a:ea typeface="Tahoma" panose="020B0604030504040204" pitchFamily="34" charset="0"/>
                          <a:cs typeface="Tahoma" panose="020B0604030504040204" pitchFamily="34" charset="0"/>
                        </a:rPr>
                        <a:t>Lk. 12:15f; Pr. 11:4)</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539991">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Power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(Proverbs</a:t>
                      </a:r>
                      <a:r>
                        <a:rPr lang="en-US" sz="34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400" b="0" dirty="0" smtClean="0">
                          <a:effectLst/>
                          <a:latin typeface="Tahoma" panose="020B0604030504040204" pitchFamily="34" charset="0"/>
                          <a:ea typeface="Tahoma" panose="020B0604030504040204" pitchFamily="34" charset="0"/>
                          <a:cs typeface="Tahoma" panose="020B0604030504040204" pitchFamily="34" charset="0"/>
                        </a:rPr>
                        <a:t>8:14ff</a:t>
                      </a:r>
                      <a:r>
                        <a:rPr lang="en-US" sz="3400" b="0" dirty="0">
                          <a:effectLst/>
                          <a:latin typeface="Tahoma" panose="020B0604030504040204" pitchFamily="34" charset="0"/>
                          <a:ea typeface="Tahoma" panose="020B0604030504040204" pitchFamily="34" charset="0"/>
                          <a:cs typeface="Tahoma" panose="020B0604030504040204" pitchFamily="34" charset="0"/>
                        </a:rPr>
                        <a:t>;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Jn. </a:t>
                      </a:r>
                      <a:r>
                        <a:rPr lang="en-US" sz="3400" b="0" dirty="0">
                          <a:effectLst/>
                          <a:latin typeface="Tahoma" panose="020B0604030504040204" pitchFamily="34" charset="0"/>
                          <a:ea typeface="Tahoma" panose="020B0604030504040204" pitchFamily="34" charset="0"/>
                          <a:cs typeface="Tahoma" panose="020B0604030504040204" pitchFamily="34" charset="0"/>
                        </a:rPr>
                        <a:t>11:25-26</a:t>
                      </a:r>
                      <a:r>
                        <a:rPr lang="en-US" sz="3400" b="0" dirty="0" smtClean="0">
                          <a:effectLst/>
                          <a:latin typeface="Tahoma" panose="020B0604030504040204" pitchFamily="34" charset="0"/>
                          <a:ea typeface="Tahoma" panose="020B0604030504040204" pitchFamily="34" charset="0"/>
                          <a:cs typeface="Tahoma" panose="020B0604030504040204" pitchFamily="34" charset="0"/>
                        </a:rPr>
                        <a:t>; Heb. 2:14; 1 Cor. </a:t>
                      </a:r>
                      <a:r>
                        <a:rPr lang="en-US" sz="3400" b="0" dirty="0">
                          <a:effectLst/>
                          <a:latin typeface="Tahoma" panose="020B0604030504040204" pitchFamily="34" charset="0"/>
                          <a:ea typeface="Tahoma" panose="020B0604030504040204" pitchFamily="34" charset="0"/>
                          <a:cs typeface="Tahoma" panose="020B0604030504040204" pitchFamily="34" charset="0"/>
                        </a:rPr>
                        <a:t>1:24)</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Be Humble, Do Good for God’s glory (1 </a:t>
                      </a:r>
                      <a:r>
                        <a:rPr lang="en-US" sz="3400" dirty="0" smtClean="0">
                          <a:effectLst/>
                          <a:latin typeface="Tahoma" panose="020B0604030504040204" pitchFamily="34" charset="0"/>
                          <a:ea typeface="Tahoma" panose="020B0604030504040204" pitchFamily="34" charset="0"/>
                          <a:cs typeface="Tahoma" panose="020B0604030504040204" pitchFamily="34" charset="0"/>
                        </a:rPr>
                        <a:t>Peter 4:11; 5:6ff; </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Eph. 3:16-21;</a:t>
                      </a:r>
                      <a:r>
                        <a:rPr lang="en-US" sz="3400" baseline="0" dirty="0" smtClean="0">
                          <a:effectLst/>
                          <a:latin typeface="Tahoma" panose="020B0604030504040204" pitchFamily="34" charset="0"/>
                          <a:ea typeface="Tahoma" panose="020B0604030504040204" pitchFamily="34" charset="0"/>
                          <a:cs typeface="Tahoma" panose="020B0604030504040204" pitchFamily="34" charset="0"/>
                        </a:rPr>
                        <a:t> 4:29)</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Abuse </a:t>
                      </a:r>
                      <a:r>
                        <a:rPr lang="en-US" sz="3400" dirty="0">
                          <a:effectLst/>
                          <a:latin typeface="Tahoma" panose="020B0604030504040204" pitchFamily="34" charset="0"/>
                          <a:ea typeface="Tahoma" panose="020B0604030504040204" pitchFamily="34" charset="0"/>
                          <a:cs typeface="Tahoma" panose="020B0604030504040204" pitchFamily="34" charset="0"/>
                        </a:rPr>
                        <a:t>others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(Prov.</a:t>
                      </a:r>
                      <a:r>
                        <a:rPr lang="en-US" sz="3400" baseline="0" dirty="0" smtClean="0">
                          <a:effectLst/>
                          <a:latin typeface="Tahoma" panose="020B0604030504040204" pitchFamily="34" charset="0"/>
                          <a:ea typeface="Tahoma" panose="020B0604030504040204" pitchFamily="34" charset="0"/>
                          <a:cs typeface="Tahoma" panose="020B0604030504040204" pitchFamily="34" charset="0"/>
                        </a:rPr>
                        <a:t> 18:21; 15:4; 12:18; Jas. 3:6;    Mt. 12:36-37</a:t>
                      </a:r>
                      <a:r>
                        <a:rPr lang="en-US" sz="3400" dirty="0" smtClean="0">
                          <a:effectLst/>
                          <a:latin typeface="Tahoma" panose="020B0604030504040204" pitchFamily="34" charset="0"/>
                          <a:ea typeface="Tahoma" panose="020B0604030504040204" pitchFamily="34" charset="0"/>
                          <a:cs typeface="Tahoma" panose="020B0604030504040204" pitchFamily="34" charset="0"/>
                        </a:rPr>
                        <a:t>)</a:t>
                      </a:r>
                      <a:endParaRPr lang="en-US" sz="34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bl>
          </a:graphicData>
        </a:graphic>
      </p:graphicFrame>
    </p:spTree>
    <p:extLst>
      <p:ext uri="{BB962C8B-B14F-4D97-AF65-F5344CB8AC3E}">
        <p14:creationId xmlns:p14="http://schemas.microsoft.com/office/powerpoint/2010/main" val="2722962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805</TotalTime>
  <Words>853</Words>
  <Application>Microsoft Office PowerPoint</Application>
  <PresentationFormat>Widescreen</PresentationFormat>
  <Paragraphs>115</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24</cp:revision>
  <cp:lastPrinted>2018-08-05T20:59:10Z</cp:lastPrinted>
  <dcterms:created xsi:type="dcterms:W3CDTF">2018-08-05T03:55:35Z</dcterms:created>
  <dcterms:modified xsi:type="dcterms:W3CDTF">2018-08-09T10:59:52Z</dcterms:modified>
</cp:coreProperties>
</file>