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F7DD6-495B-475C-8CB6-70C26CC63E51}" type="datetimeFigureOut">
              <a:rPr lang="en-US" smtClean="0"/>
              <a:t>8/12/2018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C74EA-7FA3-4A00-B53D-99172E6A0223}" type="slidenum">
              <a:rPr lang="en-US" smtClean="0"/>
              <a:t>‹#›</a:t>
            </a:fld>
            <a:endParaRPr lang="en-US"/>
          </a:p>
        </p:txBody>
      </p:sp>
    </p:spTree>
    <p:extLst>
      <p:ext uri="{BB962C8B-B14F-4D97-AF65-F5344CB8AC3E}">
        <p14:creationId xmlns:p14="http://schemas.microsoft.com/office/powerpoint/2010/main" val="1878610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Background of Zion- In the New Testament, the highest and southernmost mount of Jerusalem, rising about twenty‑five hundred feet above the Mediterranean, and from two to three hundred feet above the valleys at its base. 2 Sam. 5:7  </a:t>
            </a:r>
            <a:r>
              <a:rPr lang="en-US" sz="1200" b="1" i="1" kern="1200" dirty="0" smtClean="0">
                <a:solidFill>
                  <a:schemeClr val="tx1"/>
                </a:solidFill>
                <a:effectLst/>
                <a:latin typeface="+mn-lt"/>
                <a:ea typeface="+mn-ea"/>
                <a:cs typeface="+mn-cs"/>
              </a:rPr>
              <a:t>David captured the stronghold of Zion, that is the city of David. </a:t>
            </a:r>
            <a:r>
              <a:rPr lang="en-US" sz="1200" kern="1200" dirty="0" smtClean="0">
                <a:solidFill>
                  <a:schemeClr val="tx1"/>
                </a:solidFill>
                <a:effectLst/>
                <a:latin typeface="+mn-lt"/>
                <a:ea typeface="+mn-ea"/>
                <a:cs typeface="+mn-cs"/>
              </a:rPr>
              <a:t> It was a fortified town of the </a:t>
            </a:r>
            <a:r>
              <a:rPr lang="en-US" sz="1200" kern="1200" dirty="0" err="1" smtClean="0">
                <a:solidFill>
                  <a:schemeClr val="tx1"/>
                </a:solidFill>
                <a:effectLst/>
                <a:latin typeface="+mn-lt"/>
                <a:ea typeface="+mn-ea"/>
                <a:cs typeface="+mn-cs"/>
              </a:rPr>
              <a:t>Jebusites</a:t>
            </a:r>
            <a:r>
              <a:rPr lang="en-US" sz="1200" kern="1200" dirty="0" smtClean="0">
                <a:solidFill>
                  <a:schemeClr val="tx1"/>
                </a:solidFill>
                <a:effectLst/>
                <a:latin typeface="+mn-lt"/>
                <a:ea typeface="+mn-ea"/>
                <a:cs typeface="+mn-cs"/>
              </a:rPr>
              <a:t> till subdued by David, and thenceforward was often called "the city of David," 2Sa 5:7; 1Ki 8:1.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8C74EA-7FA3-4A00-B53D-99172E6A0223}" type="slidenum">
              <a:rPr lang="en-US" smtClean="0"/>
              <a:t>3</a:t>
            </a:fld>
            <a:endParaRPr lang="en-US"/>
          </a:p>
        </p:txBody>
      </p:sp>
    </p:spTree>
    <p:extLst>
      <p:ext uri="{BB962C8B-B14F-4D97-AF65-F5344CB8AC3E}">
        <p14:creationId xmlns:p14="http://schemas.microsoft.com/office/powerpoint/2010/main" val="133758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Alabama farmer married in 1918.  Learned</a:t>
            </a:r>
            <a:r>
              <a:rPr lang="en-US" sz="1200" kern="1200" baseline="0" dirty="0" smtClean="0">
                <a:solidFill>
                  <a:schemeClr val="tx1"/>
                </a:solidFill>
                <a:effectLst/>
                <a:latin typeface="+mn-lt"/>
                <a:ea typeface="+mn-ea"/>
                <a:cs typeface="+mn-cs"/>
              </a:rPr>
              <a:t> from</a:t>
            </a:r>
            <a:r>
              <a:rPr lang="en-US" sz="1200" kern="1200" dirty="0" smtClean="0">
                <a:solidFill>
                  <a:schemeClr val="tx1"/>
                </a:solidFill>
                <a:effectLst/>
                <a:latin typeface="+mn-lt"/>
                <a:ea typeface="+mn-ea"/>
                <a:cs typeface="+mn-cs"/>
              </a:rPr>
              <a:t> hymn writers at singing schools.  Conducted his own singing schools until 1922, managed Texarkana, TX, office of A. J. Showalter. 1926 bought into Virgil Oliver </a:t>
            </a:r>
            <a:r>
              <a:rPr lang="en-US" sz="1200" kern="1200" dirty="0" err="1" smtClean="0">
                <a:solidFill>
                  <a:schemeClr val="tx1"/>
                </a:solidFill>
                <a:effectLst/>
                <a:latin typeface="+mn-lt"/>
                <a:ea typeface="+mn-ea"/>
                <a:cs typeface="+mn-cs"/>
              </a:rPr>
              <a:t>Stamps’s</a:t>
            </a:r>
            <a:r>
              <a:rPr lang="en-US" sz="1200" kern="1200" dirty="0" smtClean="0">
                <a:solidFill>
                  <a:schemeClr val="tx1"/>
                </a:solidFill>
                <a:effectLst/>
                <a:latin typeface="+mn-lt"/>
                <a:ea typeface="+mn-ea"/>
                <a:cs typeface="+mn-cs"/>
              </a:rPr>
              <a:t> music publishing company.  Renamed Stamps-Baxter Music &amp; Printing Company, the firm moved to Dallas, TX, in 1929. Baxter opened and ran the company’s Chattanooga, TN, office.  The business became quite successful as one of the leading publishers of Southern gospel songs using shaped notes in the early twentieth century.  After </a:t>
            </a:r>
            <a:r>
              <a:rPr lang="en-US" sz="1200" kern="1200" dirty="0" err="1" smtClean="0">
                <a:solidFill>
                  <a:schemeClr val="tx1"/>
                </a:solidFill>
                <a:effectLst/>
                <a:latin typeface="+mn-lt"/>
                <a:ea typeface="+mn-ea"/>
                <a:cs typeface="+mn-cs"/>
              </a:rPr>
              <a:t>Stamps’s</a:t>
            </a:r>
            <a:r>
              <a:rPr lang="en-US" sz="1200" kern="1200" dirty="0" smtClean="0">
                <a:solidFill>
                  <a:schemeClr val="tx1"/>
                </a:solidFill>
                <a:effectLst/>
                <a:latin typeface="+mn-lt"/>
                <a:ea typeface="+mn-ea"/>
                <a:cs typeface="+mn-cs"/>
              </a:rPr>
              <a:t> death in 1940, Baxter moved to Dallas to run the main office.  Baxter’s interest in school teaching led him to publish shape-note songbooks and sponsor a Stamps-Baxter School of Music, both of which contributed to the popularity of gospel music.</a:t>
            </a:r>
          </a:p>
          <a:p>
            <a:endParaRPr lang="en-US" dirty="0"/>
          </a:p>
        </p:txBody>
      </p:sp>
      <p:sp>
        <p:nvSpPr>
          <p:cNvPr id="4" name="Slide Number Placeholder 3"/>
          <p:cNvSpPr>
            <a:spLocks noGrp="1"/>
          </p:cNvSpPr>
          <p:nvPr>
            <p:ph type="sldNum" sz="quarter" idx="10"/>
          </p:nvPr>
        </p:nvSpPr>
        <p:spPr/>
        <p:txBody>
          <a:bodyPr/>
          <a:lstStyle/>
          <a:p>
            <a:fld id="{AB8C74EA-7FA3-4A00-B53D-99172E6A0223}" type="slidenum">
              <a:rPr lang="en-US" smtClean="0"/>
              <a:t>6</a:t>
            </a:fld>
            <a:endParaRPr lang="en-US"/>
          </a:p>
        </p:txBody>
      </p:sp>
    </p:spTree>
    <p:extLst>
      <p:ext uri="{BB962C8B-B14F-4D97-AF65-F5344CB8AC3E}">
        <p14:creationId xmlns:p14="http://schemas.microsoft.com/office/powerpoint/2010/main" val="1955709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9E4EBB-94E7-4F29-AEA9-8682F22370CE}"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22175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E4EBB-94E7-4F29-AEA9-8682F22370CE}"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17355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E4EBB-94E7-4F29-AEA9-8682F22370CE}"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64285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E4EBB-94E7-4F29-AEA9-8682F22370CE}"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3154408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E4EBB-94E7-4F29-AEA9-8682F22370CE}"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204989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9E4EBB-94E7-4F29-AEA9-8682F22370CE}"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39297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9E4EBB-94E7-4F29-AEA9-8682F22370CE}" type="datetimeFigureOut">
              <a:rPr lang="en-US" smtClean="0"/>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285405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9E4EBB-94E7-4F29-AEA9-8682F22370CE}" type="datetimeFigureOut">
              <a:rPr lang="en-US" smtClean="0"/>
              <a:t>8/12/2018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175084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E4EBB-94E7-4F29-AEA9-8682F22370CE}" type="datetimeFigureOut">
              <a:rPr lang="en-US" smtClean="0"/>
              <a:t>8/12/2018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185342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E4EBB-94E7-4F29-AEA9-8682F22370CE}"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201373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E4EBB-94E7-4F29-AEA9-8682F22370CE}"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C450-07BD-4914-9FDA-C1DF3BCA9D4F}" type="slidenum">
              <a:rPr lang="en-US" smtClean="0"/>
              <a:t>‹#›</a:t>
            </a:fld>
            <a:endParaRPr lang="en-US"/>
          </a:p>
        </p:txBody>
      </p:sp>
    </p:spTree>
    <p:extLst>
      <p:ext uri="{BB962C8B-B14F-4D97-AF65-F5344CB8AC3E}">
        <p14:creationId xmlns:p14="http://schemas.microsoft.com/office/powerpoint/2010/main" val="251515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E4EBB-94E7-4F29-AEA9-8682F22370CE}" type="datetimeFigureOut">
              <a:rPr lang="en-US" smtClean="0"/>
              <a:t>8/12/2018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9C450-07BD-4914-9FDA-C1DF3BCA9D4F}" type="slidenum">
              <a:rPr lang="en-US" smtClean="0"/>
              <a:t>‹#›</a:t>
            </a:fld>
            <a:endParaRPr lang="en-US"/>
          </a:p>
        </p:txBody>
      </p:sp>
    </p:spTree>
    <p:extLst>
      <p:ext uri="{BB962C8B-B14F-4D97-AF65-F5344CB8AC3E}">
        <p14:creationId xmlns:p14="http://schemas.microsoft.com/office/powerpoint/2010/main" val="4249478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49- We Bow Down (Handout)</a:t>
            </a:r>
          </a:p>
          <a:p>
            <a:pPr marL="0" indent="0">
              <a:buNone/>
            </a:pPr>
            <a:r>
              <a:rPr lang="en-US" sz="4400" dirty="0" smtClean="0">
                <a:solidFill>
                  <a:schemeClr val="bg1"/>
                </a:solidFill>
              </a:rPr>
              <a:t>42- Hear My Cry, O God, &amp; Listen (Handout)</a:t>
            </a:r>
          </a:p>
          <a:p>
            <a:pPr marL="0" indent="0">
              <a:buNone/>
            </a:pPr>
            <a:r>
              <a:rPr lang="en-US" sz="4400" dirty="0" smtClean="0">
                <a:solidFill>
                  <a:schemeClr val="bg1"/>
                </a:solidFill>
              </a:rPr>
              <a:t>162- Night in Ebon Pinion</a:t>
            </a:r>
          </a:p>
          <a:p>
            <a:pPr marL="0" indent="0">
              <a:buNone/>
            </a:pPr>
            <a:r>
              <a:rPr lang="en-US" sz="4400" dirty="0" smtClean="0">
                <a:solidFill>
                  <a:schemeClr val="bg1"/>
                </a:solidFill>
              </a:rPr>
              <a:t>285- Zion’s Call</a:t>
            </a:r>
          </a:p>
          <a:p>
            <a:pPr marL="0" indent="0">
              <a:buNone/>
            </a:pPr>
            <a:r>
              <a:rPr lang="en-US" sz="4400" dirty="0" smtClean="0">
                <a:solidFill>
                  <a:schemeClr val="bg1"/>
                </a:solidFill>
              </a:rPr>
              <a:t>332- I Surrender All</a:t>
            </a:r>
            <a:endParaRPr lang="en-US" sz="4400" dirty="0">
              <a:solidFill>
                <a:schemeClr val="bg1"/>
              </a:solidFill>
            </a:endParaRPr>
          </a:p>
        </p:txBody>
      </p:sp>
    </p:spTree>
    <p:extLst>
      <p:ext uri="{BB962C8B-B14F-4D97-AF65-F5344CB8AC3E}">
        <p14:creationId xmlns:p14="http://schemas.microsoft.com/office/powerpoint/2010/main" val="3588420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2192000" cy="1713053"/>
          </a:xfrm>
        </p:spPr>
        <p:txBody>
          <a:bodyPr>
            <a:no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Zion’s Call by Jessie Randall Baxter Jr. 1944 </a:t>
            </a:r>
          </a:p>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(1887-1960)</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Jesse Randall Baxter J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0523" y="1782176"/>
            <a:ext cx="3410954" cy="5075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22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Zion’s Call by J. R. Baxter Jr. </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698"/>
            <a:ext cx="12192000" cy="589730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Zion’s call sweetly rings over land and sea,</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Bidding us look to realms above;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the light from the throne shines for you and me,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list to the call of love.</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law of the Lord, Redeemer, &amp; King was prophesied to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from Zion (Jerusalem) which was fulfilled in Jesus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on the Day of Pentecost (Isa. 2:2-3; 59:20-21; Rom.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11:25-26; Ps. 2:6; Acts 2:36-39; Col. 1:13).  He is the light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the world &amp; we should respond to that call (John 8:12).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193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Zion’s Call by J. R. Baxter Jr. </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698"/>
            <a:ext cx="12192000" cy="589730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the road to the goal burdens we must bear,</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we have help from realms above,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receive courage new when we kneel in prayer,</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list to the call of love.</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have burdens we must bear on our journey to eternity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we have help from the Lord (Matt. 11:28-30; Gal. 6:2;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 3:13-14).  David had the courage to kneel in prayer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based on the revelation that the throne of His kingdom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would endure forever (2 Sam. 7:16, 27).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4285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Zion’s Call by J. R. Baxter Jr. </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698"/>
            <a:ext cx="12192000" cy="589730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we tarry below there is work to do,</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our strength cometh from above;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we labor and wait we must all be true,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list to the call of love.</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 found strength in the Lord to defeat Goliath. We can</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 His might to cast down everything raised up against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knowledge (1 Sam. 17:37; 2 Cor. 10:3-6).  We labor &amp;</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wait knowing that it’s not in vain in the Lord (1 Co. 15:58)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624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698"/>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Zion’s Call by J. R. Baxter Jr. </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698"/>
            <a:ext cx="12192000" cy="5897301"/>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Zion’s call is ringing, (clearly ringing)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Coming from the throne above (in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heav’n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above)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we hear it ringing,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list to the call of love.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Zion’s Call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rings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over land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sea- it’s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message of love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 lost world to save souls (John 3:16, Mark 16:15-16)!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flee from sin &amp; pursue love with a pure heart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2:22).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529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49- We Bow Down (Handout)</a:t>
            </a:r>
          </a:p>
          <a:p>
            <a:pPr marL="0" indent="0">
              <a:buNone/>
            </a:pPr>
            <a:r>
              <a:rPr lang="en-US" sz="4400" dirty="0" smtClean="0">
                <a:solidFill>
                  <a:schemeClr val="bg1"/>
                </a:solidFill>
              </a:rPr>
              <a:t>42- Hear My Cry, O God, &amp; Listen (Handout)</a:t>
            </a:r>
          </a:p>
          <a:p>
            <a:pPr marL="0" indent="0">
              <a:buNone/>
            </a:pPr>
            <a:r>
              <a:rPr lang="en-US" sz="4400" dirty="0" smtClean="0">
                <a:solidFill>
                  <a:schemeClr val="bg1"/>
                </a:solidFill>
              </a:rPr>
              <a:t>162- Night in Ebon Pinion</a:t>
            </a:r>
          </a:p>
          <a:p>
            <a:pPr marL="0" indent="0">
              <a:buNone/>
            </a:pPr>
            <a:r>
              <a:rPr lang="en-US" sz="4400" dirty="0" smtClean="0">
                <a:solidFill>
                  <a:schemeClr val="bg1"/>
                </a:solidFill>
              </a:rPr>
              <a:t>285- Zion’s Call</a:t>
            </a:r>
          </a:p>
          <a:p>
            <a:pPr marL="0" indent="0">
              <a:buNone/>
            </a:pPr>
            <a:r>
              <a:rPr lang="en-US" sz="4400" dirty="0" smtClean="0">
                <a:solidFill>
                  <a:schemeClr val="bg1"/>
                </a:solidFill>
              </a:rPr>
              <a:t>332- I Surrender All</a:t>
            </a:r>
            <a:endParaRPr lang="en-US" sz="4400" dirty="0">
              <a:solidFill>
                <a:schemeClr val="bg1"/>
              </a:solidFill>
            </a:endParaRPr>
          </a:p>
        </p:txBody>
      </p:sp>
    </p:spTree>
    <p:extLst>
      <p:ext uri="{BB962C8B-B14F-4D97-AF65-F5344CB8AC3E}">
        <p14:creationId xmlns:p14="http://schemas.microsoft.com/office/powerpoint/2010/main" val="279382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595</Words>
  <Application>Microsoft Office PowerPoint</Application>
  <PresentationFormat>Widescreen</PresentationFormat>
  <Paragraphs>60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Zion’s Call by J. R. Baxter Jr. </vt:lpstr>
      <vt:lpstr>Zion’s Call by J. R. Baxter Jr. </vt:lpstr>
      <vt:lpstr>Zion’s Call by J. R. Baxter Jr. </vt:lpstr>
      <vt:lpstr>Zion’s Call by J. R. Baxter Jr.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12</cp:revision>
  <dcterms:created xsi:type="dcterms:W3CDTF">2018-08-12T19:12:51Z</dcterms:created>
  <dcterms:modified xsi:type="dcterms:W3CDTF">2018-08-12T23:49:55Z</dcterms:modified>
</cp:coreProperties>
</file>