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63" r:id="rId2"/>
    <p:sldId id="256" r:id="rId3"/>
    <p:sldId id="257" r:id="rId4"/>
    <p:sldId id="259" r:id="rId5"/>
    <p:sldId id="260" r:id="rId6"/>
    <p:sldId id="258" r:id="rId7"/>
    <p:sldId id="261" r:id="rId8"/>
    <p:sldId id="262" r:id="rId9"/>
    <p:sldId id="264" r:id="rId10"/>
  </p:sldIdLst>
  <p:sldSz cx="12192000" cy="6858000"/>
  <p:notesSz cx="7077075" cy="90281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4" autoAdjust="0"/>
    <p:restoredTop sz="94660"/>
  </p:normalViewPr>
  <p:slideViewPr>
    <p:cSldViewPr snapToGrid="0">
      <p:cViewPr varScale="1">
        <p:scale>
          <a:sx n="81" d="100"/>
          <a:sy n="81" d="100"/>
        </p:scale>
        <p:origin x="210" y="90"/>
      </p:cViewPr>
      <p:guideLst/>
    </p:cSldViewPr>
  </p:slideViewPr>
  <p:notesTextViewPr>
    <p:cViewPr>
      <p:scale>
        <a:sx n="1" d="1"/>
        <a:sy n="1" d="1"/>
      </p:scale>
      <p:origin x="0" y="-348"/>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5297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08705" y="0"/>
            <a:ext cx="3066733" cy="452974"/>
          </a:xfrm>
          <a:prstGeom prst="rect">
            <a:avLst/>
          </a:prstGeom>
        </p:spPr>
        <p:txBody>
          <a:bodyPr vert="horz" lIns="91440" tIns="45720" rIns="91440" bIns="45720" rtlCol="0"/>
          <a:lstStyle>
            <a:lvl1pPr algn="r">
              <a:defRPr sz="1200"/>
            </a:lvl1pPr>
          </a:lstStyle>
          <a:p>
            <a:fld id="{6D73A62C-ACF4-443D-AD6C-2638923EC08D}" type="datetimeFigureOut">
              <a:rPr lang="en-US" smtClean="0"/>
              <a:t>10/7/2018</a:t>
            </a:fld>
            <a:endParaRPr lang="en-US"/>
          </a:p>
        </p:txBody>
      </p:sp>
      <p:sp>
        <p:nvSpPr>
          <p:cNvPr id="4" name="Footer Placeholder 3"/>
          <p:cNvSpPr>
            <a:spLocks noGrp="1"/>
          </p:cNvSpPr>
          <p:nvPr>
            <p:ph type="ftr" sz="quarter" idx="2"/>
          </p:nvPr>
        </p:nvSpPr>
        <p:spPr>
          <a:xfrm>
            <a:off x="0" y="8575141"/>
            <a:ext cx="3066733" cy="45297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08705" y="8575141"/>
            <a:ext cx="3066733" cy="452973"/>
          </a:xfrm>
          <a:prstGeom prst="rect">
            <a:avLst/>
          </a:prstGeom>
        </p:spPr>
        <p:txBody>
          <a:bodyPr vert="horz" lIns="91440" tIns="45720" rIns="91440" bIns="45720" rtlCol="0" anchor="b"/>
          <a:lstStyle>
            <a:lvl1pPr algn="r">
              <a:defRPr sz="1200"/>
            </a:lvl1pPr>
          </a:lstStyle>
          <a:p>
            <a:fld id="{EB9D4D2E-1DF2-4F7B-B78C-9DF6ADB263F7}" type="slidenum">
              <a:rPr lang="en-US" smtClean="0"/>
              <a:t>‹#›</a:t>
            </a:fld>
            <a:endParaRPr lang="en-US"/>
          </a:p>
        </p:txBody>
      </p:sp>
    </p:spTree>
    <p:extLst>
      <p:ext uri="{BB962C8B-B14F-4D97-AF65-F5344CB8AC3E}">
        <p14:creationId xmlns:p14="http://schemas.microsoft.com/office/powerpoint/2010/main" val="15846786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7050" cy="4524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08438" y="0"/>
            <a:ext cx="3067050" cy="452438"/>
          </a:xfrm>
          <a:prstGeom prst="rect">
            <a:avLst/>
          </a:prstGeom>
        </p:spPr>
        <p:txBody>
          <a:bodyPr vert="horz" lIns="91440" tIns="45720" rIns="91440" bIns="45720" rtlCol="0"/>
          <a:lstStyle>
            <a:lvl1pPr algn="r">
              <a:defRPr sz="1200"/>
            </a:lvl1pPr>
          </a:lstStyle>
          <a:p>
            <a:fld id="{A400A1B0-9DA8-47E3-A5FF-16DA0C3E2A51}" type="datetimeFigureOut">
              <a:rPr lang="en-US" smtClean="0"/>
              <a:t>10/7/2018</a:t>
            </a:fld>
            <a:endParaRPr lang="en-US"/>
          </a:p>
        </p:txBody>
      </p:sp>
      <p:sp>
        <p:nvSpPr>
          <p:cNvPr id="4" name="Slide Image Placeholder 3"/>
          <p:cNvSpPr>
            <a:spLocks noGrp="1" noRot="1" noChangeAspect="1"/>
          </p:cNvSpPr>
          <p:nvPr>
            <p:ph type="sldImg" idx="2"/>
          </p:nvPr>
        </p:nvSpPr>
        <p:spPr>
          <a:xfrm>
            <a:off x="830263" y="1128713"/>
            <a:ext cx="5416550" cy="3046412"/>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8025" y="4344988"/>
            <a:ext cx="5661025" cy="3554412"/>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575675"/>
            <a:ext cx="3067050" cy="4524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08438" y="8575675"/>
            <a:ext cx="3067050" cy="452438"/>
          </a:xfrm>
          <a:prstGeom prst="rect">
            <a:avLst/>
          </a:prstGeom>
        </p:spPr>
        <p:txBody>
          <a:bodyPr vert="horz" lIns="91440" tIns="45720" rIns="91440" bIns="45720" rtlCol="0" anchor="b"/>
          <a:lstStyle>
            <a:lvl1pPr algn="r">
              <a:defRPr sz="1200"/>
            </a:lvl1pPr>
          </a:lstStyle>
          <a:p>
            <a:fld id="{725840B2-155E-4B16-BD07-3E8028B0C51C}" type="slidenum">
              <a:rPr lang="en-US" smtClean="0"/>
              <a:t>‹#›</a:t>
            </a:fld>
            <a:endParaRPr lang="en-US"/>
          </a:p>
        </p:txBody>
      </p:sp>
    </p:spTree>
    <p:extLst>
      <p:ext uri="{BB962C8B-B14F-4D97-AF65-F5344CB8AC3E}">
        <p14:creationId xmlns:p14="http://schemas.microsoft.com/office/powerpoint/2010/main" val="2338946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www.biblegateway.com/passage/?search=1+timothy+1&amp;version=NASB#fen-NASB-29713l"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www.biblegateway.com/passage/?search=daniel+9&amp;version=NASB#fen-NASB-21992a"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smtClean="0">
                <a:solidFill>
                  <a:schemeClr val="tx1"/>
                </a:solidFill>
                <a:effectLst/>
                <a:latin typeface="+mn-lt"/>
                <a:ea typeface="+mn-ea"/>
                <a:cs typeface="+mn-cs"/>
              </a:rPr>
              <a:t>After Jesus prayed, disciple said, “Lord, teach us to pray.” (Lk 11:1). Don’t have time!  Take Time to be Holy. Jesus was </a:t>
            </a:r>
            <a:r>
              <a:rPr lang="en-US" sz="1200" b="0" i="0" kern="1200" baseline="0" dirty="0" smtClean="0">
                <a:solidFill>
                  <a:schemeClr val="tx1"/>
                </a:solidFill>
                <a:effectLst/>
                <a:latin typeface="+mn-lt"/>
                <a:ea typeface="+mn-ea"/>
                <a:cs typeface="+mn-cs"/>
              </a:rPr>
              <a:t>effective in his prayers.  Often wilderness &amp; pray (away from crowd, demand for sign, miracle, healing, etc. Pharisees plotting to kill him- exposed as hypocrites &amp; refused to repent, demand for a sign, miracle, etc.  Prayed all night before choosing apostles &amp; prayed for them often, at His baptism, transfiguration, &amp; Garden before crucifixion.  Apostles preached to every creature &amp; prayed &amp; depended on the Lord &amp; were effective in planting &amp; watering the seed.  Are we effective?  Gospel Meeting with Larry Tomlin.</a:t>
            </a:r>
            <a:endParaRPr lang="en-US" dirty="0" smtClean="0"/>
          </a:p>
          <a:p>
            <a:endParaRPr lang="en-US" dirty="0"/>
          </a:p>
        </p:txBody>
      </p:sp>
      <p:sp>
        <p:nvSpPr>
          <p:cNvPr id="4" name="Slide Number Placeholder 3"/>
          <p:cNvSpPr>
            <a:spLocks noGrp="1"/>
          </p:cNvSpPr>
          <p:nvPr>
            <p:ph type="sldNum" sz="quarter" idx="10"/>
          </p:nvPr>
        </p:nvSpPr>
        <p:spPr/>
        <p:txBody>
          <a:bodyPr/>
          <a:lstStyle/>
          <a:p>
            <a:fld id="{725840B2-155E-4B16-BD07-3E8028B0C51C}" type="slidenum">
              <a:rPr lang="en-US" smtClean="0"/>
              <a:t>1</a:t>
            </a:fld>
            <a:endParaRPr lang="en-US"/>
          </a:p>
        </p:txBody>
      </p:sp>
    </p:spTree>
    <p:extLst>
      <p:ext uri="{BB962C8B-B14F-4D97-AF65-F5344CB8AC3E}">
        <p14:creationId xmlns:p14="http://schemas.microsoft.com/office/powerpoint/2010/main" val="10546996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After Jesus prayed, disciple said, “Lord, teach us to pray.” (Lk 11:1). Don’t have time!  Take Time to be Holy. Jesus was </a:t>
            </a:r>
            <a:r>
              <a:rPr lang="en-US" sz="1200" b="0" i="0" kern="1200" baseline="0" dirty="0" smtClean="0">
                <a:solidFill>
                  <a:schemeClr val="tx1"/>
                </a:solidFill>
                <a:effectLst/>
                <a:latin typeface="+mn-lt"/>
                <a:ea typeface="+mn-ea"/>
                <a:cs typeface="+mn-cs"/>
              </a:rPr>
              <a:t>effective in his prayers.  Often wilderness &amp; pray (away from crowd, demand for sign, miracle, healing, etc. Pharisees plotting to kill him- exposed as hypocrites &amp; refused to repent, demand for a sign, miracle, etc.  Prayed all night before choosing apostles &amp; prayed for them often, at His baptism, transfiguration, &amp; Garden before crucifixion.  Apostles preached to every creature &amp; prayed &amp; depended on the Lord &amp; were effective in planting &amp; watering the seed.  Are we effective?  Gospel Meeting with Larry Tomlin.</a:t>
            </a:r>
            <a:endParaRPr lang="en-US" dirty="0"/>
          </a:p>
        </p:txBody>
      </p:sp>
      <p:sp>
        <p:nvSpPr>
          <p:cNvPr id="4" name="Slide Number Placeholder 3"/>
          <p:cNvSpPr>
            <a:spLocks noGrp="1"/>
          </p:cNvSpPr>
          <p:nvPr>
            <p:ph type="sldNum" sz="quarter" idx="10"/>
          </p:nvPr>
        </p:nvSpPr>
        <p:spPr/>
        <p:txBody>
          <a:bodyPr/>
          <a:lstStyle/>
          <a:p>
            <a:fld id="{725840B2-155E-4B16-BD07-3E8028B0C51C}" type="slidenum">
              <a:rPr lang="en-US" smtClean="0"/>
              <a:t>2</a:t>
            </a:fld>
            <a:endParaRPr lang="en-US"/>
          </a:p>
        </p:txBody>
      </p:sp>
    </p:spTree>
    <p:extLst>
      <p:ext uri="{BB962C8B-B14F-4D97-AF65-F5344CB8AC3E}">
        <p14:creationId xmlns:p14="http://schemas.microsoft.com/office/powerpoint/2010/main" val="31296147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Be devoted in prayer,</a:t>
            </a:r>
            <a:r>
              <a:rPr lang="en-US" baseline="0" dirty="0" smtClean="0"/>
              <a:t> keeping alert with thanksgiving, Be thankful </a:t>
            </a:r>
            <a:r>
              <a:rPr lang="en-US" baseline="0" dirty="0" err="1" smtClean="0"/>
              <a:t>everyday</a:t>
            </a:r>
            <a:r>
              <a:rPr lang="en-US" baseline="0" dirty="0" smtClean="0"/>
              <a:t>, God created this world &amp; gave </a:t>
            </a:r>
            <a:r>
              <a:rPr lang="en-US" baseline="0" dirty="0" err="1" smtClean="0"/>
              <a:t>you</a:t>
            </a:r>
            <a:r>
              <a:rPr lang="en-US" baseline="0" dirty="0" smtClean="0"/>
              <a:t> life (forget it- </a:t>
            </a:r>
            <a:r>
              <a:rPr lang="en-US" baseline="0" dirty="0" err="1" smtClean="0"/>
              <a:t>apostacy</a:t>
            </a:r>
            <a:r>
              <a:rPr lang="en-US" baseline="0" dirty="0" smtClean="0"/>
              <a:t>),, live with freedom to worship, preach word w/o fear of the government arresting us,  have to worry but in everything pray with thanksgiving &amp; you’ll have God’s peace.  Children often take for granted what their parents give them (Mt. 7:11).  Count your blessings, especially the gift of salvation which none of us deserves.  The apostle Paul- </a:t>
            </a:r>
            <a:r>
              <a:rPr lang="en-US" sz="1200" b="0" i="0" kern="1200" dirty="0" smtClean="0">
                <a:solidFill>
                  <a:schemeClr val="tx1"/>
                </a:solidFill>
                <a:effectLst/>
                <a:latin typeface="+mn-lt"/>
                <a:ea typeface="+mn-ea"/>
                <a:cs typeface="+mn-cs"/>
              </a:rPr>
              <a:t>I thank Christ Jesus our Lord, who has strengthened me, because He considered me faithful, putting me into service,</a:t>
            </a:r>
            <a:r>
              <a:rPr lang="en-US" sz="1200" b="1" i="0" kern="1200" baseline="30000" dirty="0" smtClean="0">
                <a:solidFill>
                  <a:schemeClr val="tx1"/>
                </a:solidFill>
                <a:effectLst/>
                <a:latin typeface="+mn-lt"/>
                <a:ea typeface="+mn-ea"/>
                <a:cs typeface="+mn-cs"/>
              </a:rPr>
              <a:t>13 </a:t>
            </a:r>
            <a:r>
              <a:rPr lang="en-US" sz="1200" b="0" i="0" kern="1200" dirty="0" smtClean="0">
                <a:solidFill>
                  <a:schemeClr val="tx1"/>
                </a:solidFill>
                <a:effectLst/>
                <a:latin typeface="+mn-lt"/>
                <a:ea typeface="+mn-ea"/>
                <a:cs typeface="+mn-cs"/>
              </a:rPr>
              <a:t>even though I was formerly a blasphemer and a persecutor and a violent aggressor. Yet I was shown mercy because I acted ignorantly in unbelief; </a:t>
            </a:r>
            <a:r>
              <a:rPr lang="en-US" sz="1200" b="1" i="0" kern="1200" baseline="30000" dirty="0" smtClean="0">
                <a:solidFill>
                  <a:schemeClr val="tx1"/>
                </a:solidFill>
                <a:effectLst/>
                <a:latin typeface="+mn-lt"/>
                <a:ea typeface="+mn-ea"/>
                <a:cs typeface="+mn-cs"/>
              </a:rPr>
              <a:t>14 </a:t>
            </a:r>
            <a:r>
              <a:rPr lang="en-US" sz="1200" b="0" i="0" kern="1200" dirty="0" smtClean="0">
                <a:solidFill>
                  <a:schemeClr val="tx1"/>
                </a:solidFill>
                <a:effectLst/>
                <a:latin typeface="+mn-lt"/>
                <a:ea typeface="+mn-ea"/>
                <a:cs typeface="+mn-cs"/>
              </a:rPr>
              <a:t>and the grace of our Lord was more than abundant, with the faith and love which are </a:t>
            </a:r>
            <a:r>
              <a:rPr lang="en-US" sz="1200" b="0" i="1" kern="1200" dirty="0" smtClean="0">
                <a:solidFill>
                  <a:schemeClr val="tx1"/>
                </a:solidFill>
                <a:effectLst/>
                <a:latin typeface="+mn-lt"/>
                <a:ea typeface="+mn-ea"/>
                <a:cs typeface="+mn-cs"/>
              </a:rPr>
              <a:t>found</a:t>
            </a:r>
            <a:r>
              <a:rPr lang="en-US" sz="1200" b="0" i="0" kern="1200" dirty="0" smtClean="0">
                <a:solidFill>
                  <a:schemeClr val="tx1"/>
                </a:solidFill>
                <a:effectLst/>
                <a:latin typeface="+mn-lt"/>
                <a:ea typeface="+mn-ea"/>
                <a:cs typeface="+mn-cs"/>
              </a:rPr>
              <a:t> in Christ Jesus.</a:t>
            </a:r>
            <a:r>
              <a:rPr lang="en-US" sz="1200" b="1" i="0" kern="1200" baseline="30000" dirty="0" smtClean="0">
                <a:solidFill>
                  <a:schemeClr val="tx1"/>
                </a:solidFill>
                <a:effectLst/>
                <a:latin typeface="+mn-lt"/>
                <a:ea typeface="+mn-ea"/>
                <a:cs typeface="+mn-cs"/>
              </a:rPr>
              <a:t>15 </a:t>
            </a:r>
            <a:r>
              <a:rPr lang="en-US" sz="1200" b="0" i="0" kern="1200" dirty="0" smtClean="0">
                <a:solidFill>
                  <a:schemeClr val="tx1"/>
                </a:solidFill>
                <a:effectLst/>
                <a:latin typeface="+mn-lt"/>
                <a:ea typeface="+mn-ea"/>
                <a:cs typeface="+mn-cs"/>
              </a:rPr>
              <a:t>It is a trustworthy statement, deserving full acceptance, that Christ Jesus came into the world to save sinners, among whom I am foremost </a:t>
            </a:r>
            <a:r>
              <a:rPr lang="en-US" sz="1200" b="0" i="1" kern="1200" dirty="0" smtClean="0">
                <a:solidFill>
                  <a:schemeClr val="tx1"/>
                </a:solidFill>
                <a:effectLst/>
                <a:latin typeface="+mn-lt"/>
                <a:ea typeface="+mn-ea"/>
                <a:cs typeface="+mn-cs"/>
              </a:rPr>
              <a:t>of all</a:t>
            </a:r>
            <a:r>
              <a:rPr lang="en-US" sz="1200" b="0" i="0" kern="1200" dirty="0" smtClean="0">
                <a:solidFill>
                  <a:schemeClr val="tx1"/>
                </a:solidFill>
                <a:effectLst/>
                <a:latin typeface="+mn-lt"/>
                <a:ea typeface="+mn-ea"/>
                <a:cs typeface="+mn-cs"/>
              </a:rPr>
              <a:t>. </a:t>
            </a:r>
            <a:r>
              <a:rPr lang="en-US" sz="1200" b="1" i="0" kern="1200" baseline="30000" dirty="0" smtClean="0">
                <a:solidFill>
                  <a:schemeClr val="tx1"/>
                </a:solidFill>
                <a:effectLst/>
                <a:latin typeface="+mn-lt"/>
                <a:ea typeface="+mn-ea"/>
                <a:cs typeface="+mn-cs"/>
              </a:rPr>
              <a:t>16 </a:t>
            </a:r>
            <a:r>
              <a:rPr lang="en-US" sz="1200" b="0" i="0" kern="1200" dirty="0" smtClean="0">
                <a:solidFill>
                  <a:schemeClr val="tx1"/>
                </a:solidFill>
                <a:effectLst/>
                <a:latin typeface="+mn-lt"/>
                <a:ea typeface="+mn-ea"/>
                <a:cs typeface="+mn-cs"/>
              </a:rPr>
              <a:t>Yet for this reason I found mercy, so that in me as the foremost, Jesus Christ might demonstrate His perfect patience as an example for those </a:t>
            </a:r>
            <a:r>
              <a:rPr lang="en-US" sz="1200" b="0" i="0" kern="1200" baseline="30000" dirty="0" smtClean="0">
                <a:solidFill>
                  <a:schemeClr val="tx1"/>
                </a:solidFill>
                <a:effectLst/>
                <a:latin typeface="+mn-lt"/>
                <a:ea typeface="+mn-ea"/>
                <a:cs typeface="+mn-cs"/>
              </a:rPr>
              <a:t>[</a:t>
            </a:r>
            <a:r>
              <a:rPr lang="en-US" sz="1200" b="0" i="0" u="none" strike="noStrike" kern="1200" baseline="30000" dirty="0" smtClean="0">
                <a:solidFill>
                  <a:schemeClr val="tx1"/>
                </a:solidFill>
                <a:effectLst/>
                <a:latin typeface="+mn-lt"/>
                <a:ea typeface="+mn-ea"/>
                <a:cs typeface="+mn-cs"/>
                <a:hlinkClick r:id="rId3" tooltip="See footnote l"/>
              </a:rPr>
              <a:t>l</a:t>
            </a:r>
            <a:r>
              <a:rPr lang="en-US" sz="1200" b="0" i="0" kern="1200" baseline="30000" dirty="0" smtClean="0">
                <a:solidFill>
                  <a:schemeClr val="tx1"/>
                </a:solidFill>
                <a:effectLst/>
                <a:latin typeface="+mn-lt"/>
                <a:ea typeface="+mn-ea"/>
                <a:cs typeface="+mn-cs"/>
              </a:rPr>
              <a:t>]</a:t>
            </a:r>
            <a:r>
              <a:rPr lang="en-US" sz="1200" b="0" i="0" kern="1200" dirty="0" smtClean="0">
                <a:solidFill>
                  <a:schemeClr val="tx1"/>
                </a:solidFill>
                <a:effectLst/>
                <a:latin typeface="+mn-lt"/>
                <a:ea typeface="+mn-ea"/>
                <a:cs typeface="+mn-cs"/>
              </a:rPr>
              <a:t>who would believe in Him for eternal life.</a:t>
            </a:r>
            <a:endParaRPr lang="en-US" dirty="0"/>
          </a:p>
        </p:txBody>
      </p:sp>
      <p:sp>
        <p:nvSpPr>
          <p:cNvPr id="4" name="Slide Number Placeholder 3"/>
          <p:cNvSpPr>
            <a:spLocks noGrp="1"/>
          </p:cNvSpPr>
          <p:nvPr>
            <p:ph type="sldNum" sz="quarter" idx="10"/>
          </p:nvPr>
        </p:nvSpPr>
        <p:spPr/>
        <p:txBody>
          <a:bodyPr/>
          <a:lstStyle/>
          <a:p>
            <a:fld id="{725840B2-155E-4B16-BD07-3E8028B0C51C}" type="slidenum">
              <a:rPr lang="en-US" smtClean="0"/>
              <a:t>3</a:t>
            </a:fld>
            <a:endParaRPr lang="en-US"/>
          </a:p>
        </p:txBody>
      </p:sp>
    </p:spTree>
    <p:extLst>
      <p:ext uri="{BB962C8B-B14F-4D97-AF65-F5344CB8AC3E}">
        <p14:creationId xmlns:p14="http://schemas.microsoft.com/office/powerpoint/2010/main" val="17181362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Jesus prayed, not My will-Yours</a:t>
            </a:r>
            <a:r>
              <a:rPr lang="en-US" baseline="0" dirty="0" smtClean="0"/>
              <a:t> be done.  Humble, dependent, His Father’s will.  Pharisees trusted they were righteous &amp; viewed others were contempt. Thanked God not like sinners &amp; boasted about their good deeds.  Tax collector- God be merciful to me a sinner.  Who was justified?  Those who exalt themselves humbled, those who humble themselves exalted.  King Josiah ordered temple repaired, the high priest finds God’s book &amp; Josiah humbled himself- “</a:t>
            </a:r>
            <a:r>
              <a:rPr lang="en-US" sz="1200" b="0" i="0" kern="1200" dirty="0" smtClean="0">
                <a:solidFill>
                  <a:schemeClr val="tx1"/>
                </a:solidFill>
                <a:effectLst/>
                <a:latin typeface="+mn-lt"/>
                <a:ea typeface="+mn-ea"/>
                <a:cs typeface="+mn-cs"/>
              </a:rPr>
              <a:t>because your heart was tender &amp; you humbled yourself before the </a:t>
            </a:r>
            <a:r>
              <a:rPr lang="en-US" sz="1200" b="0" i="0" kern="1200" cap="small" dirty="0" smtClean="0">
                <a:solidFill>
                  <a:schemeClr val="tx1"/>
                </a:solidFill>
                <a:effectLst/>
                <a:latin typeface="+mn-lt"/>
                <a:ea typeface="+mn-ea"/>
                <a:cs typeface="+mn-cs"/>
              </a:rPr>
              <a:t>Lord </a:t>
            </a:r>
            <a:r>
              <a:rPr lang="en-US" sz="1200" b="0" i="0" kern="1200" dirty="0" smtClean="0">
                <a:solidFill>
                  <a:schemeClr val="tx1"/>
                </a:solidFill>
                <a:effectLst/>
                <a:latin typeface="+mn-lt"/>
                <a:ea typeface="+mn-ea"/>
                <a:cs typeface="+mn-cs"/>
              </a:rPr>
              <a:t>when you heard what I spoke against this place &amp; against its inhabitants that they should become a desolation &amp; a curse, &amp; you have torn your clothes and wept before Me, I truly have heard you,” declares the </a:t>
            </a:r>
            <a:r>
              <a:rPr lang="en-US" sz="1200" b="0" i="0" kern="1200" cap="small" dirty="0" smtClean="0">
                <a:solidFill>
                  <a:schemeClr val="tx1"/>
                </a:solidFill>
                <a:effectLst/>
                <a:latin typeface="+mn-lt"/>
                <a:ea typeface="+mn-ea"/>
                <a:cs typeface="+mn-cs"/>
              </a:rPr>
              <a:t>Lord</a:t>
            </a:r>
            <a:r>
              <a:rPr lang="en-US" sz="1200" b="0" i="0" kern="1200" dirty="0" smtClean="0">
                <a:solidFill>
                  <a:schemeClr val="tx1"/>
                </a:solidFill>
                <a:effectLst/>
                <a:latin typeface="+mn-lt"/>
                <a:ea typeface="+mn-ea"/>
                <a:cs typeface="+mn-cs"/>
              </a:rPr>
              <a:t>. He would have peace (died in 609 before Babylonian captivity).  Humble yourself like Jesus did- obedience.</a:t>
            </a:r>
            <a:endParaRPr lang="en-US" dirty="0"/>
          </a:p>
        </p:txBody>
      </p:sp>
      <p:sp>
        <p:nvSpPr>
          <p:cNvPr id="4" name="Slide Number Placeholder 3"/>
          <p:cNvSpPr>
            <a:spLocks noGrp="1"/>
          </p:cNvSpPr>
          <p:nvPr>
            <p:ph type="sldNum" sz="quarter" idx="10"/>
          </p:nvPr>
        </p:nvSpPr>
        <p:spPr/>
        <p:txBody>
          <a:bodyPr/>
          <a:lstStyle/>
          <a:p>
            <a:fld id="{725840B2-155E-4B16-BD07-3E8028B0C51C}" type="slidenum">
              <a:rPr lang="en-US" smtClean="0"/>
              <a:t>4</a:t>
            </a:fld>
            <a:endParaRPr lang="en-US"/>
          </a:p>
        </p:txBody>
      </p:sp>
    </p:spTree>
    <p:extLst>
      <p:ext uri="{BB962C8B-B14F-4D97-AF65-F5344CB8AC3E}">
        <p14:creationId xmlns:p14="http://schemas.microsoft.com/office/powerpoint/2010/main" val="9051486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Jeremiah- 70 year captivity.</a:t>
            </a:r>
            <a:r>
              <a:rPr lang="en-US" baseline="0" dirty="0" smtClean="0"/>
              <a:t> “</a:t>
            </a:r>
            <a:r>
              <a:rPr lang="en-US" sz="1200" b="0" i="0" kern="1200" dirty="0" smtClean="0">
                <a:solidFill>
                  <a:schemeClr val="tx1"/>
                </a:solidFill>
                <a:effectLst/>
                <a:latin typeface="+mn-lt"/>
                <a:ea typeface="+mn-ea"/>
                <a:cs typeface="+mn-cs"/>
              </a:rPr>
              <a:t>Then you will call upon Me and come and pray to Me, and I will listen to you. </a:t>
            </a:r>
            <a:r>
              <a:rPr lang="en-US" sz="1200" b="1" i="0" kern="1200" baseline="30000" dirty="0" smtClean="0">
                <a:solidFill>
                  <a:schemeClr val="tx1"/>
                </a:solidFill>
                <a:effectLst/>
                <a:latin typeface="+mn-lt"/>
                <a:ea typeface="+mn-ea"/>
                <a:cs typeface="+mn-cs"/>
              </a:rPr>
              <a:t>13 </a:t>
            </a:r>
            <a:r>
              <a:rPr lang="en-US" sz="1200" b="0" i="0" kern="1200" dirty="0" smtClean="0">
                <a:solidFill>
                  <a:schemeClr val="tx1"/>
                </a:solidFill>
                <a:effectLst/>
                <a:latin typeface="+mn-lt"/>
                <a:ea typeface="+mn-ea"/>
                <a:cs typeface="+mn-cs"/>
              </a:rPr>
              <a:t>You will seek Me and find </a:t>
            </a:r>
            <a:r>
              <a:rPr lang="en-US" sz="1200" b="0" i="1" kern="1200" dirty="0" smtClean="0">
                <a:solidFill>
                  <a:schemeClr val="tx1"/>
                </a:solidFill>
                <a:effectLst/>
                <a:latin typeface="+mn-lt"/>
                <a:ea typeface="+mn-ea"/>
                <a:cs typeface="+mn-cs"/>
              </a:rPr>
              <a:t>Me</a:t>
            </a:r>
            <a:r>
              <a:rPr lang="en-US" sz="1200" b="0" i="0" kern="1200" dirty="0" smtClean="0">
                <a:solidFill>
                  <a:schemeClr val="tx1"/>
                </a:solidFill>
                <a:effectLst/>
                <a:latin typeface="+mn-lt"/>
                <a:ea typeface="+mn-ea"/>
                <a:cs typeface="+mn-cs"/>
              </a:rPr>
              <a:t> when you search for Me with all your heart. (Jer.</a:t>
            </a:r>
            <a:r>
              <a:rPr lang="en-US" sz="1200" b="0" i="0" kern="1200" baseline="0" dirty="0" smtClean="0">
                <a:solidFill>
                  <a:schemeClr val="tx1"/>
                </a:solidFill>
                <a:effectLst/>
                <a:latin typeface="+mn-lt"/>
                <a:ea typeface="+mn-ea"/>
                <a:cs typeface="+mn-cs"/>
              </a:rPr>
              <a:t> 29:13). About 70 years later Daniel is reading God’s word &amp; prays as recorded in Dan. 9:2ff. </a:t>
            </a:r>
            <a:r>
              <a:rPr lang="en-US" sz="1200" b="0" i="0" kern="1200" dirty="0" smtClean="0">
                <a:solidFill>
                  <a:schemeClr val="tx1"/>
                </a:solidFill>
                <a:effectLst/>
                <a:latin typeface="+mn-lt"/>
                <a:ea typeface="+mn-ea"/>
                <a:cs typeface="+mn-cs"/>
              </a:rPr>
              <a:t>I, Daniel, observed in the books the number of the years which was </a:t>
            </a:r>
            <a:r>
              <a:rPr lang="en-US" sz="1200" b="0" i="1" kern="1200" dirty="0" smtClean="0">
                <a:solidFill>
                  <a:schemeClr val="tx1"/>
                </a:solidFill>
                <a:effectLst/>
                <a:latin typeface="+mn-lt"/>
                <a:ea typeface="+mn-ea"/>
                <a:cs typeface="+mn-cs"/>
              </a:rPr>
              <a:t>revealed as</a:t>
            </a:r>
            <a:r>
              <a:rPr lang="en-US" sz="1200" b="0" i="0" kern="1200" dirty="0" smtClean="0">
                <a:solidFill>
                  <a:schemeClr val="tx1"/>
                </a:solidFill>
                <a:effectLst/>
                <a:latin typeface="+mn-lt"/>
                <a:ea typeface="+mn-ea"/>
                <a:cs typeface="+mn-cs"/>
              </a:rPr>
              <a:t> the word of the </a:t>
            </a:r>
            <a:r>
              <a:rPr lang="en-US" sz="1200" b="0" i="0" kern="1200" cap="small" dirty="0" smtClean="0">
                <a:solidFill>
                  <a:schemeClr val="tx1"/>
                </a:solidFill>
                <a:effectLst/>
                <a:latin typeface="+mn-lt"/>
                <a:ea typeface="+mn-ea"/>
                <a:cs typeface="+mn-cs"/>
              </a:rPr>
              <a:t>Lord</a:t>
            </a:r>
            <a:r>
              <a:rPr lang="en-US" sz="1200" b="0" i="0" kern="1200" dirty="0" smtClean="0">
                <a:solidFill>
                  <a:schemeClr val="tx1"/>
                </a:solidFill>
                <a:effectLst/>
                <a:latin typeface="+mn-lt"/>
                <a:ea typeface="+mn-ea"/>
                <a:cs typeface="+mn-cs"/>
              </a:rPr>
              <a:t> to Jeremiah the prophet for the completion of the desolations of Jerusalem, </a:t>
            </a:r>
            <a:r>
              <a:rPr lang="en-US" sz="1200" b="0" i="1" kern="1200" dirty="0" smtClean="0">
                <a:solidFill>
                  <a:schemeClr val="tx1"/>
                </a:solidFill>
                <a:effectLst/>
                <a:latin typeface="+mn-lt"/>
                <a:ea typeface="+mn-ea"/>
                <a:cs typeface="+mn-cs"/>
              </a:rPr>
              <a:t>namely</a:t>
            </a:r>
            <a:r>
              <a:rPr lang="en-US" sz="1200" b="0" i="0" kern="1200" dirty="0" smtClean="0">
                <a:solidFill>
                  <a:schemeClr val="tx1"/>
                </a:solidFill>
                <a:effectLst/>
                <a:latin typeface="+mn-lt"/>
                <a:ea typeface="+mn-ea"/>
                <a:cs typeface="+mn-cs"/>
              </a:rPr>
              <a:t>, seventy years. </a:t>
            </a:r>
            <a:r>
              <a:rPr lang="en-US" sz="1200" b="1" i="0" kern="1200" baseline="30000" dirty="0" smtClean="0">
                <a:solidFill>
                  <a:schemeClr val="tx1"/>
                </a:solidFill>
                <a:effectLst/>
                <a:latin typeface="+mn-lt"/>
                <a:ea typeface="+mn-ea"/>
                <a:cs typeface="+mn-cs"/>
              </a:rPr>
              <a:t>3 </a:t>
            </a:r>
            <a:r>
              <a:rPr lang="en-US" sz="1200" b="0" i="0" kern="1200" dirty="0" smtClean="0">
                <a:solidFill>
                  <a:schemeClr val="tx1"/>
                </a:solidFill>
                <a:effectLst/>
                <a:latin typeface="+mn-lt"/>
                <a:ea typeface="+mn-ea"/>
                <a:cs typeface="+mn-cs"/>
              </a:rPr>
              <a:t>So I </a:t>
            </a:r>
            <a:r>
              <a:rPr lang="en-US" sz="1200" b="0" i="0" kern="1200" baseline="30000" dirty="0" smtClean="0">
                <a:solidFill>
                  <a:schemeClr val="tx1"/>
                </a:solidFill>
                <a:effectLst/>
                <a:latin typeface="+mn-lt"/>
                <a:ea typeface="+mn-ea"/>
                <a:cs typeface="+mn-cs"/>
              </a:rPr>
              <a:t>[</a:t>
            </a:r>
            <a:r>
              <a:rPr lang="en-US" sz="1200" b="0" i="0" u="none" strike="noStrike" kern="1200" baseline="30000" dirty="0" smtClean="0">
                <a:solidFill>
                  <a:schemeClr val="tx1"/>
                </a:solidFill>
                <a:effectLst/>
                <a:latin typeface="+mn-lt"/>
                <a:ea typeface="+mn-ea"/>
                <a:cs typeface="+mn-cs"/>
                <a:hlinkClick r:id="rId3" tooltip="See footnote a"/>
              </a:rPr>
              <a:t>a</a:t>
            </a:r>
            <a:r>
              <a:rPr lang="en-US" sz="1200" b="0" i="0" kern="1200" baseline="30000" dirty="0" smtClean="0">
                <a:solidFill>
                  <a:schemeClr val="tx1"/>
                </a:solidFill>
                <a:effectLst/>
                <a:latin typeface="+mn-lt"/>
                <a:ea typeface="+mn-ea"/>
                <a:cs typeface="+mn-cs"/>
              </a:rPr>
              <a:t>]</a:t>
            </a:r>
            <a:r>
              <a:rPr lang="en-US" sz="1200" b="0" i="0" kern="1200" dirty="0" smtClean="0">
                <a:solidFill>
                  <a:schemeClr val="tx1"/>
                </a:solidFill>
                <a:effectLst/>
                <a:latin typeface="+mn-lt"/>
                <a:ea typeface="+mn-ea"/>
                <a:cs typeface="+mn-cs"/>
              </a:rPr>
              <a:t>gave my attention to the Lord God to seek </a:t>
            </a:r>
            <a:r>
              <a:rPr lang="en-US" sz="1200" b="0" i="1" kern="1200" dirty="0" smtClean="0">
                <a:solidFill>
                  <a:schemeClr val="tx1"/>
                </a:solidFill>
                <a:effectLst/>
                <a:latin typeface="+mn-lt"/>
                <a:ea typeface="+mn-ea"/>
                <a:cs typeface="+mn-cs"/>
              </a:rPr>
              <a:t>Him by</a:t>
            </a:r>
            <a:r>
              <a:rPr lang="en-US" sz="1200" b="0" i="0" kern="1200" dirty="0" smtClean="0">
                <a:solidFill>
                  <a:schemeClr val="tx1"/>
                </a:solidFill>
                <a:effectLst/>
                <a:latin typeface="+mn-lt"/>
                <a:ea typeface="+mn-ea"/>
                <a:cs typeface="+mn-cs"/>
              </a:rPr>
              <a:t> prayer and supplications, with fasting, sackcloth and ashes. Jesus said, “If you ask Me anything in My name I </a:t>
            </a:r>
            <a:r>
              <a:rPr lang="en-US" sz="1200" b="0" i="0" kern="1200" dirty="0" err="1" smtClean="0">
                <a:solidFill>
                  <a:schemeClr val="tx1"/>
                </a:solidFill>
                <a:effectLst/>
                <a:latin typeface="+mn-lt"/>
                <a:ea typeface="+mn-ea"/>
                <a:cs typeface="+mn-cs"/>
              </a:rPr>
              <a:t>wll</a:t>
            </a:r>
            <a:r>
              <a:rPr lang="en-US" sz="1200" b="0" i="0" kern="1200" dirty="0" smtClean="0">
                <a:solidFill>
                  <a:schemeClr val="tx1"/>
                </a:solidFill>
                <a:effectLst/>
                <a:latin typeface="+mn-lt"/>
                <a:ea typeface="+mn-ea"/>
                <a:cs typeface="+mn-cs"/>
              </a:rPr>
              <a:t> do it.  If you love Me, keep My commands!  The Lord hears the prayers of the righteous!  </a:t>
            </a:r>
            <a:endParaRPr lang="en-US" dirty="0"/>
          </a:p>
        </p:txBody>
      </p:sp>
      <p:sp>
        <p:nvSpPr>
          <p:cNvPr id="4" name="Slide Number Placeholder 3"/>
          <p:cNvSpPr>
            <a:spLocks noGrp="1"/>
          </p:cNvSpPr>
          <p:nvPr>
            <p:ph type="sldNum" sz="quarter" idx="10"/>
          </p:nvPr>
        </p:nvSpPr>
        <p:spPr/>
        <p:txBody>
          <a:bodyPr/>
          <a:lstStyle/>
          <a:p>
            <a:fld id="{725840B2-155E-4B16-BD07-3E8028B0C51C}" type="slidenum">
              <a:rPr lang="en-US" smtClean="0"/>
              <a:t>5</a:t>
            </a:fld>
            <a:endParaRPr lang="en-US"/>
          </a:p>
        </p:txBody>
      </p:sp>
    </p:spTree>
    <p:extLst>
      <p:ext uri="{BB962C8B-B14F-4D97-AF65-F5344CB8AC3E}">
        <p14:creationId xmlns:p14="http://schemas.microsoft.com/office/powerpoint/2010/main" val="8005361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You say I obey but suffering through trials (cancer, disease, pain, heavy burdens), don’t know if God hears- test.  Joy opportunity to grow spiritually-used in His service.  Pray with confidence (faith) Doubts like surf of the sea </a:t>
            </a:r>
            <a:r>
              <a:rPr lang="en-US" baseline="0" dirty="0" err="1" smtClean="0"/>
              <a:t>drivien</a:t>
            </a:r>
            <a:r>
              <a:rPr lang="en-US" baseline="0" dirty="0" smtClean="0"/>
              <a:t> &amp; tossed by the wind, let not that man expect that he will receive anything from the Lord being a double minded man unstable in all his ways.  God promises to give generously &amp; w/o reproach.  Jesus died for you, sympathizes with you in your suffering.  Go boldly to God’s throne of grace.  Peter denied the Lord 3X went &amp; wept bitterly after the Lord looked at him.  Changed, convicted, preached, imprisoned, </a:t>
            </a:r>
            <a:r>
              <a:rPr lang="en-US" baseline="0" dirty="0" err="1" smtClean="0"/>
              <a:t>Sandhedrin</a:t>
            </a:r>
            <a:r>
              <a:rPr lang="en-US" baseline="0" dirty="0" smtClean="0"/>
              <a:t> saw his confidence- been with Jesus- Praying for boldness. </a:t>
            </a:r>
            <a:endParaRPr lang="en-US" dirty="0"/>
          </a:p>
        </p:txBody>
      </p:sp>
      <p:sp>
        <p:nvSpPr>
          <p:cNvPr id="4" name="Slide Number Placeholder 3"/>
          <p:cNvSpPr>
            <a:spLocks noGrp="1"/>
          </p:cNvSpPr>
          <p:nvPr>
            <p:ph type="sldNum" sz="quarter" idx="10"/>
          </p:nvPr>
        </p:nvSpPr>
        <p:spPr/>
        <p:txBody>
          <a:bodyPr/>
          <a:lstStyle/>
          <a:p>
            <a:fld id="{725840B2-155E-4B16-BD07-3E8028B0C51C}" type="slidenum">
              <a:rPr lang="en-US" smtClean="0"/>
              <a:t>6</a:t>
            </a:fld>
            <a:endParaRPr lang="en-US"/>
          </a:p>
        </p:txBody>
      </p:sp>
    </p:spTree>
    <p:extLst>
      <p:ext uri="{BB962C8B-B14F-4D97-AF65-F5344CB8AC3E}">
        <p14:creationId xmlns:p14="http://schemas.microsoft.com/office/powerpoint/2010/main" val="2939544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Don’t give up or lose heart but many have. Pray w/o ceasing. W</a:t>
            </a:r>
            <a:r>
              <a:rPr lang="en-US" sz="1200" b="0" i="0" kern="1200" dirty="0" smtClean="0">
                <a:solidFill>
                  <a:schemeClr val="tx1"/>
                </a:solidFill>
                <a:effectLst/>
                <a:latin typeface="+mn-lt"/>
                <a:ea typeface="+mn-ea"/>
                <a:cs typeface="+mn-cs"/>
              </a:rPr>
              <a:t>idow who pleaded with an unjust judge. He finally gave in to her request, worn down by her determination. How much more will God, the righteous Judge, listen to the persistent prayers of His loved ones</a:t>
            </a:r>
            <a:r>
              <a:rPr lang="en-US" sz="1200" b="0" i="0" kern="1200" baseline="0" dirty="0" smtClean="0">
                <a:solidFill>
                  <a:schemeClr val="tx1"/>
                </a:solidFill>
                <a:effectLst/>
                <a:latin typeface="+mn-lt"/>
                <a:ea typeface="+mn-ea"/>
                <a:cs typeface="+mn-cs"/>
              </a:rPr>
              <a:t> who cry out to Him day &amp; night.  Friend at midnight- I need food!  Give him what he needs because of his persistence!  Persistent prayer for healing, loved ones to be restored! Gospel to spread. GM.</a:t>
            </a:r>
            <a:endParaRPr lang="en-US" dirty="0"/>
          </a:p>
        </p:txBody>
      </p:sp>
      <p:sp>
        <p:nvSpPr>
          <p:cNvPr id="4" name="Slide Number Placeholder 3"/>
          <p:cNvSpPr>
            <a:spLocks noGrp="1"/>
          </p:cNvSpPr>
          <p:nvPr>
            <p:ph type="sldNum" sz="quarter" idx="10"/>
          </p:nvPr>
        </p:nvSpPr>
        <p:spPr/>
        <p:txBody>
          <a:bodyPr/>
          <a:lstStyle/>
          <a:p>
            <a:fld id="{725840B2-155E-4B16-BD07-3E8028B0C51C}" type="slidenum">
              <a:rPr lang="en-US" smtClean="0"/>
              <a:t>7</a:t>
            </a:fld>
            <a:endParaRPr lang="en-US"/>
          </a:p>
        </p:txBody>
      </p:sp>
    </p:spTree>
    <p:extLst>
      <p:ext uri="{BB962C8B-B14F-4D97-AF65-F5344CB8AC3E}">
        <p14:creationId xmlns:p14="http://schemas.microsoft.com/office/powerpoint/2010/main" val="15687908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Wait for the </a:t>
            </a:r>
            <a:r>
              <a:rPr lang="en-US" sz="1200" b="0" i="0" kern="1200" cap="small" dirty="0" smtClean="0">
                <a:solidFill>
                  <a:schemeClr val="tx1"/>
                </a:solidFill>
                <a:effectLst/>
                <a:latin typeface="+mn-lt"/>
                <a:ea typeface="+mn-ea"/>
                <a:cs typeface="+mn-cs"/>
              </a:rPr>
              <a:t>Lord</a:t>
            </a:r>
            <a:r>
              <a:rPr lang="en-US" sz="1200" b="0" i="0" kern="1200" dirty="0" smtClean="0">
                <a:solidFill>
                  <a:schemeClr val="tx1"/>
                </a:solidFill>
                <a:effectLst/>
                <a:latin typeface="+mn-lt"/>
                <a:ea typeface="+mn-ea"/>
                <a:cs typeface="+mn-cs"/>
              </a:rPr>
              <a:t>; Be strong and let your heart take courage; Yes, wait for the </a:t>
            </a:r>
            <a:r>
              <a:rPr lang="en-US" sz="1200" b="0" i="0" kern="1200" cap="small" dirty="0" smtClean="0">
                <a:solidFill>
                  <a:schemeClr val="tx1"/>
                </a:solidFill>
                <a:effectLst/>
                <a:latin typeface="+mn-lt"/>
                <a:ea typeface="+mn-ea"/>
                <a:cs typeface="+mn-cs"/>
              </a:rPr>
              <a:t>Lord</a:t>
            </a:r>
            <a:r>
              <a:rPr lang="en-US" sz="1200" b="0" i="0" kern="1200" cap="none" baseline="0" dirty="0" smtClean="0">
                <a:solidFill>
                  <a:schemeClr val="tx1"/>
                </a:solidFill>
                <a:effectLst/>
                <a:latin typeface="+mn-lt"/>
                <a:ea typeface="+mn-ea"/>
                <a:cs typeface="+mn-cs"/>
              </a:rPr>
              <a:t> (Ps. 27:14). Patience is a virtue (Job).  When is God going to answer my prayer?  Hezekiah told he’s going to die.  He prays, </a:t>
            </a:r>
            <a:r>
              <a:rPr lang="en-US" sz="1200" b="0" i="0" kern="1200" dirty="0" smtClean="0">
                <a:solidFill>
                  <a:schemeClr val="tx1"/>
                </a:solidFill>
                <a:effectLst/>
                <a:latin typeface="+mn-lt"/>
                <a:ea typeface="+mn-ea"/>
                <a:cs typeface="+mn-cs"/>
              </a:rPr>
              <a:t>“Remember O </a:t>
            </a:r>
            <a:r>
              <a:rPr lang="en-US" sz="1200" b="0" i="0" kern="1200" cap="small" dirty="0" smtClean="0">
                <a:solidFill>
                  <a:schemeClr val="tx1"/>
                </a:solidFill>
                <a:effectLst/>
                <a:latin typeface="+mn-lt"/>
                <a:ea typeface="+mn-ea"/>
                <a:cs typeface="+mn-cs"/>
              </a:rPr>
              <a:t>Lord</a:t>
            </a:r>
            <a:r>
              <a:rPr lang="en-US" sz="1200" b="0" i="0" kern="1200" dirty="0" smtClean="0">
                <a:solidFill>
                  <a:schemeClr val="tx1"/>
                </a:solidFill>
                <a:effectLst/>
                <a:latin typeface="+mn-lt"/>
                <a:ea typeface="+mn-ea"/>
                <a:cs typeface="+mn-cs"/>
              </a:rPr>
              <a:t>, how I have walked before You in truth, with a whole heart, &amp; have done what is good in Your </a:t>
            </a:r>
            <a:r>
              <a:rPr lang="en-US" sz="1200" b="0" i="0" kern="1200" dirty="0" err="1" smtClean="0">
                <a:solidFill>
                  <a:schemeClr val="tx1"/>
                </a:solidFill>
                <a:effectLst/>
                <a:latin typeface="+mn-lt"/>
                <a:ea typeface="+mn-ea"/>
                <a:cs typeface="+mn-cs"/>
              </a:rPr>
              <a:t>sight.”Hezekiah</a:t>
            </a:r>
            <a:r>
              <a:rPr lang="en-US" sz="1200" b="0" i="0" kern="1200" dirty="0" smtClean="0">
                <a:solidFill>
                  <a:schemeClr val="tx1"/>
                </a:solidFill>
                <a:effectLst/>
                <a:latin typeface="+mn-lt"/>
                <a:ea typeface="+mn-ea"/>
                <a:cs typeface="+mn-cs"/>
              </a:rPr>
              <a:t> wept bitterly. God’s word came to Isaiah, saying, “Go &amp; say to Hezekiah, ‘Thus says the </a:t>
            </a:r>
            <a:r>
              <a:rPr lang="en-US" sz="1200" b="0" i="0" kern="1200" cap="small" dirty="0" err="1" smtClean="0">
                <a:solidFill>
                  <a:schemeClr val="tx1"/>
                </a:solidFill>
                <a:effectLst/>
                <a:latin typeface="+mn-lt"/>
                <a:ea typeface="+mn-ea"/>
                <a:cs typeface="+mn-cs"/>
              </a:rPr>
              <a:t>Lord</a:t>
            </a:r>
            <a:r>
              <a:rPr lang="en-US" sz="1200" b="0" i="0" kern="1200" dirty="0" err="1" smtClean="0">
                <a:solidFill>
                  <a:schemeClr val="tx1"/>
                </a:solidFill>
                <a:effectLst/>
                <a:latin typeface="+mn-lt"/>
                <a:ea typeface="+mn-ea"/>
                <a:cs typeface="+mn-cs"/>
              </a:rPr>
              <a:t>,“I</a:t>
            </a:r>
            <a:r>
              <a:rPr lang="en-US" sz="1200" b="0" i="0" kern="1200" dirty="0" smtClean="0">
                <a:solidFill>
                  <a:schemeClr val="tx1"/>
                </a:solidFill>
                <a:effectLst/>
                <a:latin typeface="+mn-lt"/>
                <a:ea typeface="+mn-ea"/>
                <a:cs typeface="+mn-cs"/>
              </a:rPr>
              <a:t> have heard your prayer, I have seen your tears; behold, I will add fifteen years to your life. I will deliver you and this city from the hand of the king of Assyria; and I will defend this city.”’  But it may</a:t>
            </a:r>
            <a:r>
              <a:rPr lang="en-US" sz="1200" b="0" i="0" kern="1200" baseline="0" dirty="0" smtClean="0">
                <a:solidFill>
                  <a:schemeClr val="tx1"/>
                </a:solidFill>
                <a:effectLst/>
                <a:latin typeface="+mn-lt"/>
                <a:ea typeface="+mn-ea"/>
                <a:cs typeface="+mn-cs"/>
              </a:rPr>
              <a:t> not be Paul’s thorn in the flesh not removed as God’s grace was sufficient for him, power is perfected in weakness.  In hope we have been saved! God will save His faithful servants &amp; bring them to His heavenly kingdom.</a:t>
            </a:r>
            <a:endParaRPr lang="en-US" sz="1200" b="0" i="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725840B2-155E-4B16-BD07-3E8028B0C51C}" type="slidenum">
              <a:rPr lang="en-US" smtClean="0"/>
              <a:t>8</a:t>
            </a:fld>
            <a:endParaRPr lang="en-US"/>
          </a:p>
        </p:txBody>
      </p:sp>
    </p:spTree>
    <p:extLst>
      <p:ext uri="{BB962C8B-B14F-4D97-AF65-F5344CB8AC3E}">
        <p14:creationId xmlns:p14="http://schemas.microsoft.com/office/powerpoint/2010/main" val="17746101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065A0DB-37ED-41A6-9C7D-481C855B8071}" type="datetimeFigureOut">
              <a:rPr lang="en-US" smtClean="0"/>
              <a:t>10/6/2018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C3D366-4634-439B-873E-0A899530EBE3}" type="slidenum">
              <a:rPr lang="en-US" smtClean="0"/>
              <a:t>‹#›</a:t>
            </a:fld>
            <a:endParaRPr lang="en-US"/>
          </a:p>
        </p:txBody>
      </p:sp>
    </p:spTree>
    <p:extLst>
      <p:ext uri="{BB962C8B-B14F-4D97-AF65-F5344CB8AC3E}">
        <p14:creationId xmlns:p14="http://schemas.microsoft.com/office/powerpoint/2010/main" val="20189112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065A0DB-37ED-41A6-9C7D-481C855B8071}" type="datetimeFigureOut">
              <a:rPr lang="en-US" smtClean="0"/>
              <a:t>10/6/2018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C3D366-4634-439B-873E-0A899530EBE3}" type="slidenum">
              <a:rPr lang="en-US" smtClean="0"/>
              <a:t>‹#›</a:t>
            </a:fld>
            <a:endParaRPr lang="en-US"/>
          </a:p>
        </p:txBody>
      </p:sp>
    </p:spTree>
    <p:extLst>
      <p:ext uri="{BB962C8B-B14F-4D97-AF65-F5344CB8AC3E}">
        <p14:creationId xmlns:p14="http://schemas.microsoft.com/office/powerpoint/2010/main" val="33408806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065A0DB-37ED-41A6-9C7D-481C855B8071}" type="datetimeFigureOut">
              <a:rPr lang="en-US" smtClean="0"/>
              <a:t>10/6/2018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C3D366-4634-439B-873E-0A899530EBE3}" type="slidenum">
              <a:rPr lang="en-US" smtClean="0"/>
              <a:t>‹#›</a:t>
            </a:fld>
            <a:endParaRPr lang="en-US"/>
          </a:p>
        </p:txBody>
      </p:sp>
    </p:spTree>
    <p:extLst>
      <p:ext uri="{BB962C8B-B14F-4D97-AF65-F5344CB8AC3E}">
        <p14:creationId xmlns:p14="http://schemas.microsoft.com/office/powerpoint/2010/main" val="31064095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065A0DB-37ED-41A6-9C7D-481C855B8071}" type="datetimeFigureOut">
              <a:rPr lang="en-US" smtClean="0"/>
              <a:t>10/6/2018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C3D366-4634-439B-873E-0A899530EBE3}" type="slidenum">
              <a:rPr lang="en-US" smtClean="0"/>
              <a:t>‹#›</a:t>
            </a:fld>
            <a:endParaRPr lang="en-US"/>
          </a:p>
        </p:txBody>
      </p:sp>
    </p:spTree>
    <p:extLst>
      <p:ext uri="{BB962C8B-B14F-4D97-AF65-F5344CB8AC3E}">
        <p14:creationId xmlns:p14="http://schemas.microsoft.com/office/powerpoint/2010/main" val="20139918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065A0DB-37ED-41A6-9C7D-481C855B8071}" type="datetimeFigureOut">
              <a:rPr lang="en-US" smtClean="0"/>
              <a:t>10/6/2018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C3D366-4634-439B-873E-0A899530EBE3}" type="slidenum">
              <a:rPr lang="en-US" smtClean="0"/>
              <a:t>‹#›</a:t>
            </a:fld>
            <a:endParaRPr lang="en-US"/>
          </a:p>
        </p:txBody>
      </p:sp>
    </p:spTree>
    <p:extLst>
      <p:ext uri="{BB962C8B-B14F-4D97-AF65-F5344CB8AC3E}">
        <p14:creationId xmlns:p14="http://schemas.microsoft.com/office/powerpoint/2010/main" val="11730506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065A0DB-37ED-41A6-9C7D-481C855B8071}" type="datetimeFigureOut">
              <a:rPr lang="en-US" smtClean="0"/>
              <a:t>10/6/2018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C3D366-4634-439B-873E-0A899530EBE3}" type="slidenum">
              <a:rPr lang="en-US" smtClean="0"/>
              <a:t>‹#›</a:t>
            </a:fld>
            <a:endParaRPr lang="en-US"/>
          </a:p>
        </p:txBody>
      </p:sp>
    </p:spTree>
    <p:extLst>
      <p:ext uri="{BB962C8B-B14F-4D97-AF65-F5344CB8AC3E}">
        <p14:creationId xmlns:p14="http://schemas.microsoft.com/office/powerpoint/2010/main" val="36845927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065A0DB-37ED-41A6-9C7D-481C855B8071}" type="datetimeFigureOut">
              <a:rPr lang="en-US" smtClean="0"/>
              <a:t>10/6/2018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BC3D366-4634-439B-873E-0A899530EBE3}" type="slidenum">
              <a:rPr lang="en-US" smtClean="0"/>
              <a:t>‹#›</a:t>
            </a:fld>
            <a:endParaRPr lang="en-US"/>
          </a:p>
        </p:txBody>
      </p:sp>
    </p:spTree>
    <p:extLst>
      <p:ext uri="{BB962C8B-B14F-4D97-AF65-F5344CB8AC3E}">
        <p14:creationId xmlns:p14="http://schemas.microsoft.com/office/powerpoint/2010/main" val="33696740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065A0DB-37ED-41A6-9C7D-481C855B8071}" type="datetimeFigureOut">
              <a:rPr lang="en-US" smtClean="0"/>
              <a:t>10/6/2018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BC3D366-4634-439B-873E-0A899530EBE3}" type="slidenum">
              <a:rPr lang="en-US" smtClean="0"/>
              <a:t>‹#›</a:t>
            </a:fld>
            <a:endParaRPr lang="en-US"/>
          </a:p>
        </p:txBody>
      </p:sp>
    </p:spTree>
    <p:extLst>
      <p:ext uri="{BB962C8B-B14F-4D97-AF65-F5344CB8AC3E}">
        <p14:creationId xmlns:p14="http://schemas.microsoft.com/office/powerpoint/2010/main" val="19338278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65A0DB-37ED-41A6-9C7D-481C855B8071}" type="datetimeFigureOut">
              <a:rPr lang="en-US" smtClean="0"/>
              <a:t>10/6/2018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BC3D366-4634-439B-873E-0A899530EBE3}" type="slidenum">
              <a:rPr lang="en-US" smtClean="0"/>
              <a:t>‹#›</a:t>
            </a:fld>
            <a:endParaRPr lang="en-US"/>
          </a:p>
        </p:txBody>
      </p:sp>
    </p:spTree>
    <p:extLst>
      <p:ext uri="{BB962C8B-B14F-4D97-AF65-F5344CB8AC3E}">
        <p14:creationId xmlns:p14="http://schemas.microsoft.com/office/powerpoint/2010/main" val="6160049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65A0DB-37ED-41A6-9C7D-481C855B8071}" type="datetimeFigureOut">
              <a:rPr lang="en-US" smtClean="0"/>
              <a:t>10/6/2018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C3D366-4634-439B-873E-0A899530EBE3}" type="slidenum">
              <a:rPr lang="en-US" smtClean="0"/>
              <a:t>‹#›</a:t>
            </a:fld>
            <a:endParaRPr lang="en-US"/>
          </a:p>
        </p:txBody>
      </p:sp>
    </p:spTree>
    <p:extLst>
      <p:ext uri="{BB962C8B-B14F-4D97-AF65-F5344CB8AC3E}">
        <p14:creationId xmlns:p14="http://schemas.microsoft.com/office/powerpoint/2010/main" val="19274944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65A0DB-37ED-41A6-9C7D-481C855B8071}" type="datetimeFigureOut">
              <a:rPr lang="en-US" smtClean="0"/>
              <a:t>10/6/2018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C3D366-4634-439B-873E-0A899530EBE3}" type="slidenum">
              <a:rPr lang="en-US" smtClean="0"/>
              <a:t>‹#›</a:t>
            </a:fld>
            <a:endParaRPr lang="en-US"/>
          </a:p>
        </p:txBody>
      </p:sp>
    </p:spTree>
    <p:extLst>
      <p:ext uri="{BB962C8B-B14F-4D97-AF65-F5344CB8AC3E}">
        <p14:creationId xmlns:p14="http://schemas.microsoft.com/office/powerpoint/2010/main" val="42722360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65A0DB-37ED-41A6-9C7D-481C855B8071}" type="datetimeFigureOut">
              <a:rPr lang="en-US" smtClean="0"/>
              <a:t>10/6/2018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C3D366-4634-439B-873E-0A899530EBE3}" type="slidenum">
              <a:rPr lang="en-US" smtClean="0"/>
              <a:t>‹#›</a:t>
            </a:fld>
            <a:endParaRPr lang="en-US"/>
          </a:p>
        </p:txBody>
      </p:sp>
    </p:spTree>
    <p:extLst>
      <p:ext uri="{BB962C8B-B14F-4D97-AF65-F5344CB8AC3E}">
        <p14:creationId xmlns:p14="http://schemas.microsoft.com/office/powerpoint/2010/main" val="21003719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Hymns for Worship at </a:t>
            </a:r>
            <a:r>
              <a:rPr lang="en-US" sz="5500" dirty="0" err="1" smtClean="0">
                <a:solidFill>
                  <a:srgbClr val="FFFF00"/>
                </a:solidFill>
                <a:latin typeface="Tahoma" panose="020B0604030504040204" pitchFamily="34" charset="0"/>
                <a:ea typeface="Tahoma" panose="020B0604030504040204" pitchFamily="34" charset="0"/>
                <a:cs typeface="Tahoma" panose="020B0604030504040204" pitchFamily="34" charset="0"/>
              </a:rPr>
              <a:t>Woodmont</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p:txBody>
          <a:bodyPr/>
          <a:lstStyle/>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97s- Servant’s Song</a:t>
            </a: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113- Where No One Stands Alone</a:t>
            </a: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15s- Exalted</a:t>
            </a: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72- Be with Me Lord</a:t>
            </a: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307- Are You Washed in the Blood?</a:t>
            </a:r>
          </a:p>
          <a:p>
            <a:pPr marL="0" indent="0">
              <a:buNone/>
            </a:pPr>
            <a:endParaRPr lang="en-US" dirty="0">
              <a:solidFill>
                <a:schemeClr val="bg1"/>
              </a:solidFill>
            </a:endParaRPr>
          </a:p>
        </p:txBody>
      </p:sp>
    </p:spTree>
    <p:extLst>
      <p:ext uri="{BB962C8B-B14F-4D97-AF65-F5344CB8AC3E}">
        <p14:creationId xmlns:p14="http://schemas.microsoft.com/office/powerpoint/2010/main" val="30051090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12192000" cy="947854"/>
          </a:xfrm>
        </p:spPr>
        <p:txBody>
          <a:bodyPr>
            <a:noAutofit/>
          </a:bodyPr>
          <a:lstStyle/>
          <a:p>
            <a:r>
              <a:rPr lang="en-US" sz="5800" dirty="0">
                <a:solidFill>
                  <a:srgbClr val="FFFF00"/>
                </a:solidFill>
                <a:latin typeface="Tahoma" panose="020B0604030504040204" pitchFamily="34" charset="0"/>
                <a:ea typeface="Tahoma" panose="020B0604030504040204" pitchFamily="34" charset="0"/>
                <a:cs typeface="Tahoma" panose="020B0604030504040204" pitchFamily="34" charset="0"/>
              </a:rPr>
              <a:t>What Effective Prayer Requires</a:t>
            </a:r>
            <a:endParaRPr lang="en-US" sz="58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pic>
        <p:nvPicPr>
          <p:cNvPr id="1026" name="Picture 2" descr="lightstock_4192_small_diana_hapsari"/>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865992"/>
            <a:ext cx="12192000" cy="59920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48518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064871"/>
          </a:xfrm>
        </p:spPr>
        <p:txBody>
          <a:bodyPr>
            <a:normAutofit/>
          </a:bodyPr>
          <a:lstStyle/>
          <a:p>
            <a:pPr algn="ctr"/>
            <a:r>
              <a:rPr lang="en-US" sz="5800" dirty="0" smtClean="0">
                <a:solidFill>
                  <a:srgbClr val="FFFF00"/>
                </a:solidFill>
                <a:latin typeface="Tahoma" panose="020B0604030504040204" pitchFamily="34" charset="0"/>
                <a:ea typeface="Tahoma" panose="020B0604030504040204" pitchFamily="34" charset="0"/>
                <a:cs typeface="Tahoma" panose="020B0604030504040204" pitchFamily="34" charset="0"/>
              </a:rPr>
              <a:t>What Effective Prayer Requires</a:t>
            </a:r>
            <a:endParaRPr lang="en-US" sz="58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064870"/>
            <a:ext cx="12192000" cy="5793129"/>
          </a:xfrm>
        </p:spPr>
        <p:txBody>
          <a:bodyPr>
            <a:normAutofit/>
          </a:bodyPr>
          <a:lstStyle/>
          <a:p>
            <a:pPr marL="0" indent="0">
              <a:buNone/>
            </a:pP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Thanksgiving </a:t>
            </a:r>
          </a:p>
          <a:p>
            <a:pPr marL="0" indent="0">
              <a:buNone/>
            </a:pP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(Col</a:t>
            </a: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 4:2; Phil. </a:t>
            </a: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4:6-7; </a:t>
            </a: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Matt. 7:11; 1 Tim. 1:12ff)</a:t>
            </a:r>
          </a:p>
          <a:p>
            <a:pPr marL="0" indent="0">
              <a:buNone/>
            </a:pPr>
            <a:endParaRPr lang="en-US" sz="3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1000" dirty="0">
              <a:solidFill>
                <a:schemeClr val="bg1"/>
              </a:solidFill>
            </a:endParaRPr>
          </a:p>
          <a:p>
            <a:pPr marL="0" indent="0">
              <a:buNone/>
            </a:pPr>
            <a:endParaRPr lang="en-US" sz="3600" dirty="0">
              <a:solidFill>
                <a:schemeClr val="bg1"/>
              </a:solidFill>
            </a:endParaRPr>
          </a:p>
          <a:p>
            <a:pPr marL="0" indent="0">
              <a:buNone/>
            </a:pPr>
            <a:endParaRPr lang="en-US" sz="3600" dirty="0">
              <a:solidFill>
                <a:schemeClr val="bg1"/>
              </a:solidFill>
            </a:endParaRPr>
          </a:p>
        </p:txBody>
      </p:sp>
    </p:spTree>
    <p:extLst>
      <p:ext uri="{BB962C8B-B14F-4D97-AF65-F5344CB8AC3E}">
        <p14:creationId xmlns:p14="http://schemas.microsoft.com/office/powerpoint/2010/main" val="19273536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064871"/>
          </a:xfrm>
        </p:spPr>
        <p:txBody>
          <a:bodyPr>
            <a:normAutofit/>
          </a:bodyPr>
          <a:lstStyle/>
          <a:p>
            <a:pPr algn="ctr"/>
            <a:r>
              <a:rPr lang="en-US" sz="5800" dirty="0" smtClean="0">
                <a:solidFill>
                  <a:srgbClr val="FFFF00"/>
                </a:solidFill>
                <a:latin typeface="Tahoma" panose="020B0604030504040204" pitchFamily="34" charset="0"/>
                <a:ea typeface="Tahoma" panose="020B0604030504040204" pitchFamily="34" charset="0"/>
                <a:cs typeface="Tahoma" panose="020B0604030504040204" pitchFamily="34" charset="0"/>
              </a:rPr>
              <a:t>What Effective Prayer Requires</a:t>
            </a:r>
            <a:endParaRPr lang="en-US" sz="58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064870"/>
            <a:ext cx="12192000" cy="5793129"/>
          </a:xfrm>
        </p:spPr>
        <p:txBody>
          <a:bodyPr>
            <a:normAutofit/>
          </a:bodyPr>
          <a:lstStyle/>
          <a:p>
            <a:pPr marL="0" indent="0">
              <a:buNone/>
            </a:pP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Thanksgiving </a:t>
            </a:r>
          </a:p>
          <a:p>
            <a:pPr marL="0" indent="0">
              <a:buNone/>
            </a:pP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(Col</a:t>
            </a: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 4:2; Phil. </a:t>
            </a: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4:6-7; </a:t>
            </a: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Matt. 7:11; 1 Tim. 1:12ff)</a:t>
            </a:r>
          </a:p>
          <a:p>
            <a:pPr marL="0" indent="0">
              <a:buNone/>
            </a:pPr>
            <a:endParaRPr lang="en-US" sz="3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Humility </a:t>
            </a:r>
            <a:endPar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Luke 22:42; 18:9-14; 2 Kings 22:19; </a:t>
            </a: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Phil. 2:3ff)</a:t>
            </a:r>
            <a:endPar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a:solidFill>
                <a:schemeClr val="bg1"/>
              </a:solidFill>
            </a:endParaRPr>
          </a:p>
          <a:p>
            <a:pPr marL="0" indent="0">
              <a:buNone/>
            </a:pPr>
            <a:endParaRPr lang="en-US" sz="3600" dirty="0">
              <a:solidFill>
                <a:schemeClr val="bg1"/>
              </a:solidFill>
            </a:endParaRPr>
          </a:p>
        </p:txBody>
      </p:sp>
    </p:spTree>
    <p:extLst>
      <p:ext uri="{BB962C8B-B14F-4D97-AF65-F5344CB8AC3E}">
        <p14:creationId xmlns:p14="http://schemas.microsoft.com/office/powerpoint/2010/main" val="13070718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064871"/>
          </a:xfrm>
        </p:spPr>
        <p:txBody>
          <a:bodyPr>
            <a:normAutofit/>
          </a:bodyPr>
          <a:lstStyle/>
          <a:p>
            <a:pPr algn="ctr"/>
            <a:r>
              <a:rPr lang="en-US" sz="5800" dirty="0" smtClean="0">
                <a:solidFill>
                  <a:srgbClr val="FFFF00"/>
                </a:solidFill>
                <a:latin typeface="Tahoma" panose="020B0604030504040204" pitchFamily="34" charset="0"/>
                <a:ea typeface="Tahoma" panose="020B0604030504040204" pitchFamily="34" charset="0"/>
                <a:cs typeface="Tahoma" panose="020B0604030504040204" pitchFamily="34" charset="0"/>
              </a:rPr>
              <a:t>What Effective Prayer Requires</a:t>
            </a:r>
            <a:endParaRPr lang="en-US" sz="58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064870"/>
            <a:ext cx="12192000" cy="5793129"/>
          </a:xfrm>
        </p:spPr>
        <p:txBody>
          <a:bodyPr>
            <a:normAutofit/>
          </a:bodyPr>
          <a:lstStyle/>
          <a:p>
            <a:pPr marL="0" indent="0">
              <a:buNone/>
            </a:pP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Thanksgiving </a:t>
            </a:r>
          </a:p>
          <a:p>
            <a:pPr marL="0" indent="0">
              <a:buNone/>
            </a:pP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(Col</a:t>
            </a: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 4:2; Phil. </a:t>
            </a: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4:6-7; </a:t>
            </a: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Matt. 7:11; 1 Tim. 1:12ff)</a:t>
            </a:r>
          </a:p>
          <a:p>
            <a:pPr marL="0" indent="0">
              <a:buNone/>
            </a:pPr>
            <a:endParaRPr lang="en-US" sz="3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Humility </a:t>
            </a:r>
            <a:endPar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Luke 22:42; 18:9-14; 2 Kings 22:19; </a:t>
            </a: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Phil. 2:3ff)</a:t>
            </a:r>
            <a:endPar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Obedience </a:t>
            </a:r>
            <a:endPar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Jer. 29:10ff; Dan. 9:2ff; John 14:14-15; 1 Pet. 3:12) </a:t>
            </a:r>
            <a:endPar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1000" dirty="0">
              <a:solidFill>
                <a:schemeClr val="bg1"/>
              </a:solidFill>
            </a:endParaRPr>
          </a:p>
          <a:p>
            <a:pPr marL="0" indent="0">
              <a:buNone/>
            </a:pPr>
            <a:endParaRPr lang="en-US" sz="3600" dirty="0">
              <a:solidFill>
                <a:schemeClr val="bg1"/>
              </a:solidFill>
            </a:endParaRPr>
          </a:p>
          <a:p>
            <a:pPr marL="0" indent="0">
              <a:buNone/>
            </a:pPr>
            <a:endParaRPr lang="en-US" sz="3600" dirty="0">
              <a:solidFill>
                <a:schemeClr val="bg1"/>
              </a:solidFill>
            </a:endParaRPr>
          </a:p>
        </p:txBody>
      </p:sp>
    </p:spTree>
    <p:extLst>
      <p:ext uri="{BB962C8B-B14F-4D97-AF65-F5344CB8AC3E}">
        <p14:creationId xmlns:p14="http://schemas.microsoft.com/office/powerpoint/2010/main" val="41293319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064871"/>
          </a:xfrm>
        </p:spPr>
        <p:txBody>
          <a:bodyPr>
            <a:normAutofit/>
          </a:bodyPr>
          <a:lstStyle/>
          <a:p>
            <a:pPr algn="ctr"/>
            <a:r>
              <a:rPr lang="en-US" sz="5800" dirty="0" smtClean="0">
                <a:solidFill>
                  <a:srgbClr val="FFFF00"/>
                </a:solidFill>
                <a:latin typeface="Tahoma" panose="020B0604030504040204" pitchFamily="34" charset="0"/>
                <a:ea typeface="Tahoma" panose="020B0604030504040204" pitchFamily="34" charset="0"/>
                <a:cs typeface="Tahoma" panose="020B0604030504040204" pitchFamily="34" charset="0"/>
              </a:rPr>
              <a:t>What Effective Prayer Requires</a:t>
            </a:r>
            <a:endParaRPr lang="en-US" sz="58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064870"/>
            <a:ext cx="12192000" cy="5793129"/>
          </a:xfrm>
        </p:spPr>
        <p:txBody>
          <a:bodyPr>
            <a:normAutofit/>
          </a:bodyPr>
          <a:lstStyle/>
          <a:p>
            <a:pPr marL="0" indent="0">
              <a:buNone/>
            </a:pP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Confidence </a:t>
            </a:r>
          </a:p>
          <a:p>
            <a:pPr marL="0" indent="0">
              <a:buNone/>
            </a:pP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(Jas. 1:5ff; He</a:t>
            </a: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 4:16; Lk. 22:32; Ax 4:13,29; 1 Jn. 5:14)</a:t>
            </a:r>
          </a:p>
          <a:p>
            <a:pPr marL="0" indent="0">
              <a:buNone/>
            </a:pPr>
            <a:endParaRPr lang="en-US" sz="4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a:solidFill>
                <a:schemeClr val="bg1"/>
              </a:solidFill>
            </a:endParaRPr>
          </a:p>
          <a:p>
            <a:pPr marL="0" indent="0">
              <a:buNone/>
            </a:pPr>
            <a:endParaRPr lang="en-US" sz="3600" dirty="0">
              <a:solidFill>
                <a:schemeClr val="bg1"/>
              </a:solidFill>
            </a:endParaRPr>
          </a:p>
        </p:txBody>
      </p:sp>
    </p:spTree>
    <p:extLst>
      <p:ext uri="{BB962C8B-B14F-4D97-AF65-F5344CB8AC3E}">
        <p14:creationId xmlns:p14="http://schemas.microsoft.com/office/powerpoint/2010/main" val="40856771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064871"/>
          </a:xfrm>
        </p:spPr>
        <p:txBody>
          <a:bodyPr>
            <a:normAutofit/>
          </a:bodyPr>
          <a:lstStyle/>
          <a:p>
            <a:pPr algn="ctr"/>
            <a:r>
              <a:rPr lang="en-US" sz="5800" dirty="0" smtClean="0">
                <a:solidFill>
                  <a:srgbClr val="FFFF00"/>
                </a:solidFill>
                <a:latin typeface="Tahoma" panose="020B0604030504040204" pitchFamily="34" charset="0"/>
                <a:ea typeface="Tahoma" panose="020B0604030504040204" pitchFamily="34" charset="0"/>
                <a:cs typeface="Tahoma" panose="020B0604030504040204" pitchFamily="34" charset="0"/>
              </a:rPr>
              <a:t>What Effective Prayer Requires</a:t>
            </a:r>
            <a:endParaRPr lang="en-US" sz="58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064870"/>
            <a:ext cx="12192000" cy="5793129"/>
          </a:xfrm>
        </p:spPr>
        <p:txBody>
          <a:bodyPr>
            <a:normAutofit/>
          </a:bodyPr>
          <a:lstStyle/>
          <a:p>
            <a:pPr marL="0" indent="0">
              <a:buNone/>
            </a:pP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Confidence </a:t>
            </a:r>
          </a:p>
          <a:p>
            <a:pPr marL="0" indent="0">
              <a:buNone/>
            </a:pP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(Jas. 1:5ff; He</a:t>
            </a: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 4:16; Lk. 22:32; Ax 4:13,29; 1 Jn. 5:14)</a:t>
            </a:r>
          </a:p>
          <a:p>
            <a:pPr marL="0" indent="0">
              <a:buNone/>
            </a:pPr>
            <a:endParaRPr lang="en-US" sz="4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Persistence </a:t>
            </a:r>
          </a:p>
          <a:p>
            <a:pPr marL="0" indent="0">
              <a:buNone/>
            </a:pP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(1 Th. 5:17; Luke 18:1ff; 11:8; Jas. 5:16ff; Col. 4:12)</a:t>
            </a:r>
          </a:p>
          <a:p>
            <a:pPr marL="0" indent="0">
              <a:buNone/>
            </a:pPr>
            <a:endParaRPr lang="en-US" sz="4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a:solidFill>
                <a:schemeClr val="bg1"/>
              </a:solidFill>
            </a:endParaRPr>
          </a:p>
          <a:p>
            <a:pPr marL="0" indent="0">
              <a:buNone/>
            </a:pPr>
            <a:endParaRPr lang="en-US" sz="3600" dirty="0">
              <a:solidFill>
                <a:schemeClr val="bg1"/>
              </a:solidFill>
            </a:endParaRPr>
          </a:p>
        </p:txBody>
      </p:sp>
    </p:spTree>
    <p:extLst>
      <p:ext uri="{BB962C8B-B14F-4D97-AF65-F5344CB8AC3E}">
        <p14:creationId xmlns:p14="http://schemas.microsoft.com/office/powerpoint/2010/main" val="38178015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064871"/>
          </a:xfrm>
        </p:spPr>
        <p:txBody>
          <a:bodyPr>
            <a:normAutofit/>
          </a:bodyPr>
          <a:lstStyle/>
          <a:p>
            <a:pPr algn="ctr"/>
            <a:r>
              <a:rPr lang="en-US" sz="5800" dirty="0" smtClean="0">
                <a:solidFill>
                  <a:srgbClr val="FFFF00"/>
                </a:solidFill>
                <a:latin typeface="Tahoma" panose="020B0604030504040204" pitchFamily="34" charset="0"/>
                <a:ea typeface="Tahoma" panose="020B0604030504040204" pitchFamily="34" charset="0"/>
                <a:cs typeface="Tahoma" panose="020B0604030504040204" pitchFamily="34" charset="0"/>
              </a:rPr>
              <a:t>What Effective Prayer Requires</a:t>
            </a:r>
            <a:endParaRPr lang="en-US" sz="58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064870"/>
            <a:ext cx="12192000" cy="5793129"/>
          </a:xfrm>
        </p:spPr>
        <p:txBody>
          <a:bodyPr>
            <a:normAutofit fontScale="92500"/>
          </a:bodyPr>
          <a:lstStyle/>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Confidence </a:t>
            </a: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(Jas. 1:5ff; He</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 4:16; Lk. 22:32; Ax 4:13,29; 1 Jn. 5:14)</a:t>
            </a:r>
          </a:p>
          <a:p>
            <a:pPr marL="0" indent="0">
              <a:buNone/>
            </a:pPr>
            <a:endParaRPr lang="en-US" sz="4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100" dirty="0" smtClean="0">
                <a:solidFill>
                  <a:schemeClr val="bg1"/>
                </a:solidFill>
                <a:latin typeface="Tahoma" panose="020B0604030504040204" pitchFamily="34" charset="0"/>
                <a:ea typeface="Tahoma" panose="020B0604030504040204" pitchFamily="34" charset="0"/>
                <a:cs typeface="Tahoma" panose="020B0604030504040204" pitchFamily="34" charset="0"/>
              </a:rPr>
              <a:t>Persistence </a:t>
            </a:r>
          </a:p>
          <a:p>
            <a:pPr marL="0" indent="0">
              <a:buNone/>
            </a:pPr>
            <a:r>
              <a:rPr lang="en-US" sz="4100" dirty="0" smtClean="0">
                <a:solidFill>
                  <a:schemeClr val="bg1"/>
                </a:solidFill>
                <a:latin typeface="Tahoma" panose="020B0604030504040204" pitchFamily="34" charset="0"/>
                <a:ea typeface="Tahoma" panose="020B0604030504040204" pitchFamily="34" charset="0"/>
                <a:cs typeface="Tahoma" panose="020B0604030504040204" pitchFamily="34" charset="0"/>
              </a:rPr>
              <a:t>(1 Th. 5:17; Luke 18:1ff; 11:8; Jas. 5:16ff; Col. 4:12)</a:t>
            </a:r>
          </a:p>
          <a:p>
            <a:pPr marL="0" indent="0">
              <a:buNone/>
            </a:pPr>
            <a:endParaRPr lang="en-US" sz="4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100" dirty="0" smtClean="0">
                <a:solidFill>
                  <a:schemeClr val="bg1"/>
                </a:solidFill>
                <a:latin typeface="Tahoma" panose="020B0604030504040204" pitchFamily="34" charset="0"/>
                <a:ea typeface="Tahoma" panose="020B0604030504040204" pitchFamily="34" charset="0"/>
                <a:cs typeface="Tahoma" panose="020B0604030504040204" pitchFamily="34" charset="0"/>
              </a:rPr>
              <a:t>Patience </a:t>
            </a:r>
          </a:p>
          <a:p>
            <a:pPr marL="0" indent="0">
              <a:buNone/>
            </a:pPr>
            <a:r>
              <a:rPr lang="en-US" sz="4100" dirty="0" smtClean="0">
                <a:solidFill>
                  <a:schemeClr val="bg1"/>
                </a:solidFill>
                <a:latin typeface="Tahoma" panose="020B0604030504040204" pitchFamily="34" charset="0"/>
                <a:ea typeface="Tahoma" panose="020B0604030504040204" pitchFamily="34" charset="0"/>
                <a:cs typeface="Tahoma" panose="020B0604030504040204" pitchFamily="34" charset="0"/>
              </a:rPr>
              <a:t>(Isa. 38:1ff; 2 Cor. 12:7-10; Ps. 27:14; Rom. 8:25)</a:t>
            </a:r>
          </a:p>
          <a:p>
            <a:pPr marL="0" indent="0">
              <a:buNone/>
            </a:pPr>
            <a:endParaRPr lang="en-US" sz="3600" dirty="0">
              <a:solidFill>
                <a:schemeClr val="bg1"/>
              </a:solidFill>
            </a:endParaRPr>
          </a:p>
          <a:p>
            <a:pPr marL="0" indent="0">
              <a:buNone/>
            </a:pPr>
            <a:endParaRPr lang="en-US" sz="3600" dirty="0">
              <a:solidFill>
                <a:schemeClr val="bg1"/>
              </a:solidFill>
            </a:endParaRPr>
          </a:p>
        </p:txBody>
      </p:sp>
    </p:spTree>
    <p:extLst>
      <p:ext uri="{BB962C8B-B14F-4D97-AF65-F5344CB8AC3E}">
        <p14:creationId xmlns:p14="http://schemas.microsoft.com/office/powerpoint/2010/main" val="6978677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Hymns for Worship at </a:t>
            </a:r>
            <a:r>
              <a:rPr lang="en-US" sz="5500" dirty="0" err="1" smtClean="0">
                <a:solidFill>
                  <a:srgbClr val="FFFF00"/>
                </a:solidFill>
                <a:latin typeface="Tahoma" panose="020B0604030504040204" pitchFamily="34" charset="0"/>
                <a:ea typeface="Tahoma" panose="020B0604030504040204" pitchFamily="34" charset="0"/>
                <a:cs typeface="Tahoma" panose="020B0604030504040204" pitchFamily="34" charset="0"/>
              </a:rPr>
              <a:t>Woodmont</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p:txBody>
          <a:bodyPr/>
          <a:lstStyle/>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97s- Servant’s Song</a:t>
            </a: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113- Where No One Stands Alone</a:t>
            </a: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15s- Exalted</a:t>
            </a: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72- Be with Me Lord</a:t>
            </a: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307- Are You Washed in the Blood?</a:t>
            </a:r>
          </a:p>
          <a:p>
            <a:pPr marL="0" indent="0">
              <a:buNone/>
            </a:pPr>
            <a:endParaRPr lang="en-US" dirty="0">
              <a:solidFill>
                <a:schemeClr val="bg1"/>
              </a:solidFill>
            </a:endParaRPr>
          </a:p>
        </p:txBody>
      </p:sp>
    </p:spTree>
    <p:extLst>
      <p:ext uri="{BB962C8B-B14F-4D97-AF65-F5344CB8AC3E}">
        <p14:creationId xmlns:p14="http://schemas.microsoft.com/office/powerpoint/2010/main" val="72369132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989</TotalTime>
  <Words>1021</Words>
  <Application>Microsoft Office PowerPoint</Application>
  <PresentationFormat>Widescreen</PresentationFormat>
  <Paragraphs>71</Paragraphs>
  <Slides>9</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Tahoma</vt:lpstr>
      <vt:lpstr>Office Theme</vt:lpstr>
      <vt:lpstr>Hymns for Worship at Woodmont</vt:lpstr>
      <vt:lpstr>PowerPoint Presentation</vt:lpstr>
      <vt:lpstr>What Effective Prayer Requires</vt:lpstr>
      <vt:lpstr>What Effective Prayer Requires</vt:lpstr>
      <vt:lpstr>What Effective Prayer Requires</vt:lpstr>
      <vt:lpstr>What Effective Prayer Requires</vt:lpstr>
      <vt:lpstr>What Effective Prayer Requires</vt:lpstr>
      <vt:lpstr>What Effective Prayer Requires</vt:lpstr>
      <vt:lpstr>Hymns for Worship at Woodmont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Steven Locklair</dc:creator>
  <cp:lastModifiedBy>Steven Locklair</cp:lastModifiedBy>
  <cp:revision>23</cp:revision>
  <cp:lastPrinted>2018-10-07T05:21:38Z</cp:lastPrinted>
  <dcterms:created xsi:type="dcterms:W3CDTF">2018-10-07T01:58:09Z</dcterms:created>
  <dcterms:modified xsi:type="dcterms:W3CDTF">2018-10-07T18:47:03Z</dcterms:modified>
</cp:coreProperties>
</file>