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65" r:id="rId2"/>
    <p:sldId id="256" r:id="rId3"/>
    <p:sldId id="258" r:id="rId4"/>
    <p:sldId id="260" r:id="rId5"/>
    <p:sldId id="261" r:id="rId6"/>
    <p:sldId id="259" r:id="rId7"/>
    <p:sldId id="262" r:id="rId8"/>
    <p:sldId id="263" r:id="rId9"/>
    <p:sldId id="264"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21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EADF67-4853-4556-9F6C-2B1975613D72}" type="datetimeFigureOut">
              <a:rPr lang="en-US" smtClean="0"/>
              <a:t>9/29/2018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09BAF-D3D8-4605-A8E1-A0BBC9FFF6A3}" type="slidenum">
              <a:rPr lang="en-US" smtClean="0"/>
              <a:t>‹#›</a:t>
            </a:fld>
            <a:endParaRPr lang="en-US"/>
          </a:p>
        </p:txBody>
      </p:sp>
    </p:spTree>
    <p:extLst>
      <p:ext uri="{BB962C8B-B14F-4D97-AF65-F5344CB8AC3E}">
        <p14:creationId xmlns:p14="http://schemas.microsoft.com/office/powerpoint/2010/main" val="29785876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s://www.biblegateway.com/passage/?search=1+Peter+2%3A12&amp;version=NASB#fen-NASB-30412b" TargetMode="External"/><Relationship Id="rId3" Type="http://schemas.openxmlformats.org/officeDocument/2006/relationships/hyperlink" Target="https://www.biblegateway.com/passage/?search=1%20Peter+2&amp;version=NASB#fen-NASB-30424x" TargetMode="External"/><Relationship Id="rId7" Type="http://schemas.openxmlformats.org/officeDocument/2006/relationships/hyperlink" Target="https://www.biblegateway.com/passage/?search=1+Peter+2%3A12&amp;version=NASB#fen-NASB-30412a"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biblegateway.com/passage/?search=1%20Peter+2&amp;version=NASB#fen-NASB-30424aa" TargetMode="External"/><Relationship Id="rId5" Type="http://schemas.openxmlformats.org/officeDocument/2006/relationships/hyperlink" Target="https://www.biblegateway.com/passage/?search=1%20Peter+2&amp;version=NASB#fen-NASB-30424z" TargetMode="External"/><Relationship Id="rId4" Type="http://schemas.openxmlformats.org/officeDocument/2006/relationships/hyperlink" Target="https://www.biblegateway.com/passage/?search=1%20Peter+2&amp;version=NASB#fen-NASB-30424y"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Teachable moment. Seek 1</a:t>
            </a:r>
            <a:r>
              <a:rPr lang="en-US" baseline="30000" dirty="0" smtClean="0"/>
              <a:t>st</a:t>
            </a:r>
            <a:r>
              <a:rPr lang="en-US" dirty="0" smtClean="0"/>
              <a:t> God’s kingdom!  Jesus responded to events of His day. </a:t>
            </a:r>
            <a:r>
              <a:rPr lang="en-US" sz="1200" b="0" i="0" kern="1200" dirty="0" smtClean="0">
                <a:solidFill>
                  <a:schemeClr val="tx1"/>
                </a:solidFill>
                <a:effectLst/>
                <a:latin typeface="+mn-lt"/>
                <a:ea typeface="+mn-ea"/>
                <a:cs typeface="+mn-cs"/>
              </a:rPr>
              <a:t>Galileans Pilate had killed while they were at worship- were they worse sinners than others? No, if you don’t repent you’ll perish.  While many are judging on whether Dr. Ford or Judge </a:t>
            </a:r>
            <a:r>
              <a:rPr lang="en-US" sz="1200" b="0" i="0" kern="1200" dirty="0" err="1" smtClean="0">
                <a:solidFill>
                  <a:schemeClr val="tx1"/>
                </a:solidFill>
                <a:effectLst/>
                <a:latin typeface="+mn-lt"/>
                <a:ea typeface="+mn-ea"/>
                <a:cs typeface="+mn-cs"/>
              </a:rPr>
              <a:t>Kavanaugh</a:t>
            </a:r>
            <a:r>
              <a:rPr lang="en-US" sz="1200" b="0" i="0" kern="1200" dirty="0" smtClean="0">
                <a:solidFill>
                  <a:schemeClr val="tx1"/>
                </a:solidFill>
                <a:effectLst/>
                <a:latin typeface="+mn-lt"/>
                <a:ea typeface="+mn-ea"/>
                <a:cs typeface="+mn-cs"/>
              </a:rPr>
              <a:t> (both of whom have</a:t>
            </a:r>
            <a:r>
              <a:rPr lang="en-US" sz="1200" b="0" i="0" kern="1200" baseline="0" dirty="0" smtClean="0">
                <a:solidFill>
                  <a:schemeClr val="tx1"/>
                </a:solidFill>
                <a:effectLst/>
                <a:latin typeface="+mn-lt"/>
                <a:ea typeface="+mn-ea"/>
                <a:cs typeface="+mn-cs"/>
              </a:rPr>
              <a:t> received many death threats) </a:t>
            </a:r>
            <a:r>
              <a:rPr lang="en-US" sz="1200" b="0" i="0" kern="1200" dirty="0" smtClean="0">
                <a:solidFill>
                  <a:schemeClr val="tx1"/>
                </a:solidFill>
                <a:effectLst/>
                <a:latin typeface="+mn-lt"/>
                <a:ea typeface="+mn-ea"/>
                <a:cs typeface="+mn-cs"/>
              </a:rPr>
              <a:t>is telling the truth, we forget that sin is harmful</a:t>
            </a:r>
            <a:r>
              <a:rPr lang="en-US" sz="1200" b="0" i="0" kern="1200" baseline="0" dirty="0" smtClean="0">
                <a:solidFill>
                  <a:schemeClr val="tx1"/>
                </a:solidFill>
                <a:effectLst/>
                <a:latin typeface="+mn-lt"/>
                <a:ea typeface="+mn-ea"/>
                <a:cs typeface="+mn-cs"/>
              </a:rPr>
              <a:t> &amp; destruction &amp; that </a:t>
            </a:r>
            <a:r>
              <a:rPr lang="en-US" sz="1200" b="0" i="0" kern="1200" dirty="0" smtClean="0">
                <a:solidFill>
                  <a:schemeClr val="tx1"/>
                </a:solidFill>
                <a:effectLst/>
                <a:latin typeface="+mn-lt"/>
                <a:ea typeface="+mn-ea"/>
                <a:cs typeface="+mn-cs"/>
              </a:rPr>
              <a:t>we are going to be judged by our Lord in the Judgment Day.  As a Christian, we</a:t>
            </a:r>
            <a:r>
              <a:rPr lang="en-US" sz="1200" b="0" i="0" kern="1200" baseline="0" dirty="0" smtClean="0">
                <a:solidFill>
                  <a:schemeClr val="tx1"/>
                </a:solidFill>
                <a:effectLst/>
                <a:latin typeface="+mn-lt"/>
                <a:ea typeface="+mn-ea"/>
                <a:cs typeface="+mn-cs"/>
              </a:rPr>
              <a:t> are going to be judged not only by our words by our motives and we can be just as guilty as the ones we might be condemning.  Examine everything carefully hold fast to that which is good, abstain from every form of evil.</a:t>
            </a:r>
            <a:endParaRPr lang="en-US" dirty="0" smtClean="0"/>
          </a:p>
          <a:p>
            <a:endParaRPr lang="en-US" dirty="0"/>
          </a:p>
        </p:txBody>
      </p:sp>
      <p:sp>
        <p:nvSpPr>
          <p:cNvPr id="4" name="Slide Number Placeholder 3"/>
          <p:cNvSpPr>
            <a:spLocks noGrp="1"/>
          </p:cNvSpPr>
          <p:nvPr>
            <p:ph type="sldNum" sz="quarter" idx="10"/>
          </p:nvPr>
        </p:nvSpPr>
        <p:spPr/>
        <p:txBody>
          <a:bodyPr/>
          <a:lstStyle/>
          <a:p>
            <a:fld id="{3C709BAF-D3D8-4605-A8E1-A0BBC9FFF6A3}" type="slidenum">
              <a:rPr lang="en-US" smtClean="0"/>
              <a:t>1</a:t>
            </a:fld>
            <a:endParaRPr lang="en-US"/>
          </a:p>
        </p:txBody>
      </p:sp>
    </p:spTree>
    <p:extLst>
      <p:ext uri="{BB962C8B-B14F-4D97-AF65-F5344CB8AC3E}">
        <p14:creationId xmlns:p14="http://schemas.microsoft.com/office/powerpoint/2010/main" val="13654689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Teachable moment. Seek 1</a:t>
            </a:r>
            <a:r>
              <a:rPr lang="en-US" baseline="30000" dirty="0" smtClean="0"/>
              <a:t>st</a:t>
            </a:r>
            <a:r>
              <a:rPr lang="en-US" dirty="0" smtClean="0"/>
              <a:t> God’s kingdom!  Jesus responded to events of His day. </a:t>
            </a:r>
            <a:r>
              <a:rPr lang="en-US" sz="1200" b="0" i="0" kern="1200" dirty="0" smtClean="0">
                <a:solidFill>
                  <a:schemeClr val="tx1"/>
                </a:solidFill>
                <a:effectLst/>
                <a:latin typeface="+mn-lt"/>
                <a:ea typeface="+mn-ea"/>
                <a:cs typeface="+mn-cs"/>
              </a:rPr>
              <a:t>Galileans Pilate had killed while they were at worship- were they worse sinners than others? No, if you don’t repent you’ll perish.  While many are judging on whether Dr. Ford or Judge </a:t>
            </a:r>
            <a:r>
              <a:rPr lang="en-US" sz="1200" b="0" i="0" kern="1200" dirty="0" err="1" smtClean="0">
                <a:solidFill>
                  <a:schemeClr val="tx1"/>
                </a:solidFill>
                <a:effectLst/>
                <a:latin typeface="+mn-lt"/>
                <a:ea typeface="+mn-ea"/>
                <a:cs typeface="+mn-cs"/>
              </a:rPr>
              <a:t>Kavanaugh</a:t>
            </a:r>
            <a:r>
              <a:rPr lang="en-US" sz="1200" b="0" i="0" kern="1200" dirty="0" smtClean="0">
                <a:solidFill>
                  <a:schemeClr val="tx1"/>
                </a:solidFill>
                <a:effectLst/>
                <a:latin typeface="+mn-lt"/>
                <a:ea typeface="+mn-ea"/>
                <a:cs typeface="+mn-cs"/>
              </a:rPr>
              <a:t> (both of whom have</a:t>
            </a:r>
            <a:r>
              <a:rPr lang="en-US" sz="1200" b="0" i="0" kern="1200" baseline="0" dirty="0" smtClean="0">
                <a:solidFill>
                  <a:schemeClr val="tx1"/>
                </a:solidFill>
                <a:effectLst/>
                <a:latin typeface="+mn-lt"/>
                <a:ea typeface="+mn-ea"/>
                <a:cs typeface="+mn-cs"/>
              </a:rPr>
              <a:t> received many death threats) </a:t>
            </a:r>
            <a:r>
              <a:rPr lang="en-US" sz="1200" b="0" i="0" kern="1200" dirty="0" smtClean="0">
                <a:solidFill>
                  <a:schemeClr val="tx1"/>
                </a:solidFill>
                <a:effectLst/>
                <a:latin typeface="+mn-lt"/>
                <a:ea typeface="+mn-ea"/>
                <a:cs typeface="+mn-cs"/>
              </a:rPr>
              <a:t>is telling the truth, we forget that sin is harmful</a:t>
            </a:r>
            <a:r>
              <a:rPr lang="en-US" sz="1200" b="0" i="0" kern="1200" baseline="0" dirty="0" smtClean="0">
                <a:solidFill>
                  <a:schemeClr val="tx1"/>
                </a:solidFill>
                <a:effectLst/>
                <a:latin typeface="+mn-lt"/>
                <a:ea typeface="+mn-ea"/>
                <a:cs typeface="+mn-cs"/>
              </a:rPr>
              <a:t> &amp; destruction &amp; that </a:t>
            </a:r>
            <a:r>
              <a:rPr lang="en-US" sz="1200" b="0" i="0" kern="1200" dirty="0" smtClean="0">
                <a:solidFill>
                  <a:schemeClr val="tx1"/>
                </a:solidFill>
                <a:effectLst/>
                <a:latin typeface="+mn-lt"/>
                <a:ea typeface="+mn-ea"/>
                <a:cs typeface="+mn-cs"/>
              </a:rPr>
              <a:t>we are going to be judged by our Lord in the Judgment Day.  As a Christian, we</a:t>
            </a:r>
            <a:r>
              <a:rPr lang="en-US" sz="1200" b="0" i="0" kern="1200" baseline="0" dirty="0" smtClean="0">
                <a:solidFill>
                  <a:schemeClr val="tx1"/>
                </a:solidFill>
                <a:effectLst/>
                <a:latin typeface="+mn-lt"/>
                <a:ea typeface="+mn-ea"/>
                <a:cs typeface="+mn-cs"/>
              </a:rPr>
              <a:t> are going to be judged not only by our words by our motives and we can be just as guilty as the ones we might be condemning.  Examine everything carefully hold fast to that which is good, abstain from every form of evil.</a:t>
            </a:r>
            <a:endParaRPr lang="en-US" dirty="0"/>
          </a:p>
        </p:txBody>
      </p:sp>
      <p:sp>
        <p:nvSpPr>
          <p:cNvPr id="4" name="Slide Number Placeholder 3"/>
          <p:cNvSpPr>
            <a:spLocks noGrp="1"/>
          </p:cNvSpPr>
          <p:nvPr>
            <p:ph type="sldNum" sz="quarter" idx="10"/>
          </p:nvPr>
        </p:nvSpPr>
        <p:spPr/>
        <p:txBody>
          <a:bodyPr/>
          <a:lstStyle/>
          <a:p>
            <a:fld id="{3C709BAF-D3D8-4605-A8E1-A0BBC9FFF6A3}" type="slidenum">
              <a:rPr lang="en-US" smtClean="0"/>
              <a:t>2</a:t>
            </a:fld>
            <a:endParaRPr lang="en-US"/>
          </a:p>
        </p:txBody>
      </p:sp>
    </p:spTree>
    <p:extLst>
      <p:ext uri="{BB962C8B-B14F-4D97-AF65-F5344CB8AC3E}">
        <p14:creationId xmlns:p14="http://schemas.microsoft.com/office/powerpoint/2010/main" val="8332068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buNone/>
            </a:pPr>
            <a:r>
              <a:rPr lang="en-US" dirty="0" smtClean="0">
                <a:solidFill>
                  <a:schemeClr val="bg1"/>
                </a:solidFill>
                <a:latin typeface="Tahoma" pitchFamily="34" charset="0"/>
                <a:ea typeface="Tahoma" pitchFamily="34" charset="0"/>
                <a:cs typeface="Tahoma" pitchFamily="34" charset="0"/>
              </a:rPr>
              <a:t>Arguing, complaining, hurt feelings, fist fighting, bruises, etc. V</a:t>
            </a:r>
            <a:r>
              <a:rPr lang="en-US" dirty="0" smtClean="0">
                <a:solidFill>
                  <a:schemeClr val="bg1"/>
                </a:solidFill>
                <a:effectLst>
                  <a:outerShdw blurRad="38100" dist="38100" dir="2700000" algn="tl">
                    <a:srgbClr val="000514"/>
                  </a:outerShdw>
                </a:effectLst>
                <a:latin typeface="Tahoma" pitchFamily="34" charset="0"/>
              </a:rPr>
              <a:t>omiting, hangovers, &amp; DT’s P</a:t>
            </a:r>
            <a:r>
              <a:rPr lang="en-US" dirty="0" smtClean="0">
                <a:solidFill>
                  <a:schemeClr val="bg1"/>
                </a:solidFill>
                <a:latin typeface="Tahoma" pitchFamily="34" charset="0"/>
                <a:ea typeface="Tahoma" pitchFamily="34" charset="0"/>
                <a:cs typeface="Tahoma" pitchFamily="34" charset="0"/>
              </a:rPr>
              <a:t>rofanity, lustful behavior. Memory loss, unfeeling,</a:t>
            </a:r>
            <a:r>
              <a:rPr lang="en-US" dirty="0" smtClean="0">
                <a:solidFill>
                  <a:schemeClr val="bg1"/>
                </a:solidFill>
                <a:effectLst>
                  <a:outerShdw blurRad="38100" dist="38100" dir="2700000" algn="tl">
                    <a:srgbClr val="000514"/>
                  </a:outerShdw>
                </a:effectLst>
                <a:latin typeface="Tahoma" pitchFamily="34" charset="0"/>
              </a:rPr>
              <a:t> &amp; desire more. </a:t>
            </a:r>
          </a:p>
          <a:p>
            <a:pPr algn="ctr">
              <a:buNone/>
            </a:pPr>
            <a:r>
              <a:rPr lang="en-US" sz="1200" i="1" dirty="0" smtClean="0">
                <a:solidFill>
                  <a:schemeClr val="bg1"/>
                </a:solidFill>
                <a:latin typeface="Tahoma" pitchFamily="34" charset="0"/>
                <a:cs typeface="Tahoma" pitchFamily="34" charset="0"/>
              </a:rPr>
              <a:t>“The AMA acknowledges that all alcohol consumption, even at low levels, has a negative impact on driver skills, perceptions, abilities, and performance and poses significant health and safety risks.”  “Alcohol affects the brain similar to the way any narcotic does. Reactions include removal of inhibitions, loss of </a:t>
            </a:r>
            <a:r>
              <a:rPr lang="en-US" sz="1200" i="1" dirty="0" err="1" smtClean="0">
                <a:solidFill>
                  <a:schemeClr val="bg1"/>
                </a:solidFill>
                <a:latin typeface="Tahoma" pitchFamily="34" charset="0"/>
                <a:cs typeface="Tahoma" pitchFamily="34" charset="0"/>
              </a:rPr>
              <a:t>self control</a:t>
            </a:r>
            <a:r>
              <a:rPr lang="en-US" sz="1200" i="1" dirty="0" smtClean="0">
                <a:solidFill>
                  <a:schemeClr val="bg1"/>
                </a:solidFill>
                <a:latin typeface="Tahoma" pitchFamily="34" charset="0"/>
                <a:cs typeface="Tahoma" pitchFamily="34" charset="0"/>
              </a:rPr>
              <a:t>, weakness of willpower, development of euphoria, increased confidence, generosity, altered judgment, slurred speech, tremors,  cessation of automatic movements, sweating, dilation of surface capillaries, stupor, coma, and death”  Do you have the habit &amp;</a:t>
            </a:r>
            <a:r>
              <a:rPr lang="en-US" sz="1200" i="1" baseline="0" dirty="0" smtClean="0">
                <a:solidFill>
                  <a:schemeClr val="bg1"/>
                </a:solidFill>
                <a:latin typeface="Tahoma" pitchFamily="34" charset="0"/>
                <a:cs typeface="Tahoma" pitchFamily="34" charset="0"/>
              </a:rPr>
              <a:t> are you </a:t>
            </a:r>
            <a:r>
              <a:rPr lang="en-US" sz="1200" i="1" dirty="0" smtClean="0">
                <a:solidFill>
                  <a:schemeClr val="bg1"/>
                </a:solidFill>
                <a:latin typeface="Tahoma" pitchFamily="34" charset="0"/>
                <a:cs typeface="Tahoma" pitchFamily="34" charset="0"/>
              </a:rPr>
              <a:t>guilty of drinking alcohol?  DANGERS OF DRINKING ALCOHOL!  It might leave you vulnerable to not knowing what happened- object of sexual assault or</a:t>
            </a:r>
            <a:r>
              <a:rPr lang="en-US" sz="1200" i="1" baseline="0" dirty="0" smtClean="0">
                <a:solidFill>
                  <a:schemeClr val="bg1"/>
                </a:solidFill>
                <a:latin typeface="Tahoma" pitchFamily="34" charset="0"/>
                <a:cs typeface="Tahoma" pitchFamily="34" charset="0"/>
              </a:rPr>
              <a:t> a false accusation.  “No amount of alcohol is good for your overall health global study says” (Aug. 24, 2018)</a:t>
            </a:r>
            <a:endParaRPr lang="en-US" dirty="0"/>
          </a:p>
        </p:txBody>
      </p:sp>
      <p:sp>
        <p:nvSpPr>
          <p:cNvPr id="4" name="Slide Number Placeholder 3"/>
          <p:cNvSpPr>
            <a:spLocks noGrp="1"/>
          </p:cNvSpPr>
          <p:nvPr>
            <p:ph type="sldNum" sz="quarter" idx="10"/>
          </p:nvPr>
        </p:nvSpPr>
        <p:spPr/>
        <p:txBody>
          <a:bodyPr/>
          <a:lstStyle/>
          <a:p>
            <a:fld id="{3C709BAF-D3D8-4605-A8E1-A0BBC9FFF6A3}" type="slidenum">
              <a:rPr lang="en-US" smtClean="0"/>
              <a:t>3</a:t>
            </a:fld>
            <a:endParaRPr lang="en-US"/>
          </a:p>
        </p:txBody>
      </p:sp>
    </p:spTree>
    <p:extLst>
      <p:ext uri="{BB962C8B-B14F-4D97-AF65-F5344CB8AC3E}">
        <p14:creationId xmlns:p14="http://schemas.microsoft.com/office/powerpoint/2010/main" val="4001224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Amnon</a:t>
            </a:r>
            <a:r>
              <a:rPr lang="en-US" dirty="0" smtClean="0"/>
              <a:t> lusted after his</a:t>
            </a:r>
            <a:r>
              <a:rPr lang="en-US" baseline="0" dirty="0" smtClean="0"/>
              <a:t> half-sister beautiful Tamar.  Bad advice from wicked friend- pretend to be ill- ask the king that she come &amp; make cakes for you alone.  Had everyone leave.  She would have to live with that disgrace the rest of her life. (Absalom revenges her rape by killing </a:t>
            </a:r>
            <a:r>
              <a:rPr lang="en-US" baseline="0" dirty="0" err="1" smtClean="0"/>
              <a:t>Amnon</a:t>
            </a:r>
            <a:r>
              <a:rPr lang="en-US" baseline="0" dirty="0" smtClean="0"/>
              <a:t> later) But sexual assault is not only a sin but so is SI.  Possess your own vessel- </a:t>
            </a:r>
            <a:r>
              <a:rPr lang="en-US" baseline="0" dirty="0" err="1" smtClean="0"/>
              <a:t>Sanctificaiton</a:t>
            </a:r>
            <a:r>
              <a:rPr lang="en-US" baseline="0" dirty="0" smtClean="0"/>
              <a:t> &amp; Honor- Flee SI.  Are you guilty of </a:t>
            </a:r>
            <a:r>
              <a:rPr lang="en-US" baseline="0" dirty="0" err="1" smtClean="0"/>
              <a:t>commiting</a:t>
            </a:r>
            <a:r>
              <a:rPr lang="en-US" baseline="0" dirty="0" smtClean="0"/>
              <a:t> SI?</a:t>
            </a:r>
            <a:endParaRPr lang="en-US" dirty="0"/>
          </a:p>
        </p:txBody>
      </p:sp>
      <p:sp>
        <p:nvSpPr>
          <p:cNvPr id="4" name="Slide Number Placeholder 3"/>
          <p:cNvSpPr>
            <a:spLocks noGrp="1"/>
          </p:cNvSpPr>
          <p:nvPr>
            <p:ph type="sldNum" sz="quarter" idx="10"/>
          </p:nvPr>
        </p:nvSpPr>
        <p:spPr/>
        <p:txBody>
          <a:bodyPr/>
          <a:lstStyle/>
          <a:p>
            <a:fld id="{3C709BAF-D3D8-4605-A8E1-A0BBC9FFF6A3}" type="slidenum">
              <a:rPr lang="en-US" smtClean="0"/>
              <a:t>4</a:t>
            </a:fld>
            <a:endParaRPr lang="en-US"/>
          </a:p>
        </p:txBody>
      </p:sp>
    </p:spTree>
    <p:extLst>
      <p:ext uri="{BB962C8B-B14F-4D97-AF65-F5344CB8AC3E}">
        <p14:creationId xmlns:p14="http://schemas.microsoft.com/office/powerpoint/2010/main" val="40720288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God hates those who not only lie but a false witness who lies under oath</a:t>
            </a:r>
            <a:r>
              <a:rPr lang="en-US" baseline="0" dirty="0" smtClean="0"/>
              <a:t> &amp; somebody did!  Satan is a liar &amp; the father of all lies.  If you don’t keep the Lord’s commands or love your brother the Bible says you are a liar.  Do you lie because of peer pressure (be popular, fear persecution, get out of trouble, not offend someone, hurt their feelings, etc.  What’s wrong with a little white lie to make a person feel better?  Satan is deceptive into making you think that one sin won’t keep you out of heaven.  All liars will have their part in the lake that burns with fire &amp; brimstone which is the 2</a:t>
            </a:r>
            <a:r>
              <a:rPr lang="en-US" baseline="30000" dirty="0" smtClean="0"/>
              <a:t>nd</a:t>
            </a:r>
            <a:r>
              <a:rPr lang="en-US" baseline="0" dirty="0" smtClean="0"/>
              <a:t> death. Lie by omission- not keeping commands!</a:t>
            </a:r>
            <a:endParaRPr lang="en-US" dirty="0"/>
          </a:p>
        </p:txBody>
      </p:sp>
      <p:sp>
        <p:nvSpPr>
          <p:cNvPr id="4" name="Slide Number Placeholder 3"/>
          <p:cNvSpPr>
            <a:spLocks noGrp="1"/>
          </p:cNvSpPr>
          <p:nvPr>
            <p:ph type="sldNum" sz="quarter" idx="10"/>
          </p:nvPr>
        </p:nvSpPr>
        <p:spPr/>
        <p:txBody>
          <a:bodyPr/>
          <a:lstStyle/>
          <a:p>
            <a:fld id="{3C709BAF-D3D8-4605-A8E1-A0BBC9FFF6A3}" type="slidenum">
              <a:rPr lang="en-US" smtClean="0"/>
              <a:t>5</a:t>
            </a:fld>
            <a:endParaRPr lang="en-US"/>
          </a:p>
        </p:txBody>
      </p:sp>
    </p:spTree>
    <p:extLst>
      <p:ext uri="{BB962C8B-B14F-4D97-AF65-F5344CB8AC3E}">
        <p14:creationId xmlns:p14="http://schemas.microsoft.com/office/powerpoint/2010/main" val="19783128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judge?</a:t>
            </a:r>
            <a:r>
              <a:rPr lang="en-US" baseline="0" dirty="0" smtClean="0"/>
              <a:t>  Most people are making a judgment about the case but be careful how you judge because you will be judged not only according to God’s word but how you judge others.  Take the log out of your eye so you can see the speck in their eye.  Help them out of sin!  But if you are practicing the same sin that they are </a:t>
            </a:r>
            <a:r>
              <a:rPr lang="en-US" baseline="0" dirty="0" err="1" smtClean="0"/>
              <a:t>commiting</a:t>
            </a:r>
            <a:r>
              <a:rPr lang="en-US" baseline="0" dirty="0" smtClean="0"/>
              <a:t> you will not escape God’s judgment!  Example- habitual liar judging that Dr. Ford or Judge </a:t>
            </a:r>
            <a:r>
              <a:rPr lang="en-US" baseline="0" dirty="0" err="1" smtClean="0"/>
              <a:t>Kavanaugh</a:t>
            </a:r>
            <a:r>
              <a:rPr lang="en-US" baseline="0" dirty="0" smtClean="0"/>
              <a:t> must be lying or habitual immoral or alcoholic person condemning either person.   Jews condemning Gentiles but practicing the same sin.  Judge with righteous judgment!  </a:t>
            </a:r>
            <a:endParaRPr lang="en-US" dirty="0"/>
          </a:p>
        </p:txBody>
      </p:sp>
      <p:sp>
        <p:nvSpPr>
          <p:cNvPr id="4" name="Slide Number Placeholder 3"/>
          <p:cNvSpPr>
            <a:spLocks noGrp="1"/>
          </p:cNvSpPr>
          <p:nvPr>
            <p:ph type="sldNum" sz="quarter" idx="10"/>
          </p:nvPr>
        </p:nvSpPr>
        <p:spPr/>
        <p:txBody>
          <a:bodyPr/>
          <a:lstStyle/>
          <a:p>
            <a:fld id="{3C709BAF-D3D8-4605-A8E1-A0BBC9FFF6A3}" type="slidenum">
              <a:rPr lang="en-US" smtClean="0"/>
              <a:t>6</a:t>
            </a:fld>
            <a:endParaRPr lang="en-US"/>
          </a:p>
        </p:txBody>
      </p:sp>
    </p:spTree>
    <p:extLst>
      <p:ext uri="{BB962C8B-B14F-4D97-AF65-F5344CB8AC3E}">
        <p14:creationId xmlns:p14="http://schemas.microsoft.com/office/powerpoint/2010/main" val="2822067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show how harmful &amp; destructive sin is- Christ suffered &amp;</a:t>
            </a:r>
            <a:r>
              <a:rPr lang="en-US" baseline="0" dirty="0" smtClean="0"/>
              <a:t> died at the hands of the most vile sinners in history who asked that a murderer to be set free while he was murdered in cold blood.  He made it possible.  Shall we continue in sin that grace may abound?  No, we were crucified with Christ to walk in newness of life.  We are to be instruments of righteousness, not sin any longer.  </a:t>
            </a:r>
            <a:endParaRPr lang="en-US" dirty="0"/>
          </a:p>
        </p:txBody>
      </p:sp>
      <p:sp>
        <p:nvSpPr>
          <p:cNvPr id="4" name="Slide Number Placeholder 3"/>
          <p:cNvSpPr>
            <a:spLocks noGrp="1"/>
          </p:cNvSpPr>
          <p:nvPr>
            <p:ph type="sldNum" sz="quarter" idx="10"/>
          </p:nvPr>
        </p:nvSpPr>
        <p:spPr/>
        <p:txBody>
          <a:bodyPr/>
          <a:lstStyle/>
          <a:p>
            <a:fld id="{3C709BAF-D3D8-4605-A8E1-A0BBC9FFF6A3}" type="slidenum">
              <a:rPr lang="en-US" smtClean="0"/>
              <a:t>7</a:t>
            </a:fld>
            <a:endParaRPr lang="en-US"/>
          </a:p>
        </p:txBody>
      </p:sp>
    </p:spTree>
    <p:extLst>
      <p:ext uri="{BB962C8B-B14F-4D97-AF65-F5344CB8AC3E}">
        <p14:creationId xmlns:p14="http://schemas.microsoft.com/office/powerpoint/2010/main" val="8127200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Christ overcame hatred,</a:t>
            </a:r>
            <a:r>
              <a:rPr lang="en-US" baseline="0" dirty="0" smtClean="0"/>
              <a:t> slander, false accusations and so must we. “</a:t>
            </a:r>
            <a:r>
              <a:rPr lang="en-US" sz="1200" b="0" i="0" kern="1200" dirty="0" smtClean="0">
                <a:solidFill>
                  <a:schemeClr val="tx1"/>
                </a:solidFill>
                <a:effectLst/>
                <a:latin typeface="+mn-lt"/>
                <a:ea typeface="+mn-ea"/>
                <a:cs typeface="+mn-cs"/>
              </a:rPr>
              <a:t>since Christ also suffered for you, leaving you an example for you to follow in His steps, </a:t>
            </a:r>
            <a:r>
              <a:rPr lang="en-US" sz="1200" b="0" i="0" kern="1200" cap="small" dirty="0" smtClean="0">
                <a:solidFill>
                  <a:schemeClr val="tx1"/>
                </a:solidFill>
                <a:effectLst/>
                <a:latin typeface="+mn-lt"/>
                <a:ea typeface="+mn-ea"/>
                <a:cs typeface="+mn-cs"/>
              </a:rPr>
              <a:t>who</a:t>
            </a:r>
            <a:r>
              <a:rPr lang="en-US" sz="1200" b="0" i="0" kern="1200" dirty="0" smtClean="0">
                <a:solidFill>
                  <a:schemeClr val="tx1"/>
                </a:solidFill>
                <a:effectLst/>
                <a:latin typeface="+mn-lt"/>
                <a:ea typeface="+mn-ea"/>
                <a:cs typeface="+mn-cs"/>
              </a:rPr>
              <a:t> </a:t>
            </a:r>
            <a:r>
              <a:rPr lang="en-US" sz="1200" b="0" i="0" kern="1200" cap="small" dirty="0" smtClean="0">
                <a:solidFill>
                  <a:schemeClr val="tx1"/>
                </a:solidFill>
                <a:effectLst/>
                <a:latin typeface="+mn-lt"/>
                <a:ea typeface="+mn-ea"/>
                <a:cs typeface="+mn-cs"/>
              </a:rPr>
              <a:t>committed no sin, nor was any deceit found in His mouth</a:t>
            </a:r>
            <a:r>
              <a:rPr lang="en-US" sz="1200" b="0" i="0" kern="1200" dirty="0" smtClean="0">
                <a:solidFill>
                  <a:schemeClr val="tx1"/>
                </a:solidFill>
                <a:effectLst/>
                <a:latin typeface="+mn-lt"/>
                <a:ea typeface="+mn-ea"/>
                <a:cs typeface="+mn-cs"/>
              </a:rPr>
              <a:t>; &amp; while being reviled, He did not revile in return; while suffering, He uttered no threats, but kept entrusting </a:t>
            </a:r>
            <a:r>
              <a:rPr lang="en-US" sz="1200" b="0" i="1" kern="1200" dirty="0" smtClean="0">
                <a:solidFill>
                  <a:schemeClr val="tx1"/>
                </a:solidFill>
                <a:effectLst/>
                <a:latin typeface="+mn-lt"/>
                <a:ea typeface="+mn-ea"/>
                <a:cs typeface="+mn-cs"/>
              </a:rPr>
              <a:t>Himself</a:t>
            </a:r>
            <a:r>
              <a:rPr lang="en-US" sz="1200" b="0" i="0" kern="1200" dirty="0" smtClean="0">
                <a:solidFill>
                  <a:schemeClr val="tx1"/>
                </a:solidFill>
                <a:effectLst/>
                <a:latin typeface="+mn-lt"/>
                <a:ea typeface="+mn-ea"/>
                <a:cs typeface="+mn-cs"/>
              </a:rPr>
              <a:t> to Him who judges righteously; &amp; He Himself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3" tooltip="See footnote x"/>
              </a:rPr>
              <a:t>x</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bore our sins in His body on the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4" tooltip="See footnote y"/>
              </a:rPr>
              <a:t>y</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cross, so that we might die to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5" tooltip="See footnote z"/>
              </a:rPr>
              <a:t>z</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sin and live to righteousness; for by His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6" tooltip="See footnote aa"/>
              </a:rPr>
              <a:t>aa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wounds you were </a:t>
            </a:r>
            <a:r>
              <a:rPr lang="en-US" sz="1200" b="0" i="0" kern="1200" dirty="0" err="1" smtClean="0">
                <a:solidFill>
                  <a:schemeClr val="tx1"/>
                </a:solidFill>
                <a:effectLst/>
                <a:latin typeface="+mn-lt"/>
                <a:ea typeface="+mn-ea"/>
                <a:cs typeface="+mn-cs"/>
              </a:rPr>
              <a:t>healed.</a:t>
            </a:r>
            <a:r>
              <a:rPr lang="en-US" baseline="0" dirty="0" err="1" smtClean="0"/>
              <a:t>“</a:t>
            </a:r>
            <a:r>
              <a:rPr lang="en-US" sz="1200" b="0" i="0" kern="1200" dirty="0" err="1" smtClean="0">
                <a:solidFill>
                  <a:schemeClr val="tx1"/>
                </a:solidFill>
                <a:effectLst/>
                <a:latin typeface="+mn-lt"/>
                <a:ea typeface="+mn-ea"/>
                <a:cs typeface="+mn-cs"/>
              </a:rPr>
              <a:t>Keep</a:t>
            </a:r>
            <a:r>
              <a:rPr lang="en-US" sz="1200" b="0" i="0" kern="1200" dirty="0" smtClean="0">
                <a:solidFill>
                  <a:schemeClr val="tx1"/>
                </a:solidFill>
                <a:effectLst/>
                <a:latin typeface="+mn-lt"/>
                <a:ea typeface="+mn-ea"/>
                <a:cs typeface="+mn-cs"/>
              </a:rPr>
              <a:t> your behavior excellent among the Gentiles, so that in the thing in which they slander you as evildoers, they may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7" tooltip="See footnote a"/>
              </a:rPr>
              <a:t>a</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because of your good deeds, as they observe </a:t>
            </a:r>
            <a:r>
              <a:rPr lang="en-US" sz="1200" b="0" i="1" kern="1200" dirty="0" smtClean="0">
                <a:solidFill>
                  <a:schemeClr val="tx1"/>
                </a:solidFill>
                <a:effectLst/>
                <a:latin typeface="+mn-lt"/>
                <a:ea typeface="+mn-ea"/>
                <a:cs typeface="+mn-cs"/>
              </a:rPr>
              <a:t>them</a:t>
            </a:r>
            <a:r>
              <a:rPr lang="en-US" sz="1200" b="0" i="0" kern="1200" dirty="0" smtClean="0">
                <a:solidFill>
                  <a:schemeClr val="tx1"/>
                </a:solidFill>
                <a:effectLst/>
                <a:latin typeface="+mn-lt"/>
                <a:ea typeface="+mn-ea"/>
                <a:cs typeface="+mn-cs"/>
              </a:rPr>
              <a:t>, glorify God in the day of </a:t>
            </a:r>
            <a:r>
              <a:rPr lang="en-US" sz="1200" b="0" i="0" kern="1200" baseline="30000" dirty="0" smtClean="0">
                <a:solidFill>
                  <a:schemeClr val="tx1"/>
                </a:solidFill>
                <a:effectLst/>
                <a:latin typeface="+mn-lt"/>
                <a:ea typeface="+mn-ea"/>
                <a:cs typeface="+mn-cs"/>
              </a:rPr>
              <a:t>[</a:t>
            </a:r>
            <a:r>
              <a:rPr lang="en-US" sz="1200" b="0" i="0" u="none" strike="noStrike" kern="1200" baseline="30000" dirty="0" smtClean="0">
                <a:solidFill>
                  <a:schemeClr val="tx1"/>
                </a:solidFill>
                <a:effectLst/>
                <a:latin typeface="+mn-lt"/>
                <a:ea typeface="+mn-ea"/>
                <a:cs typeface="+mn-cs"/>
                <a:hlinkClick r:id="rId8" tooltip="See footnote b"/>
              </a:rPr>
              <a:t>b</a:t>
            </a:r>
            <a:r>
              <a:rPr lang="en-US" sz="1200" b="0" i="0" kern="1200" baseline="30000" dirty="0" smtClean="0">
                <a:solidFill>
                  <a:schemeClr val="tx1"/>
                </a:solidFill>
                <a:effectLst/>
                <a:latin typeface="+mn-lt"/>
                <a:ea typeface="+mn-ea"/>
                <a:cs typeface="+mn-cs"/>
              </a:rPr>
              <a:t>]</a:t>
            </a:r>
            <a:r>
              <a:rPr lang="en-US" sz="1200" b="0" i="0" kern="1200" dirty="0" smtClean="0">
                <a:solidFill>
                  <a:schemeClr val="tx1"/>
                </a:solidFill>
                <a:effectLst/>
                <a:latin typeface="+mn-lt"/>
                <a:ea typeface="+mn-ea"/>
                <a:cs typeface="+mn-cs"/>
              </a:rPr>
              <a:t>visitation” </a:t>
            </a:r>
            <a:endParaRPr lang="en-US" dirty="0"/>
          </a:p>
        </p:txBody>
      </p:sp>
      <p:sp>
        <p:nvSpPr>
          <p:cNvPr id="4" name="Slide Number Placeholder 3"/>
          <p:cNvSpPr>
            <a:spLocks noGrp="1"/>
          </p:cNvSpPr>
          <p:nvPr>
            <p:ph type="sldNum" sz="quarter" idx="10"/>
          </p:nvPr>
        </p:nvSpPr>
        <p:spPr/>
        <p:txBody>
          <a:bodyPr/>
          <a:lstStyle/>
          <a:p>
            <a:fld id="{3C709BAF-D3D8-4605-A8E1-A0BBC9FFF6A3}" type="slidenum">
              <a:rPr lang="en-US" smtClean="0"/>
              <a:t>8</a:t>
            </a:fld>
            <a:endParaRPr lang="en-US"/>
          </a:p>
        </p:txBody>
      </p:sp>
    </p:spTree>
    <p:extLst>
      <p:ext uri="{BB962C8B-B14F-4D97-AF65-F5344CB8AC3E}">
        <p14:creationId xmlns:p14="http://schemas.microsoft.com/office/powerpoint/2010/main" val="2983317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a:t>
            </a:r>
            <a:r>
              <a:rPr lang="en-US" baseline="0" dirty="0" smtClean="0"/>
              <a:t> that you had to describe a sexual assault before the whole world or trying to defend yourself against false accusations!  We make judgments now but we better be making application to ourselves- Repent or perish! You will stand before the Lord in the Judgment Day- no delays, no changing His mind with deceit or trickery, what he says will be final &amp; will not be changed &amp; the consequences are forever. Well done good &amp; faithful servant or depart from Me you who practice lawlessness.   Eternal Joy in heaven or the horrors of hell &amp; never being able to escape.   Alcohol, SI, lying, hypocritical judging, etc. will keep us out of heaven.  Are you ready for the day of Judgment?  </a:t>
            </a:r>
            <a:endParaRPr lang="en-US" dirty="0"/>
          </a:p>
        </p:txBody>
      </p:sp>
      <p:sp>
        <p:nvSpPr>
          <p:cNvPr id="4" name="Slide Number Placeholder 3"/>
          <p:cNvSpPr>
            <a:spLocks noGrp="1"/>
          </p:cNvSpPr>
          <p:nvPr>
            <p:ph type="sldNum" sz="quarter" idx="10"/>
          </p:nvPr>
        </p:nvSpPr>
        <p:spPr/>
        <p:txBody>
          <a:bodyPr/>
          <a:lstStyle/>
          <a:p>
            <a:fld id="{3C709BAF-D3D8-4605-A8E1-A0BBC9FFF6A3}" type="slidenum">
              <a:rPr lang="en-US" smtClean="0"/>
              <a:t>9</a:t>
            </a:fld>
            <a:endParaRPr lang="en-US"/>
          </a:p>
        </p:txBody>
      </p:sp>
    </p:spTree>
    <p:extLst>
      <p:ext uri="{BB962C8B-B14F-4D97-AF65-F5344CB8AC3E}">
        <p14:creationId xmlns:p14="http://schemas.microsoft.com/office/powerpoint/2010/main" val="4198312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45C47DD-262B-4913-8867-262A7C38608C}"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2137842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C47DD-262B-4913-8867-262A7C38608C}"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1372039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C47DD-262B-4913-8867-262A7C38608C}"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3109988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5C47DD-262B-4913-8867-262A7C38608C}"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90955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5C47DD-262B-4913-8867-262A7C38608C}" type="datetimeFigureOut">
              <a:rPr lang="en-US" smtClean="0"/>
              <a:t>9/29/2018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3255266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45C47DD-262B-4913-8867-262A7C38608C}"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3749413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45C47DD-262B-4913-8867-262A7C38608C}" type="datetimeFigureOut">
              <a:rPr lang="en-US" smtClean="0"/>
              <a:t>9/29/2018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13941455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45C47DD-262B-4913-8867-262A7C38608C}" type="datetimeFigureOut">
              <a:rPr lang="en-US" smtClean="0"/>
              <a:t>9/29/2018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62992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5C47DD-262B-4913-8867-262A7C38608C}" type="datetimeFigureOut">
              <a:rPr lang="en-US" smtClean="0"/>
              <a:t>9/29/2018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3042253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C47DD-262B-4913-8867-262A7C38608C}"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19043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5C47DD-262B-4913-8867-262A7C38608C}" type="datetimeFigureOut">
              <a:rPr lang="en-US" smtClean="0"/>
              <a:t>9/29/2018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D0EA52-AC76-4843-A2BD-ECA645A764C9}" type="slidenum">
              <a:rPr lang="en-US" smtClean="0"/>
              <a:t>‹#›</a:t>
            </a:fld>
            <a:endParaRPr lang="en-US"/>
          </a:p>
        </p:txBody>
      </p:sp>
    </p:spTree>
    <p:extLst>
      <p:ext uri="{BB962C8B-B14F-4D97-AF65-F5344CB8AC3E}">
        <p14:creationId xmlns:p14="http://schemas.microsoft.com/office/powerpoint/2010/main" val="404290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5C47DD-262B-4913-8867-262A7C38608C}" type="datetimeFigureOut">
              <a:rPr lang="en-US" smtClean="0"/>
              <a:t>9/29/2018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D0EA52-AC76-4843-A2BD-ECA645A764C9}" type="slidenum">
              <a:rPr lang="en-US" smtClean="0"/>
              <a:t>‹#›</a:t>
            </a:fld>
            <a:endParaRPr lang="en-US"/>
          </a:p>
        </p:txBody>
      </p:sp>
    </p:spTree>
    <p:extLst>
      <p:ext uri="{BB962C8B-B14F-4D97-AF65-F5344CB8AC3E}">
        <p14:creationId xmlns:p14="http://schemas.microsoft.com/office/powerpoint/2010/main" val="909055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254- On Jordan’s Stormy Banks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8s- How Long ‘Till the Morning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161- Hallelujah!  What a Savior!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150- Purer in Heart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God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335- Live for Jesus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212- Sweet By and By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15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500" dirty="0" smtClean="0">
                <a:solidFill>
                  <a:srgbClr val="FFFF00"/>
                </a:solidFill>
                <a:latin typeface="Tahoma" panose="020B0604030504040204" pitchFamily="34" charset="0"/>
                <a:ea typeface="Tahoma" panose="020B0604030504040204" pitchFamily="34" charset="0"/>
                <a:cs typeface="Tahoma" panose="020B0604030504040204" pitchFamily="34" charset="0"/>
              </a:rPr>
              <a:t>Hymns for Worship at </a:t>
            </a:r>
            <a:r>
              <a:rPr lang="en-US" sz="5500" dirty="0" err="1" smtClean="0">
                <a:solidFill>
                  <a:srgbClr val="FFFF00"/>
                </a:solidFill>
                <a:latin typeface="Tahoma" panose="020B0604030504040204" pitchFamily="34" charset="0"/>
                <a:ea typeface="Tahoma" panose="020B0604030504040204" pitchFamily="34" charset="0"/>
                <a:cs typeface="Tahoma" panose="020B0604030504040204" pitchFamily="34" charset="0"/>
              </a:rPr>
              <a:t>Woodmont</a:t>
            </a:r>
            <a:endPar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254- On Jordan’s Stormy Banks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8s- How Long ‘Till the Morning</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161- Hallelujah!  What a Savior!</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150- Purer in Heart </a:t>
            </a:r>
            <a:r>
              <a:rPr lang="en-US" sz="44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O</a:t>
            </a: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 God</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335- Live for Jesus</a:t>
            </a:r>
          </a:p>
          <a:p>
            <a:pPr marL="0" indent="0">
              <a:buNone/>
            </a:pPr>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212- Sweet By and By</a:t>
            </a:r>
            <a:endParaRPr lang="en-US" sz="4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7228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13018"/>
            <a:ext cx="12192000" cy="1084262"/>
          </a:xfrm>
        </p:spPr>
        <p:txBody>
          <a:bodyPr>
            <a:normAutofit/>
          </a:bodyPr>
          <a:lstStyle/>
          <a:p>
            <a:r>
              <a:rPr lang="en-US" sz="66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 is Harmful and Destructive</a:t>
            </a:r>
            <a:endParaRPr lang="en-US" sz="6600"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pic>
        <p:nvPicPr>
          <p:cNvPr id="1026" name="Picture 2" descr="sin-kill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07798"/>
            <a:ext cx="12192000" cy="58502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5731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25974"/>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 is Harmful and Destructive</a:t>
            </a:r>
            <a:b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Drinking Alcohol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(Proverbs 20:1; 23:29-35; 1 Pet. 4:3-4; 1 Thess. 5:6)</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62929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25974"/>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 is Harmful and Destructive</a:t>
            </a:r>
            <a:b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Drinking Alcohol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(Proverbs 20:1; 23:29-35; 1 Pet. 4:3-4; 1 Thess. 5:6)</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Sexual Assault [Immorality]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 Samuel 13:12ff; 1 Th. 4:3-8; 1 Corinthians 6:18) </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8511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25974"/>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 is Harmful and Destructive</a:t>
            </a:r>
            <a:b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Drinking Alcohol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(Proverbs 20:1; 23:29-35; 1 Pet. 4:3-4; 1 Thess. 5:6)</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Sexual Assault [Immorality]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(2 Samuel 13:12ff; 1 Th. 4:3-8; 1 Corinthians 6:18) </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Lying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(Pr. 6:19a; John 8:44; 1 John 2:4; 4:20; Rev. 21:8)</a:t>
            </a:r>
          </a:p>
          <a:p>
            <a:pPr marL="0" indent="0">
              <a:buNone/>
            </a:pPr>
            <a:endParaRPr lang="en-US" sz="1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629952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25974"/>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 is Harmful and Destructive</a:t>
            </a:r>
            <a:b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Hypocritical Judging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7:1-5; Romans 2:1-3; John 7:24)</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492642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25974"/>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 is Harmful and Destructive</a:t>
            </a:r>
            <a:b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Hypocritical Judging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7:1-5; Romans 2:1-3; John 7:24)</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were Buried with Christ to Serve Him, not Sin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(Romans 6:1ff)</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27439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25974"/>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 is Harmful and Destructive</a:t>
            </a:r>
            <a:b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Hypocritical Judging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(Matthew 7:1-5; Romans 2:1-3; John 7:24)</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were Buried with Christ to Serve Him, not Sin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(Romans 6:1ff)</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Imitate Christ- Overcome Slander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Peter 2:12; 21ff)</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762552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25974"/>
          </a:xfrm>
        </p:spPr>
        <p:txBody>
          <a:bodyPr>
            <a:normAutofit fontScale="90000"/>
          </a:bodyPr>
          <a:lstStyle/>
          <a:p>
            <a:pPr algn="ct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t/>
            </a:r>
            <a:br>
              <a:rPr lang="en-US" dirty="0" smtClean="0">
                <a:solidFill>
                  <a:srgbClr val="FF0000"/>
                </a:solidFill>
                <a:latin typeface="Tahoma" panose="020B0604030504040204" pitchFamily="34" charset="0"/>
                <a:ea typeface="Tahoma" panose="020B0604030504040204" pitchFamily="34" charset="0"/>
                <a:cs typeface="Tahoma" panose="020B0604030504040204" pitchFamily="34" charset="0"/>
              </a:rPr>
            </a:br>
            <a: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t>Sin is Harmful and Destructive</a:t>
            </a:r>
            <a:br>
              <a:rPr lang="en-US" sz="7300" dirty="0" smtClean="0">
                <a:solidFill>
                  <a:srgbClr val="FF0000"/>
                </a:solidFill>
                <a:latin typeface="Tahoma" panose="020B0604030504040204" pitchFamily="34" charset="0"/>
                <a:ea typeface="Tahoma" panose="020B0604030504040204" pitchFamily="34" charset="0"/>
                <a:cs typeface="Tahoma" panose="020B0604030504040204" pitchFamily="34" charset="0"/>
              </a:rPr>
            </a:br>
            <a:endParaRPr lang="en-US" sz="7300" dirty="0"/>
          </a:p>
        </p:txBody>
      </p:sp>
      <p:sp>
        <p:nvSpPr>
          <p:cNvPr id="3" name="Content Placeholder 2"/>
          <p:cNvSpPr>
            <a:spLocks noGrp="1"/>
          </p:cNvSpPr>
          <p:nvPr>
            <p:ph idx="1"/>
          </p:nvPr>
        </p:nvSpPr>
        <p:spPr>
          <a:xfrm>
            <a:off x="0" y="1088020"/>
            <a:ext cx="12192000" cy="5769980"/>
          </a:xfrm>
        </p:spPr>
        <p:txBody>
          <a:bodyPr>
            <a:normAutofit/>
          </a:bodyPr>
          <a:lstStyle/>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Hypocritical Judging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(Matt. 7:1-5; Rom. 2:1-3; John 7:24)</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were Buried with Christ to Serve Him, not Sin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(Romans 6:1ff)</a:t>
            </a:r>
          </a:p>
          <a:p>
            <a:pPr marL="0" indent="0">
              <a:buNone/>
            </a:pPr>
            <a:endParaRPr lang="en-US" sz="24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Imitate Christ- Overcome Slander </a:t>
            </a:r>
          </a:p>
          <a:p>
            <a:pPr marL="0" indent="0">
              <a:buNone/>
            </a:pPr>
            <a:r>
              <a:rPr lang="en-US" sz="40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Peter 2:12; 21ff)</a:t>
            </a:r>
            <a:endParaRPr lang="en-US" sz="40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86070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1339</TotalTime>
  <Words>1384</Words>
  <Application>Microsoft Office PowerPoint</Application>
  <PresentationFormat>Widescreen</PresentationFormat>
  <Paragraphs>79</Paragraphs>
  <Slides>10</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Tahoma</vt:lpstr>
      <vt:lpstr>Office Theme</vt:lpstr>
      <vt:lpstr>Hymns for Worship at Woodmont</vt:lpstr>
      <vt:lpstr>PowerPoint Presentation</vt:lpstr>
      <vt:lpstr>  Sin is Harmful and Destructive </vt:lpstr>
      <vt:lpstr>  Sin is Harmful and Destructive </vt:lpstr>
      <vt:lpstr>  Sin is Harmful and Destructive </vt:lpstr>
      <vt:lpstr>  Sin is Harmful and Destructive </vt:lpstr>
      <vt:lpstr>  Sin is Harmful and Destructive </vt:lpstr>
      <vt:lpstr>  Sin is Harmful and Destructive </vt:lpstr>
      <vt:lpstr>  Sin is Harmful and Destructive </vt:lpstr>
      <vt:lpstr>Hymns for Worship at Woodmont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29</cp:revision>
  <dcterms:created xsi:type="dcterms:W3CDTF">2018-09-29T20:17:15Z</dcterms:created>
  <dcterms:modified xsi:type="dcterms:W3CDTF">2018-09-30T18:36:23Z</dcterms:modified>
</cp:coreProperties>
</file>