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3" r:id="rId2"/>
    <p:sldId id="256" r:id="rId3"/>
    <p:sldId id="258" r:id="rId4"/>
    <p:sldId id="259" r:id="rId5"/>
    <p:sldId id="260" r:id="rId6"/>
    <p:sldId id="261" r:id="rId7"/>
    <p:sldId id="263" r:id="rId8"/>
    <p:sldId id="262" r:id="rId9"/>
    <p:sldId id="264" r:id="rId10"/>
    <p:sldId id="265" r:id="rId11"/>
    <p:sldId id="272" r:id="rId12"/>
    <p:sldId id="266" r:id="rId13"/>
    <p:sldId id="267" r:id="rId14"/>
    <p:sldId id="271" r:id="rId15"/>
    <p:sldId id="274" r:id="rId16"/>
  </p:sldIdLst>
  <p:sldSz cx="14630400" cy="8229600"/>
  <p:notesSz cx="9028113"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960" y="120"/>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E0CE2042-E25A-4211-8F8D-A9937CC0F265}" type="datetimeFigureOut">
              <a:rPr lang="en-US" smtClean="0"/>
              <a:t>2/24/2019</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4B199B87-1BFA-4FA4-BF3E-FEFDBD80FCCF}" type="slidenum">
              <a:rPr lang="en-US" smtClean="0"/>
              <a:t>‹#›</a:t>
            </a:fld>
            <a:endParaRPr lang="en-US"/>
          </a:p>
        </p:txBody>
      </p:sp>
    </p:spTree>
    <p:extLst>
      <p:ext uri="{BB962C8B-B14F-4D97-AF65-F5344CB8AC3E}">
        <p14:creationId xmlns:p14="http://schemas.microsoft.com/office/powerpoint/2010/main" val="236588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38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3854"/>
          </a:xfrm>
          <a:prstGeom prst="rect">
            <a:avLst/>
          </a:prstGeom>
        </p:spPr>
        <p:txBody>
          <a:bodyPr vert="horz" lIns="91440" tIns="45720" rIns="91440" bIns="45720" rtlCol="0"/>
          <a:lstStyle>
            <a:lvl1pPr algn="r">
              <a:defRPr sz="1200"/>
            </a:lvl1pPr>
          </a:lstStyle>
          <a:p>
            <a:fld id="{146FD447-48AC-4B05-88F6-9B7A226B79B1}" type="datetimeFigureOut">
              <a:rPr lang="en-US" smtClean="0"/>
              <a:pPr/>
              <a:t>2/23/2019</a:t>
            </a:fld>
            <a:endParaRPr lang="en-US"/>
          </a:p>
        </p:txBody>
      </p:sp>
      <p:sp>
        <p:nvSpPr>
          <p:cNvPr id="4" name="Slide Image Placeholder 3"/>
          <p:cNvSpPr>
            <a:spLocks noGrp="1" noRot="1" noChangeAspect="1"/>
          </p:cNvSpPr>
          <p:nvPr>
            <p:ph type="sldImg" idx="2"/>
          </p:nvPr>
        </p:nvSpPr>
        <p:spPr>
          <a:xfrm>
            <a:off x="2155825" y="530225"/>
            <a:ext cx="4716463" cy="26543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361611"/>
            <a:ext cx="7222490" cy="31846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38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3854"/>
          </a:xfrm>
          <a:prstGeom prst="rect">
            <a:avLst/>
          </a:prstGeom>
        </p:spPr>
        <p:txBody>
          <a:bodyPr vert="horz" lIns="91440" tIns="45720" rIns="91440" bIns="45720" rtlCol="0" anchor="b"/>
          <a:lstStyle>
            <a:lvl1pPr algn="r">
              <a:defRPr sz="1200"/>
            </a:lvl1pPr>
          </a:lstStyle>
          <a:p>
            <a:fld id="{74DABBEE-5E61-4B62-8226-944063708A2C}" type="slidenum">
              <a:rPr lang="en-US" smtClean="0"/>
              <a:pPr/>
              <a:t>‹#›</a:t>
            </a:fld>
            <a:endParaRPr lang="en-US"/>
          </a:p>
        </p:txBody>
      </p:sp>
    </p:spTree>
    <p:extLst>
      <p:ext uri="{BB962C8B-B14F-4D97-AF65-F5344CB8AC3E}">
        <p14:creationId xmlns:p14="http://schemas.microsoft.com/office/powerpoint/2010/main" val="4245259336"/>
      </p:ext>
    </p:extLst>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a:t>
            </a:r>
            <a:r>
              <a:rPr lang="en-US" baseline="0" dirty="0" smtClean="0"/>
              <a:t> Me the Bible.  More and more people want the preacher to tell them what they want to hear (spirit of the law, not the word).  Sermon 2 weeks ago “How the Holy Spirit Works Today” preaching today seems more trying to convince the lost that he’s saved rather than convicting them of their sins so that they might be right with God.  Faithful Gospel preachers used to fight the good fight of faith by preaching about Bible authority against the New Hermeneutic in the late 1980’s but now we see some who used to teach the truth openly say that it is incorrect to do so.  Church of Christ is not a denomination or product of 1800’s tradition but it goes back to the Bible, and respect for the God who inspired the Scriptures.</a:t>
            </a:r>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2</a:t>
            </a:fld>
            <a:endParaRPr lang="en-US"/>
          </a:p>
        </p:txBody>
      </p:sp>
    </p:spTree>
    <p:extLst>
      <p:ext uri="{BB962C8B-B14F-4D97-AF65-F5344CB8AC3E}">
        <p14:creationId xmlns:p14="http://schemas.microsoft.com/office/powerpoint/2010/main" val="2038819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ctr" defTabSz="1306220" rtl="0" eaLnBrk="1" fontAlgn="auto" latinLnBrk="0" hangingPunct="1">
              <a:lnSpc>
                <a:spcPct val="100000"/>
              </a:lnSpc>
              <a:spcBef>
                <a:spcPts val="0"/>
              </a:spcBef>
              <a:spcAft>
                <a:spcPts val="0"/>
              </a:spcAft>
              <a:buClrTx/>
              <a:buSzTx/>
              <a:buFontTx/>
              <a:buNone/>
              <a:tabLst/>
              <a:defRPr/>
            </a:pPr>
            <a:r>
              <a:rPr lang="en-US" sz="1800" u="sng" dirty="0" smtClean="0">
                <a:solidFill>
                  <a:srgbClr val="FFFF00"/>
                </a:solidFill>
                <a:latin typeface="Tahoma" pitchFamily="34" charset="0"/>
                <a:ea typeface="Tahoma" pitchFamily="34" charset="0"/>
                <a:cs typeface="Tahoma" pitchFamily="34" charset="0"/>
              </a:rPr>
              <a:t>Time</a:t>
            </a:r>
            <a:r>
              <a:rPr lang="en-US" sz="1800" dirty="0" smtClean="0">
                <a:solidFill>
                  <a:schemeClr val="bg1"/>
                </a:solidFill>
                <a:latin typeface="Tahoma" pitchFamily="34" charset="0"/>
                <a:ea typeface="Tahoma" pitchFamily="34" charset="0"/>
                <a:cs typeface="Tahoma" pitchFamily="34" charset="0"/>
              </a:rPr>
              <a:t>- NIST- </a:t>
            </a:r>
            <a:r>
              <a:rPr lang="en-US" sz="1800" dirty="0" smtClean="0"/>
              <a:t>National Institute</a:t>
            </a:r>
            <a:r>
              <a:rPr lang="en-US" sz="1800" baseline="0" dirty="0" smtClean="0"/>
              <a:t> of Standards and Technology </a:t>
            </a:r>
            <a:r>
              <a:rPr lang="en-US" sz="1800" u="sng" dirty="0" smtClean="0">
                <a:solidFill>
                  <a:srgbClr val="FFFF00"/>
                </a:solidFill>
                <a:latin typeface="Tahoma" pitchFamily="34" charset="0"/>
                <a:ea typeface="Tahoma" pitchFamily="34" charset="0"/>
                <a:cs typeface="Tahoma" pitchFamily="34" charset="0"/>
              </a:rPr>
              <a:t>Weights &amp; Measures</a:t>
            </a:r>
            <a:r>
              <a:rPr lang="en-US" sz="1800" dirty="0" smtClean="0">
                <a:solidFill>
                  <a:schemeClr val="bg1"/>
                </a:solidFill>
                <a:latin typeface="Tahoma" pitchFamily="34" charset="0"/>
                <a:ea typeface="Tahoma" pitchFamily="34" charset="0"/>
                <a:cs typeface="Tahoma" pitchFamily="34" charset="0"/>
              </a:rPr>
              <a:t>- equity between seller &amp; buyer </a:t>
            </a:r>
            <a:r>
              <a:rPr lang="en-US" sz="1800" u="sng" dirty="0" smtClean="0">
                <a:solidFill>
                  <a:srgbClr val="FFFF00"/>
                </a:solidFill>
                <a:latin typeface="Tahoma" pitchFamily="34" charset="0"/>
                <a:ea typeface="Tahoma" pitchFamily="34" charset="0"/>
                <a:cs typeface="Tahoma" pitchFamily="34" charset="0"/>
              </a:rPr>
              <a:t>Money</a:t>
            </a:r>
            <a:r>
              <a:rPr lang="en-US" sz="1800" dirty="0" smtClean="0">
                <a:solidFill>
                  <a:schemeClr val="bg1"/>
                </a:solidFill>
                <a:latin typeface="Tahoma" pitchFamily="34" charset="0"/>
                <a:ea typeface="Tahoma" pitchFamily="34" charset="0"/>
                <a:cs typeface="Tahoma" pitchFamily="34" charset="0"/>
              </a:rPr>
              <a:t>- exchange rates decided by supply &amp; demand by banks</a:t>
            </a:r>
          </a:p>
          <a:p>
            <a:pPr algn="ctr">
              <a:buNone/>
            </a:pPr>
            <a:r>
              <a:rPr lang="en-US" sz="1800" u="sng" dirty="0" smtClean="0">
                <a:solidFill>
                  <a:srgbClr val="FFFF00"/>
                </a:solidFill>
                <a:latin typeface="Tahoma" pitchFamily="34" charset="0"/>
                <a:ea typeface="Tahoma" pitchFamily="34" charset="0"/>
                <a:cs typeface="Tahoma" pitchFamily="34" charset="0"/>
              </a:rPr>
              <a:t>Military</a:t>
            </a:r>
            <a:r>
              <a:rPr lang="en-US" sz="1800" dirty="0" smtClean="0">
                <a:solidFill>
                  <a:schemeClr val="bg1"/>
                </a:solidFill>
                <a:latin typeface="Tahoma" pitchFamily="34" charset="0"/>
                <a:ea typeface="Tahoma" pitchFamily="34" charset="0"/>
                <a:cs typeface="Tahoma" pitchFamily="34" charset="0"/>
              </a:rPr>
              <a:t>- UCMJ  </a:t>
            </a:r>
            <a:r>
              <a:rPr lang="en-US" sz="1800" u="sng" dirty="0" smtClean="0">
                <a:solidFill>
                  <a:srgbClr val="FFFF00"/>
                </a:solidFill>
                <a:latin typeface="Tahoma" pitchFamily="34" charset="0"/>
                <a:ea typeface="Tahoma" pitchFamily="34" charset="0"/>
                <a:cs typeface="Tahoma" pitchFamily="34" charset="0"/>
              </a:rPr>
              <a:t>Law making</a:t>
            </a:r>
            <a:r>
              <a:rPr lang="en-US" sz="1800" dirty="0" smtClean="0">
                <a:solidFill>
                  <a:schemeClr val="bg1"/>
                </a:solidFill>
                <a:latin typeface="Tahoma" pitchFamily="34" charset="0"/>
                <a:ea typeface="Tahoma" pitchFamily="34" charset="0"/>
                <a:cs typeface="Tahoma" pitchFamily="34" charset="0"/>
              </a:rPr>
              <a:t>- traffic speed, lights, directions  How long is this line?  Many opinions get out the standard (ruler) and that should settle it. “Those who will walk by this </a:t>
            </a:r>
            <a:r>
              <a:rPr lang="en-US" sz="1800" dirty="0" smtClean="0">
                <a:solidFill>
                  <a:srgbClr val="FFFF00"/>
                </a:solidFill>
                <a:latin typeface="Tahoma" pitchFamily="34" charset="0"/>
                <a:ea typeface="Tahoma" pitchFamily="34" charset="0"/>
                <a:cs typeface="Tahoma" pitchFamily="34" charset="0"/>
              </a:rPr>
              <a:t>rule </a:t>
            </a:r>
            <a:r>
              <a:rPr lang="en-US" sz="1800" i="1" dirty="0" smtClean="0">
                <a:solidFill>
                  <a:srgbClr val="FFFF00"/>
                </a:solidFill>
                <a:latin typeface="Tahoma" pitchFamily="34" charset="0"/>
                <a:ea typeface="Tahoma" pitchFamily="34" charset="0"/>
                <a:cs typeface="Tahoma" pitchFamily="34" charset="0"/>
              </a:rPr>
              <a:t>(Greek- canon)</a:t>
            </a:r>
            <a:r>
              <a:rPr lang="en-US" sz="1800" i="1" dirty="0" smtClean="0">
                <a:solidFill>
                  <a:schemeClr val="bg1"/>
                </a:solidFill>
                <a:latin typeface="Tahoma" pitchFamily="34" charset="0"/>
                <a:ea typeface="Tahoma" pitchFamily="34" charset="0"/>
                <a:cs typeface="Tahoma" pitchFamily="34" charset="0"/>
              </a:rPr>
              <a:t>, </a:t>
            </a:r>
            <a:r>
              <a:rPr lang="en-US" sz="1800" dirty="0" smtClean="0">
                <a:solidFill>
                  <a:schemeClr val="bg1"/>
                </a:solidFill>
                <a:latin typeface="Tahoma" pitchFamily="34" charset="0"/>
                <a:ea typeface="Tahoma" pitchFamily="34" charset="0"/>
                <a:cs typeface="Tahoma" pitchFamily="34" charset="0"/>
              </a:rPr>
              <a:t>mercy and peace be on him” (Gal. 6:16) “from </a:t>
            </a:r>
            <a:r>
              <a:rPr lang="en-US" sz="1800" dirty="0" err="1" smtClean="0">
                <a:solidFill>
                  <a:schemeClr val="bg1"/>
                </a:solidFill>
                <a:latin typeface="Tahoma" pitchFamily="34" charset="0"/>
                <a:ea typeface="Tahoma" pitchFamily="34" charset="0"/>
                <a:cs typeface="Tahoma" pitchFamily="34" charset="0"/>
              </a:rPr>
              <a:t>kane</a:t>
            </a:r>
            <a:r>
              <a:rPr lang="en-US" sz="1800" dirty="0" smtClean="0">
                <a:solidFill>
                  <a:schemeClr val="bg1"/>
                </a:solidFill>
                <a:latin typeface="Tahoma" pitchFamily="34" charset="0"/>
                <a:ea typeface="Tahoma" pitchFamily="34" charset="0"/>
                <a:cs typeface="Tahoma" pitchFamily="34" charset="0"/>
              </a:rPr>
              <a:t> (a straight reed, i.e. rod); a rule ("canon"), i.e. (figuratively) a standard (of faith &amp; practice)…line” (Strong’s Greek Dictionary) </a:t>
            </a:r>
          </a:p>
          <a:p>
            <a:pPr algn="ctr">
              <a:buNone/>
            </a:pPr>
            <a:endParaRPr lang="en-US" sz="1800" dirty="0" smtClean="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3</a:t>
            </a:fld>
            <a:endParaRPr lang="en-US"/>
          </a:p>
        </p:txBody>
      </p:sp>
    </p:spTree>
    <p:extLst>
      <p:ext uri="{BB962C8B-B14F-4D97-AF65-F5344CB8AC3E}">
        <p14:creationId xmlns:p14="http://schemas.microsoft.com/office/powerpoint/2010/main" val="1630411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700" b="0" i="0" u="none" strike="noStrike" kern="1200" dirty="0" smtClean="0">
                <a:solidFill>
                  <a:schemeClr val="tx1"/>
                </a:solidFill>
                <a:effectLst/>
                <a:latin typeface="+mn-lt"/>
                <a:ea typeface="+mn-ea"/>
                <a:cs typeface="+mn-cs"/>
              </a:rPr>
              <a:t>If we want to learn what is right, we have no choice but to go to the Scriptures. And if the Scriptures contain no direct commands or require no inferences regarding a matter, we must search for examples. There simply is no other way to go about it. What constitutes an authoritative, Biblical example? Philippians 3:16-19 indicates that the binding example is that of the apostles, defined by their actions. We follow their example understanding that the outcome of our behavior would otherwise result in condemnation. And this brings us to another ingredient of Biblical examples: warning. 1 Corinthians 10:11 says that the events of the Old Testament, "were recorded for our admonition." Examples are binding not only when positive! Sometimes an example is intended to show us that we ought not to imitate it. Let us look at some common examples found in the New Testament that impacts our work and worship as a church today. </a:t>
            </a:r>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6</a:t>
            </a:fld>
            <a:endParaRPr lang="en-US"/>
          </a:p>
        </p:txBody>
      </p:sp>
    </p:spTree>
    <p:extLst>
      <p:ext uri="{BB962C8B-B14F-4D97-AF65-F5344CB8AC3E}">
        <p14:creationId xmlns:p14="http://schemas.microsoft.com/office/powerpoint/2010/main" val="4239510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b="0" i="0" u="none" strike="noStrike" kern="1200" dirty="0" smtClean="0">
                <a:solidFill>
                  <a:schemeClr val="tx1"/>
                </a:solidFill>
                <a:effectLst/>
                <a:latin typeface="+mn-lt"/>
                <a:ea typeface="+mn-ea"/>
                <a:cs typeface="+mn-cs"/>
              </a:rPr>
              <a:t>"Baptism is not essential to salvation, for our churches utterly repudiate the dogma of "baptismal regeneration"; but it is essential to obedience, since Christ has commanded it. It is also essential to a public confession of Christ before the world, and to membership in the church which is his body."</a:t>
            </a:r>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12</a:t>
            </a:fld>
            <a:endParaRPr lang="en-US"/>
          </a:p>
        </p:txBody>
      </p:sp>
    </p:spTree>
    <p:extLst>
      <p:ext uri="{BB962C8B-B14F-4D97-AF65-F5344CB8AC3E}">
        <p14:creationId xmlns:p14="http://schemas.microsoft.com/office/powerpoint/2010/main" val="242207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defRPr/>
            </a:pPr>
            <a:r>
              <a:rPr lang="en-US" sz="1800" dirty="0" smtClean="0">
                <a:solidFill>
                  <a:schemeClr val="bg1"/>
                </a:solidFill>
                <a:latin typeface="Tahoma" pitchFamily="34" charset="0"/>
                <a:ea typeface="Tahoma" pitchFamily="34" charset="0"/>
                <a:cs typeface="Tahoma" pitchFamily="34" charset="0"/>
              </a:rPr>
              <a:t>We understand that standards are necessary for living in this world or there would be chaos.   In the Bible we have our rule book from God which guides us to heaven through Jesus Christ.  </a:t>
            </a:r>
            <a:endParaRPr lang="en-US" sz="800" dirty="0" smtClean="0">
              <a:solidFill>
                <a:schemeClr val="bg1"/>
              </a:solidFill>
              <a:latin typeface="Tahoma" pitchFamily="34" charset="0"/>
              <a:ea typeface="Tahoma" pitchFamily="34" charset="0"/>
              <a:cs typeface="Tahoma" pitchFamily="34" charset="0"/>
            </a:endParaRPr>
          </a:p>
          <a:p>
            <a:pPr algn="ctr">
              <a:buNone/>
              <a:defRPr/>
            </a:pPr>
            <a:r>
              <a:rPr lang="en-US" sz="1800" dirty="0" smtClean="0">
                <a:solidFill>
                  <a:schemeClr val="bg1"/>
                </a:solidFill>
                <a:latin typeface="Tahoma" pitchFamily="34" charset="0"/>
                <a:ea typeface="Tahoma" pitchFamily="34" charset="0"/>
                <a:cs typeface="Tahoma" pitchFamily="34" charset="0"/>
              </a:rPr>
              <a:t>We establish Bible authority by direct command or statement from God, divinely approved example and necessary inference.  If you disagree, you might argue, “I think that’s just your interpretation of the Scripture”</a:t>
            </a:r>
          </a:p>
          <a:p>
            <a:endParaRPr lang="en-US" dirty="0"/>
          </a:p>
        </p:txBody>
      </p:sp>
      <p:sp>
        <p:nvSpPr>
          <p:cNvPr id="4" name="Slide Number Placeholder 3"/>
          <p:cNvSpPr>
            <a:spLocks noGrp="1"/>
          </p:cNvSpPr>
          <p:nvPr>
            <p:ph type="sldNum" sz="quarter" idx="10"/>
          </p:nvPr>
        </p:nvSpPr>
        <p:spPr/>
        <p:txBody>
          <a:bodyPr/>
          <a:lstStyle/>
          <a:p>
            <a:fld id="{74DABBEE-5E61-4B62-8226-944063708A2C}" type="slidenum">
              <a:rPr lang="en-US" smtClean="0"/>
              <a:pPr/>
              <a:t>13</a:t>
            </a:fld>
            <a:endParaRPr lang="en-US"/>
          </a:p>
        </p:txBody>
      </p:sp>
    </p:spTree>
    <p:extLst>
      <p:ext uri="{BB962C8B-B14F-4D97-AF65-F5344CB8AC3E}">
        <p14:creationId xmlns:p14="http://schemas.microsoft.com/office/powerpoint/2010/main" val="3976947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C18C0-0C32-4844-9D63-3ED63E0A9A5F}"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C18C0-0C32-4844-9D63-3ED63E0A9A5F}" type="datetimeFigureOut">
              <a:rPr lang="en-US" smtClean="0"/>
              <a:pPr/>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7C18C0-0C32-4844-9D63-3ED63E0A9A5F}"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7C18C0-0C32-4844-9D63-3ED63E0A9A5F}" type="datetimeFigureOut">
              <a:rPr lang="en-US" smtClean="0"/>
              <a:pPr/>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7C18C0-0C32-4844-9D63-3ED63E0A9A5F}" type="datetimeFigureOut">
              <a:rPr lang="en-US" smtClean="0"/>
              <a:pPr/>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C18C0-0C32-4844-9D63-3ED63E0A9A5F}" type="datetimeFigureOut">
              <a:rPr lang="en-US" smtClean="0"/>
              <a:pPr/>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C18C0-0C32-4844-9D63-3ED63E0A9A5F}"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C18C0-0C32-4844-9D63-3ED63E0A9A5F}" type="datetimeFigureOut">
              <a:rPr lang="en-US" smtClean="0"/>
              <a:pPr/>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6E9D2F-961A-45A6-831B-E3ED357F68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17C18C0-0C32-4844-9D63-3ED63E0A9A5F}" type="datetimeFigureOut">
              <a:rPr lang="en-US" smtClean="0"/>
              <a:pPr/>
              <a:t>2/23/2019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D66E9D2F-961A-45A6-831B-E3ED357F68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118s- God of Prayer</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64321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Partaking of the Lord’s Supper</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b="1" dirty="0" smtClean="0">
                <a:solidFill>
                  <a:schemeClr val="bg1"/>
                </a:solidFill>
                <a:latin typeface="Tahoma" pitchFamily="34" charset="0"/>
                <a:ea typeface="Tahoma" pitchFamily="34" charset="0"/>
                <a:cs typeface="Tahoma" pitchFamily="34" charset="0"/>
              </a:rPr>
              <a:t>Direct Command </a:t>
            </a:r>
            <a:r>
              <a:rPr lang="en-US" sz="4000" b="1" dirty="0" smtClean="0">
                <a:solidFill>
                  <a:schemeClr val="bg1"/>
                </a:solidFill>
                <a:latin typeface="Tahoma" pitchFamily="34" charset="0"/>
                <a:ea typeface="Tahoma" pitchFamily="34" charset="0"/>
                <a:cs typeface="Tahoma" pitchFamily="34" charset="0"/>
              </a:rPr>
              <a:t>of God- </a:t>
            </a:r>
            <a:r>
              <a:rPr lang="en-US" sz="4000" dirty="0" smtClean="0">
                <a:solidFill>
                  <a:schemeClr val="bg1"/>
                </a:solidFill>
                <a:latin typeface="Tahoma" pitchFamily="34" charset="0"/>
                <a:ea typeface="Tahoma" pitchFamily="34" charset="0"/>
                <a:cs typeface="Tahoma" pitchFamily="34" charset="0"/>
              </a:rPr>
              <a:t>“Do this in remembrance of Me” (Luke 22:19)</a:t>
            </a:r>
          </a:p>
          <a:p>
            <a:pPr algn="ctr">
              <a:buNone/>
              <a:defRPr/>
            </a:pPr>
            <a:endParaRPr lang="en-US" sz="20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chemeClr val="bg1"/>
                </a:solidFill>
                <a:latin typeface="Tahoma" pitchFamily="34" charset="0"/>
                <a:ea typeface="Tahoma" pitchFamily="34" charset="0"/>
                <a:cs typeface="Tahoma" pitchFamily="34" charset="0"/>
              </a:rPr>
              <a:t>Divinely </a:t>
            </a:r>
            <a:r>
              <a:rPr lang="en-US" sz="4000" b="1" dirty="0">
                <a:solidFill>
                  <a:schemeClr val="bg1"/>
                </a:solidFill>
                <a:latin typeface="Tahoma" pitchFamily="34" charset="0"/>
                <a:ea typeface="Tahoma" pitchFamily="34" charset="0"/>
                <a:cs typeface="Tahoma" pitchFamily="34" charset="0"/>
              </a:rPr>
              <a:t>approved examples</a:t>
            </a:r>
            <a:r>
              <a:rPr lang="en-US" sz="4000" dirty="0">
                <a:solidFill>
                  <a:schemeClr val="bg1"/>
                </a:solidFill>
                <a:latin typeface="Tahoma" pitchFamily="34" charset="0"/>
                <a:ea typeface="Tahoma" pitchFamily="34" charset="0"/>
                <a:cs typeface="Tahoma" pitchFamily="34" charset="0"/>
              </a:rPr>
              <a:t> – </a:t>
            </a:r>
            <a:r>
              <a:rPr lang="en-US" sz="4000" dirty="0" smtClean="0">
                <a:solidFill>
                  <a:schemeClr val="bg1"/>
                </a:solidFill>
                <a:latin typeface="Tahoma" pitchFamily="34" charset="0"/>
                <a:ea typeface="Tahoma" pitchFamily="34" charset="0"/>
                <a:cs typeface="Tahoma" pitchFamily="34" charset="0"/>
              </a:rPr>
              <a:t>“On the first day of the week the disciples gathered together to break bread…” (Acts 20:7)</a:t>
            </a:r>
            <a:endParaRPr lang="en-US" sz="4000" dirty="0" smtClean="0">
              <a:solidFill>
                <a:schemeClr val="bg1"/>
              </a:solidFill>
              <a:latin typeface="Tahoma" pitchFamily="34" charset="0"/>
              <a:ea typeface="Tahoma" pitchFamily="34" charset="0"/>
              <a:cs typeface="Tahoma" pitchFamily="34" charset="0"/>
            </a:endParaRPr>
          </a:p>
          <a:p>
            <a:pPr algn="ctr">
              <a:buNone/>
              <a:defRPr/>
            </a:pPr>
            <a:endParaRPr lang="en-US" sz="20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chemeClr val="bg1"/>
                </a:solidFill>
                <a:latin typeface="Tahoma" pitchFamily="34" charset="0"/>
                <a:ea typeface="Tahoma" pitchFamily="34" charset="0"/>
                <a:cs typeface="Tahoma" pitchFamily="34" charset="0"/>
              </a:rPr>
              <a:t>Necessary Inference- </a:t>
            </a:r>
            <a:r>
              <a:rPr lang="en-US" sz="4000" dirty="0" smtClean="0">
                <a:solidFill>
                  <a:schemeClr val="bg1"/>
                </a:solidFill>
                <a:latin typeface="Tahoma" pitchFamily="34" charset="0"/>
                <a:ea typeface="Tahoma" pitchFamily="34" charset="0"/>
                <a:cs typeface="Tahoma" pitchFamily="34" charset="0"/>
              </a:rPr>
              <a:t>Based on all the facts, the inescapable conclusion is that the disciples gathered together on the first day of every week (not the Sabbath) because there are 52 Sundays in a year even though Jesus didn’t say what day of the week or how many times a year we must partake.</a:t>
            </a:r>
            <a:endParaRPr lang="en-US" sz="4000" dirty="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Are Men Saved by Faith Alone?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b="1" dirty="0" smtClean="0">
                <a:solidFill>
                  <a:schemeClr val="bg1"/>
                </a:solidFill>
                <a:latin typeface="Tahoma" pitchFamily="34" charset="0"/>
                <a:ea typeface="Tahoma" pitchFamily="34" charset="0"/>
                <a:cs typeface="Tahoma" pitchFamily="34" charset="0"/>
              </a:rPr>
              <a:t>Direct Statement of Man-  </a:t>
            </a:r>
            <a:r>
              <a:rPr lang="en-US" sz="4000" dirty="0" smtClean="0">
                <a:solidFill>
                  <a:schemeClr val="bg1"/>
                </a:solidFill>
                <a:latin typeface="Tahoma" pitchFamily="34" charset="0"/>
                <a:ea typeface="Tahoma" pitchFamily="34" charset="0"/>
                <a:cs typeface="Tahoma" pitchFamily="34" charset="0"/>
              </a:rPr>
              <a:t>”we </a:t>
            </a:r>
            <a:r>
              <a:rPr lang="en-US" sz="4000" dirty="0">
                <a:solidFill>
                  <a:schemeClr val="bg1"/>
                </a:solidFill>
                <a:latin typeface="Tahoma" pitchFamily="34" charset="0"/>
                <a:ea typeface="Tahoma" pitchFamily="34" charset="0"/>
                <a:cs typeface="Tahoma" pitchFamily="34" charset="0"/>
              </a:rPr>
              <a:t>are justified by faith, only, is a most </a:t>
            </a:r>
            <a:r>
              <a:rPr lang="en-US" sz="4000" dirty="0" smtClean="0">
                <a:solidFill>
                  <a:schemeClr val="bg1"/>
                </a:solidFill>
                <a:latin typeface="Tahoma" pitchFamily="34" charset="0"/>
                <a:ea typeface="Tahoma" pitchFamily="34" charset="0"/>
                <a:cs typeface="Tahoma" pitchFamily="34" charset="0"/>
              </a:rPr>
              <a:t>wholesome </a:t>
            </a:r>
            <a:r>
              <a:rPr lang="en-US" sz="4000" dirty="0">
                <a:solidFill>
                  <a:schemeClr val="bg1"/>
                </a:solidFill>
                <a:latin typeface="Tahoma" pitchFamily="34" charset="0"/>
                <a:ea typeface="Tahoma" pitchFamily="34" charset="0"/>
                <a:cs typeface="Tahoma" pitchFamily="34" charset="0"/>
              </a:rPr>
              <a:t>doctrine and very full of comfort</a:t>
            </a: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Methodist Discipline, Article IX, p. 69, 1972)</a:t>
            </a:r>
            <a:r>
              <a:rPr lang="en-US" sz="4300" dirty="0">
                <a:solidFill>
                  <a:schemeClr val="bg1"/>
                </a:solidFill>
                <a:latin typeface="Tahoma" pitchFamily="34" charset="0"/>
                <a:ea typeface="Tahoma" pitchFamily="34" charset="0"/>
                <a:cs typeface="Tahoma" pitchFamily="34" charset="0"/>
              </a:rPr>
              <a:t> </a:t>
            </a:r>
          </a:p>
          <a:p>
            <a:pPr algn="ctr">
              <a:buNone/>
              <a:defRPr/>
            </a:pPr>
            <a:r>
              <a:rPr lang="en-US" sz="1500" dirty="0" smtClean="0">
                <a:solidFill>
                  <a:schemeClr val="bg1"/>
                </a:solidFill>
                <a:latin typeface="Tahoma" pitchFamily="34" charset="0"/>
                <a:ea typeface="Tahoma" pitchFamily="34" charset="0"/>
                <a:cs typeface="Tahoma" pitchFamily="34" charset="0"/>
              </a:rPr>
              <a:t> </a:t>
            </a:r>
          </a:p>
          <a:p>
            <a:pPr algn="ctr">
              <a:buNone/>
              <a:defRPr/>
            </a:pPr>
            <a:r>
              <a:rPr lang="en-US" sz="4000" b="1" dirty="0" smtClean="0">
                <a:solidFill>
                  <a:schemeClr val="bg1"/>
                </a:solidFill>
                <a:latin typeface="Tahoma" pitchFamily="34" charset="0"/>
                <a:ea typeface="Tahoma" pitchFamily="34" charset="0"/>
                <a:cs typeface="Tahoma" pitchFamily="34" charset="0"/>
              </a:rPr>
              <a:t>Direct Statement of God- “</a:t>
            </a:r>
            <a:r>
              <a:rPr lang="en-US" sz="4000" dirty="0" smtClean="0">
                <a:solidFill>
                  <a:schemeClr val="bg1"/>
                </a:solidFill>
                <a:latin typeface="Tahoma" pitchFamily="34" charset="0"/>
                <a:ea typeface="Tahoma" pitchFamily="34" charset="0"/>
                <a:cs typeface="Tahoma" pitchFamily="34" charset="0"/>
              </a:rPr>
              <a:t>You </a:t>
            </a:r>
            <a:r>
              <a:rPr lang="en-US" sz="4000" dirty="0">
                <a:solidFill>
                  <a:schemeClr val="bg1"/>
                </a:solidFill>
                <a:latin typeface="Tahoma" pitchFamily="34" charset="0"/>
                <a:ea typeface="Tahoma" pitchFamily="34" charset="0"/>
                <a:cs typeface="Tahoma" pitchFamily="34" charset="0"/>
              </a:rPr>
              <a:t>see that a man is </a:t>
            </a:r>
            <a:r>
              <a:rPr lang="en-US" sz="4000" dirty="0">
                <a:solidFill>
                  <a:srgbClr val="FFFF00"/>
                </a:solidFill>
                <a:latin typeface="Tahoma" pitchFamily="34" charset="0"/>
                <a:ea typeface="Tahoma" pitchFamily="34" charset="0"/>
                <a:cs typeface="Tahoma" pitchFamily="34" charset="0"/>
              </a:rPr>
              <a:t>justified by works</a:t>
            </a:r>
            <a:r>
              <a:rPr lang="en-US" sz="4000" dirty="0">
                <a:solidFill>
                  <a:schemeClr val="bg1"/>
                </a:solidFill>
                <a:latin typeface="Tahoma" pitchFamily="34" charset="0"/>
                <a:ea typeface="Tahoma" pitchFamily="34" charset="0"/>
                <a:cs typeface="Tahoma" pitchFamily="34" charset="0"/>
              </a:rPr>
              <a:t> and </a:t>
            </a:r>
            <a:r>
              <a:rPr lang="en-US" sz="4000" u="sng" dirty="0">
                <a:solidFill>
                  <a:schemeClr val="bg1"/>
                </a:solidFill>
                <a:latin typeface="Tahoma" pitchFamily="34" charset="0"/>
                <a:ea typeface="Tahoma" pitchFamily="34" charset="0"/>
                <a:cs typeface="Tahoma" pitchFamily="34" charset="0"/>
              </a:rPr>
              <a:t>not by faith alone</a:t>
            </a:r>
            <a:r>
              <a:rPr lang="en-US" sz="4000" dirty="0" smtClean="0">
                <a:solidFill>
                  <a:schemeClr val="bg1"/>
                </a:solidFill>
                <a:latin typeface="Tahoma" pitchFamily="34" charset="0"/>
                <a:ea typeface="Tahoma" pitchFamily="34" charset="0"/>
                <a:cs typeface="Tahoma" pitchFamily="34" charset="0"/>
              </a:rPr>
              <a:t>.” (James 2:24)</a:t>
            </a:r>
            <a:endParaRPr lang="en-US" sz="4000" dirty="0" smtClean="0">
              <a:solidFill>
                <a:schemeClr val="bg1"/>
              </a:solidFill>
              <a:latin typeface="Tahoma" pitchFamily="34" charset="0"/>
              <a:ea typeface="Tahoma" pitchFamily="34" charset="0"/>
              <a:cs typeface="Tahoma" pitchFamily="34" charset="0"/>
            </a:endParaRPr>
          </a:p>
          <a:p>
            <a:pPr algn="ctr">
              <a:buNone/>
              <a:defRPr/>
            </a:pPr>
            <a:endParaRPr lang="en-US" sz="12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chemeClr val="bg1"/>
                </a:solidFill>
                <a:latin typeface="Tahoma" pitchFamily="34" charset="0"/>
                <a:ea typeface="Tahoma" pitchFamily="34" charset="0"/>
                <a:cs typeface="Tahoma" pitchFamily="34" charset="0"/>
              </a:rPr>
              <a:t>Divinely </a:t>
            </a:r>
            <a:r>
              <a:rPr lang="en-US" sz="4000" b="1" dirty="0">
                <a:solidFill>
                  <a:schemeClr val="bg1"/>
                </a:solidFill>
                <a:latin typeface="Tahoma" pitchFamily="34" charset="0"/>
                <a:ea typeface="Tahoma" pitchFamily="34" charset="0"/>
                <a:cs typeface="Tahoma" pitchFamily="34" charset="0"/>
              </a:rPr>
              <a:t>approved examples</a:t>
            </a:r>
            <a:r>
              <a:rPr lang="en-US" sz="4000" dirty="0">
                <a:solidFill>
                  <a:schemeClr val="bg1"/>
                </a:solidFill>
                <a:latin typeface="Tahoma" pitchFamily="34" charset="0"/>
                <a:ea typeface="Tahoma" pitchFamily="34" charset="0"/>
                <a:cs typeface="Tahoma" pitchFamily="34" charset="0"/>
              </a:rPr>
              <a:t> – Abraham and </a:t>
            </a:r>
            <a:r>
              <a:rPr lang="en-US" sz="4000" dirty="0" err="1">
                <a:solidFill>
                  <a:schemeClr val="bg1"/>
                </a:solidFill>
                <a:latin typeface="Tahoma" pitchFamily="34" charset="0"/>
                <a:ea typeface="Tahoma" pitchFamily="34" charset="0"/>
                <a:cs typeface="Tahoma" pitchFamily="34" charset="0"/>
              </a:rPr>
              <a:t>Rahab</a:t>
            </a:r>
            <a:r>
              <a:rPr lang="en-US" sz="4000" dirty="0">
                <a:solidFill>
                  <a:schemeClr val="bg1"/>
                </a:solidFill>
                <a:latin typeface="Tahoma" pitchFamily="34" charset="0"/>
                <a:ea typeface="Tahoma" pitchFamily="34" charset="0"/>
                <a:cs typeface="Tahoma" pitchFamily="34" charset="0"/>
              </a:rPr>
              <a:t> justified by faith + works (James </a:t>
            </a:r>
            <a:r>
              <a:rPr lang="en-US" sz="4000" dirty="0" smtClean="0">
                <a:solidFill>
                  <a:schemeClr val="bg1"/>
                </a:solidFill>
                <a:latin typeface="Tahoma" pitchFamily="34" charset="0"/>
                <a:ea typeface="Tahoma" pitchFamily="34" charset="0"/>
                <a:cs typeface="Tahoma" pitchFamily="34" charset="0"/>
              </a:rPr>
              <a:t>2:21,25)</a:t>
            </a:r>
          </a:p>
          <a:p>
            <a:pPr algn="ctr">
              <a:buNone/>
              <a:defRPr/>
            </a:pPr>
            <a:endParaRPr lang="en-US" sz="14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chemeClr val="bg1"/>
                </a:solidFill>
                <a:latin typeface="Tahoma" pitchFamily="34" charset="0"/>
                <a:ea typeface="Tahoma" pitchFamily="34" charset="0"/>
                <a:cs typeface="Tahoma" pitchFamily="34" charset="0"/>
              </a:rPr>
              <a:t>Necessary Inference- </a:t>
            </a:r>
            <a:r>
              <a:rPr lang="en-US" sz="4000" dirty="0">
                <a:solidFill>
                  <a:schemeClr val="bg1"/>
                </a:solidFill>
                <a:latin typeface="Tahoma" pitchFamily="34" charset="0"/>
                <a:ea typeface="Tahoma" pitchFamily="34" charset="0"/>
                <a:cs typeface="Tahoma" pitchFamily="34" charset="0"/>
              </a:rPr>
              <a:t>faith only will not save you because you are saved by faith + works!</a:t>
            </a:r>
          </a:p>
          <a:p>
            <a:pPr>
              <a:buNone/>
            </a:pPr>
            <a:endParaRPr lang="en-US" sz="800" dirty="0" smtClean="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7893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Baptism- Is it essential for salvation?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b="1" dirty="0" smtClean="0">
                <a:solidFill>
                  <a:schemeClr val="bg1"/>
                </a:solidFill>
                <a:latin typeface="Tahoma" pitchFamily="34" charset="0"/>
                <a:ea typeface="Tahoma" pitchFamily="34" charset="0"/>
                <a:cs typeface="Tahoma" pitchFamily="34" charset="0"/>
              </a:rPr>
              <a:t>Direct Statement of Man- “</a:t>
            </a:r>
            <a:r>
              <a:rPr lang="en-US" sz="4000" dirty="0">
                <a:solidFill>
                  <a:schemeClr val="bg1"/>
                </a:solidFill>
                <a:latin typeface="Tahoma" pitchFamily="34" charset="0"/>
                <a:ea typeface="Tahoma" pitchFamily="34" charset="0"/>
                <a:cs typeface="Tahoma" pitchFamily="34" charset="0"/>
              </a:rPr>
              <a:t>"Baptism is </a:t>
            </a:r>
            <a:r>
              <a:rPr lang="en-US" sz="4000" u="sng" dirty="0">
                <a:solidFill>
                  <a:schemeClr val="bg1"/>
                </a:solidFill>
                <a:latin typeface="Tahoma" pitchFamily="34" charset="0"/>
                <a:ea typeface="Tahoma" pitchFamily="34" charset="0"/>
                <a:cs typeface="Tahoma" pitchFamily="34" charset="0"/>
              </a:rPr>
              <a:t>not essential to </a:t>
            </a:r>
            <a:r>
              <a:rPr lang="en-US" sz="4000" u="sng" dirty="0" smtClean="0">
                <a:solidFill>
                  <a:schemeClr val="bg1"/>
                </a:solidFill>
                <a:latin typeface="Tahoma" pitchFamily="34" charset="0"/>
                <a:ea typeface="Tahoma" pitchFamily="34" charset="0"/>
                <a:cs typeface="Tahoma" pitchFamily="34" charset="0"/>
              </a:rPr>
              <a:t>salvation</a:t>
            </a:r>
            <a:r>
              <a:rPr lang="en-US" sz="4000" dirty="0" smtClean="0">
                <a:solidFill>
                  <a:schemeClr val="bg1"/>
                </a:solidFill>
                <a:latin typeface="Tahoma" pitchFamily="34" charset="0"/>
                <a:ea typeface="Tahoma" pitchFamily="34" charset="0"/>
                <a:cs typeface="Tahoma" pitchFamily="34" charset="0"/>
              </a:rPr>
              <a:t>…but </a:t>
            </a:r>
            <a:r>
              <a:rPr lang="en-US" sz="4000" dirty="0">
                <a:solidFill>
                  <a:schemeClr val="bg1"/>
                </a:solidFill>
                <a:latin typeface="Tahoma" pitchFamily="34" charset="0"/>
                <a:ea typeface="Tahoma" pitchFamily="34" charset="0"/>
                <a:cs typeface="Tahoma" pitchFamily="34" charset="0"/>
              </a:rPr>
              <a:t>it is essential to obedience, since Christ has commanded </a:t>
            </a:r>
            <a:r>
              <a:rPr lang="en-US" sz="4000" dirty="0" smtClean="0">
                <a:solidFill>
                  <a:schemeClr val="bg1"/>
                </a:solidFill>
                <a:latin typeface="Tahoma" pitchFamily="34" charset="0"/>
                <a:ea typeface="Tahoma" pitchFamily="34" charset="0"/>
                <a:cs typeface="Tahoma" pitchFamily="34" charset="0"/>
              </a:rPr>
              <a:t>it” </a:t>
            </a:r>
            <a:r>
              <a:rPr lang="en-US" sz="4000" dirty="0">
                <a:solidFill>
                  <a:schemeClr val="bg1"/>
                </a:solidFill>
                <a:latin typeface="Tahoma" pitchFamily="34" charset="0"/>
                <a:ea typeface="Tahoma" pitchFamily="34" charset="0"/>
                <a:cs typeface="Tahoma" pitchFamily="34" charset="0"/>
              </a:rPr>
              <a:t>(The Standard Manual For Baptist Churches, by Edward T. </a:t>
            </a:r>
            <a:r>
              <a:rPr lang="en-US" sz="4000" dirty="0" err="1">
                <a:solidFill>
                  <a:schemeClr val="bg1"/>
                </a:solidFill>
                <a:latin typeface="Tahoma" pitchFamily="34" charset="0"/>
                <a:ea typeface="Tahoma" pitchFamily="34" charset="0"/>
                <a:cs typeface="Tahoma" pitchFamily="34" charset="0"/>
              </a:rPr>
              <a:t>Hiscox</a:t>
            </a:r>
            <a:r>
              <a:rPr lang="en-US" sz="4000" dirty="0">
                <a:solidFill>
                  <a:schemeClr val="bg1"/>
                </a:solidFill>
                <a:latin typeface="Tahoma" pitchFamily="34" charset="0"/>
                <a:ea typeface="Tahoma" pitchFamily="34" charset="0"/>
                <a:cs typeface="Tahoma" pitchFamily="34" charset="0"/>
              </a:rPr>
              <a:t>, D.D., p. 20, Note 8).</a:t>
            </a:r>
            <a:endParaRPr lang="en-US" sz="4000" dirty="0" smtClean="0">
              <a:solidFill>
                <a:schemeClr val="bg1"/>
              </a:solidFill>
              <a:latin typeface="Tahoma" pitchFamily="34" charset="0"/>
              <a:ea typeface="Tahoma" pitchFamily="34" charset="0"/>
              <a:cs typeface="Tahoma" pitchFamily="34" charset="0"/>
            </a:endParaRPr>
          </a:p>
          <a:p>
            <a:pPr algn="ctr">
              <a:buNone/>
              <a:defRPr/>
            </a:pPr>
            <a:endParaRPr lang="en-US" sz="1200" dirty="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chemeClr val="bg1"/>
                </a:solidFill>
                <a:latin typeface="Tahoma" pitchFamily="34" charset="0"/>
                <a:ea typeface="Tahoma" pitchFamily="34" charset="0"/>
                <a:cs typeface="Tahoma" pitchFamily="34" charset="0"/>
              </a:rPr>
              <a:t>Direct Statement or Command of God</a:t>
            </a: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“He who </a:t>
            </a:r>
            <a:r>
              <a:rPr lang="en-US" sz="4000" dirty="0" smtClean="0">
                <a:solidFill>
                  <a:srgbClr val="FFFF00"/>
                </a:solidFill>
                <a:latin typeface="Tahoma" pitchFamily="34" charset="0"/>
                <a:ea typeface="Tahoma" pitchFamily="34" charset="0"/>
                <a:cs typeface="Tahoma" pitchFamily="34" charset="0"/>
              </a:rPr>
              <a:t>believes and is baptized shall be saved</a:t>
            </a:r>
            <a:r>
              <a:rPr lang="en-US" sz="4000" dirty="0" smtClean="0">
                <a:solidFill>
                  <a:schemeClr val="bg1"/>
                </a:solidFill>
                <a:latin typeface="Tahoma" pitchFamily="34" charset="0"/>
                <a:ea typeface="Tahoma" pitchFamily="34" charset="0"/>
                <a:cs typeface="Tahoma" pitchFamily="34" charset="0"/>
              </a:rPr>
              <a:t>”…”</a:t>
            </a:r>
            <a:r>
              <a:rPr lang="en-US" sz="4000" dirty="0" smtClean="0">
                <a:solidFill>
                  <a:srgbClr val="FFFF00"/>
                </a:solidFill>
                <a:latin typeface="Tahoma" pitchFamily="34" charset="0"/>
                <a:ea typeface="Tahoma" pitchFamily="34" charset="0"/>
                <a:cs typeface="Tahoma" pitchFamily="34" charset="0"/>
              </a:rPr>
              <a:t>baptism now saves </a:t>
            </a:r>
            <a:r>
              <a:rPr lang="en-US" sz="4000" dirty="0" smtClean="0">
                <a:solidFill>
                  <a:schemeClr val="bg1"/>
                </a:solidFill>
                <a:latin typeface="Tahoma" pitchFamily="34" charset="0"/>
                <a:ea typeface="Tahoma" pitchFamily="34" charset="0"/>
                <a:cs typeface="Tahoma" pitchFamily="34" charset="0"/>
              </a:rPr>
              <a:t>you”. (Mark 16:16; 1 Pet. 3:21)</a:t>
            </a:r>
          </a:p>
          <a:p>
            <a:pPr algn="ctr">
              <a:buNone/>
              <a:defRPr/>
            </a:pPr>
            <a:endParaRPr lang="en-US" sz="1400" dirty="0" smtClean="0">
              <a:solidFill>
                <a:schemeClr val="bg1"/>
              </a:solidFill>
              <a:latin typeface="Tahoma" pitchFamily="34" charset="0"/>
              <a:ea typeface="Tahoma" pitchFamily="34" charset="0"/>
              <a:cs typeface="Tahoma" pitchFamily="34" charset="0"/>
            </a:endParaRPr>
          </a:p>
          <a:p>
            <a:pPr algn="ctr">
              <a:buNone/>
              <a:defRPr/>
            </a:pPr>
            <a:r>
              <a:rPr lang="en-US" sz="4000" b="1" dirty="0" smtClean="0">
                <a:solidFill>
                  <a:schemeClr val="bg1"/>
                </a:solidFill>
                <a:latin typeface="Tahoma" pitchFamily="34" charset="0"/>
                <a:ea typeface="Tahoma" pitchFamily="34" charset="0"/>
                <a:cs typeface="Tahoma" pitchFamily="34" charset="0"/>
              </a:rPr>
              <a:t>Divinely Approved Examples-                                                 </a:t>
            </a:r>
            <a:r>
              <a:rPr lang="en-US" sz="4000" dirty="0" smtClean="0">
                <a:solidFill>
                  <a:schemeClr val="bg1"/>
                </a:solidFill>
                <a:latin typeface="Tahoma" pitchFamily="34" charset="0"/>
                <a:ea typeface="Tahoma" pitchFamily="34" charset="0"/>
                <a:cs typeface="Tahoma" pitchFamily="34" charset="0"/>
              </a:rPr>
              <a:t>(Acts 2:38, 41; 8:35-38; 16:31-34; 22:16)</a:t>
            </a: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Baptism- Is it essential for salvation?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dirty="0" smtClean="0">
                <a:solidFill>
                  <a:schemeClr val="bg1"/>
                </a:solidFill>
                <a:latin typeface="Tahoma" pitchFamily="34" charset="0"/>
                <a:ea typeface="Tahoma" pitchFamily="34" charset="0"/>
                <a:cs typeface="Tahoma" pitchFamily="34" charset="0"/>
              </a:rPr>
              <a:t>Belief + baptism = salvation (Mark 16:16)</a:t>
            </a:r>
          </a:p>
          <a:p>
            <a:pPr algn="ctr">
              <a:buNone/>
              <a:defRPr/>
            </a:pPr>
            <a:r>
              <a:rPr lang="en-US" sz="4000" dirty="0" smtClean="0">
                <a:solidFill>
                  <a:schemeClr val="bg1"/>
                </a:solidFill>
                <a:latin typeface="Tahoma" pitchFamily="34" charset="0"/>
                <a:ea typeface="Tahoma" pitchFamily="34" charset="0"/>
                <a:cs typeface="Tahoma" pitchFamily="34" charset="0"/>
              </a:rPr>
              <a:t>or belief – baptism = salvation (Scripture?)</a:t>
            </a:r>
          </a:p>
          <a:p>
            <a:pPr algn="ctr">
              <a:buNone/>
              <a:defRPr/>
            </a:pPr>
            <a:endParaRPr lang="en-US" sz="8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Repent + baptism = salvation (Acts 2:38)</a:t>
            </a:r>
          </a:p>
          <a:p>
            <a:pPr algn="ctr">
              <a:buNone/>
              <a:defRPr/>
            </a:pPr>
            <a:r>
              <a:rPr lang="en-US" sz="4000" dirty="0" smtClean="0">
                <a:solidFill>
                  <a:schemeClr val="bg1"/>
                </a:solidFill>
                <a:latin typeface="Tahoma" pitchFamily="34" charset="0"/>
                <a:ea typeface="Tahoma" pitchFamily="34" charset="0"/>
                <a:cs typeface="Tahoma" pitchFamily="34" charset="0"/>
              </a:rPr>
              <a:t>or repent – baptism = salvation (Scripture?)</a:t>
            </a:r>
          </a:p>
          <a:p>
            <a:pPr algn="ctr">
              <a:buNone/>
              <a:defRPr/>
            </a:pPr>
            <a:endParaRPr lang="en-US" sz="800" dirty="0" smtClean="0">
              <a:solidFill>
                <a:schemeClr val="bg1"/>
              </a:solidFill>
              <a:latin typeface="Tahoma" pitchFamily="34" charset="0"/>
              <a:ea typeface="Tahoma" pitchFamily="34" charset="0"/>
              <a:cs typeface="Tahoma" pitchFamily="34" charset="0"/>
            </a:endParaRPr>
          </a:p>
          <a:p>
            <a:pPr algn="ctr">
              <a:buNone/>
              <a:defRPr/>
            </a:pPr>
            <a:r>
              <a:rPr lang="en-US" sz="4000" b="1" u="sng" dirty="0">
                <a:solidFill>
                  <a:schemeClr val="bg1"/>
                </a:solidFill>
                <a:latin typeface="Tahoma" pitchFamily="34" charset="0"/>
                <a:ea typeface="Tahoma" pitchFamily="34" charset="0"/>
                <a:cs typeface="Tahoma" pitchFamily="34" charset="0"/>
              </a:rPr>
              <a:t>Necessary Inference- </a:t>
            </a:r>
          </a:p>
          <a:p>
            <a:pPr algn="ctr">
              <a:buNone/>
              <a:defRPr/>
            </a:pPr>
            <a:r>
              <a:rPr lang="en-US" sz="4000" dirty="0" smtClean="0">
                <a:solidFill>
                  <a:schemeClr val="bg1"/>
                </a:solidFill>
                <a:latin typeface="Tahoma" pitchFamily="34" charset="0"/>
                <a:ea typeface="Tahoma" pitchFamily="34" charset="0"/>
                <a:cs typeface="Tahoma" pitchFamily="34" charset="0"/>
              </a:rPr>
              <a:t>Jesus is the author of eternal salvation to those who obey Him which includes being baptized </a:t>
            </a:r>
            <a:r>
              <a:rPr lang="en-US" sz="4000" dirty="0" smtClean="0">
                <a:solidFill>
                  <a:schemeClr val="bg1"/>
                </a:solidFill>
                <a:latin typeface="Tahoma" pitchFamily="34" charset="0"/>
                <a:ea typeface="Tahoma" pitchFamily="34" charset="0"/>
                <a:cs typeface="Tahoma" pitchFamily="34" charset="0"/>
              </a:rPr>
              <a:t>for </a:t>
            </a:r>
            <a:r>
              <a:rPr lang="en-US" sz="4000" dirty="0" smtClean="0">
                <a:solidFill>
                  <a:schemeClr val="bg1"/>
                </a:solidFill>
                <a:latin typeface="Tahoma" pitchFamily="34" charset="0"/>
                <a:ea typeface="Tahoma" pitchFamily="34" charset="0"/>
                <a:cs typeface="Tahoma" pitchFamily="34" charset="0"/>
              </a:rPr>
              <a:t>the forgiveness of sins. It’s as easy as understanding 2 + 2 = 4 not 2 – 2 = 4</a:t>
            </a:r>
          </a:p>
          <a:p>
            <a:pPr algn="ctr">
              <a:buNone/>
              <a:defRPr/>
            </a:pPr>
            <a:endParaRPr lang="en-US" sz="800" dirty="0" smtClean="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Who will you believe and obey?  God or Man?</a:t>
            </a:r>
          </a:p>
          <a:p>
            <a:pPr algn="ctr">
              <a:buNone/>
              <a:defRPr/>
            </a:pPr>
            <a:endParaRPr lang="en-US" sz="4000" dirty="0">
              <a:solidFill>
                <a:schemeClr val="bg1"/>
              </a:solidFill>
              <a:latin typeface="Tahoma" pitchFamily="34" charset="0"/>
              <a:ea typeface="Tahoma" pitchFamily="34" charset="0"/>
              <a:cs typeface="Tahoma" pitchFamily="34" charset="0"/>
            </a:endParaRPr>
          </a:p>
          <a:p>
            <a:pPr algn="ctr">
              <a:buNone/>
              <a:defRPr/>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defRPr/>
            </a:pPr>
            <a:r>
              <a:rPr lang="en-US" sz="4000" dirty="0" smtClean="0">
                <a:solidFill>
                  <a:schemeClr val="bg1"/>
                </a:solidFill>
                <a:latin typeface="Tahoma" pitchFamily="34" charset="0"/>
                <a:ea typeface="Tahoma" pitchFamily="34" charset="0"/>
                <a:cs typeface="Tahoma" pitchFamily="34" charset="0"/>
              </a:rPr>
              <a:t>Jesus </a:t>
            </a:r>
            <a:r>
              <a:rPr lang="en-US" sz="4000" dirty="0">
                <a:solidFill>
                  <a:schemeClr val="bg1"/>
                </a:solidFill>
                <a:latin typeface="Tahoma" pitchFamily="34" charset="0"/>
                <a:ea typeface="Tahoma" pitchFamily="34" charset="0"/>
                <a:cs typeface="Tahoma" pitchFamily="34" charset="0"/>
              </a:rPr>
              <a:t>says that </a:t>
            </a:r>
            <a:r>
              <a:rPr lang="en-US" sz="4000" dirty="0" smtClean="0">
                <a:solidFill>
                  <a:schemeClr val="bg1"/>
                </a:solidFill>
                <a:latin typeface="Tahoma" pitchFamily="34" charset="0"/>
                <a:ea typeface="Tahoma" pitchFamily="34" charset="0"/>
                <a:cs typeface="Tahoma" pitchFamily="34" charset="0"/>
              </a:rPr>
              <a:t>many </a:t>
            </a:r>
            <a:r>
              <a:rPr lang="en-US" sz="4000" dirty="0">
                <a:solidFill>
                  <a:schemeClr val="bg1"/>
                </a:solidFill>
                <a:latin typeface="Tahoma" pitchFamily="34" charset="0"/>
                <a:ea typeface="Tahoma" pitchFamily="34" charset="0"/>
                <a:cs typeface="Tahoma" pitchFamily="34" charset="0"/>
              </a:rPr>
              <a:t>will call Him Lord in the Judgment Day but be </a:t>
            </a:r>
            <a:r>
              <a:rPr lang="en-US" sz="4000" dirty="0" smtClean="0">
                <a:solidFill>
                  <a:schemeClr val="bg1"/>
                </a:solidFill>
                <a:latin typeface="Tahoma" pitchFamily="34" charset="0"/>
                <a:ea typeface="Tahoma" pitchFamily="34" charset="0"/>
                <a:cs typeface="Tahoma" pitchFamily="34" charset="0"/>
              </a:rPr>
              <a:t>condemned because they didn’t do God’s will. (Matthew 7:21-23)   </a:t>
            </a:r>
          </a:p>
          <a:p>
            <a:pPr algn="ctr">
              <a:buNone/>
              <a:defRPr/>
            </a:pPr>
            <a:endParaRPr lang="en-US" sz="26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If </a:t>
            </a:r>
            <a:r>
              <a:rPr lang="en-US" sz="4000" dirty="0">
                <a:solidFill>
                  <a:schemeClr val="bg1"/>
                </a:solidFill>
                <a:latin typeface="Tahoma" pitchFamily="34" charset="0"/>
                <a:ea typeface="Tahoma" pitchFamily="34" charset="0"/>
                <a:cs typeface="Tahoma" pitchFamily="34" charset="0"/>
              </a:rPr>
              <a:t>you love Jesus, you will </a:t>
            </a:r>
            <a:r>
              <a:rPr lang="en-US" sz="4000" dirty="0" smtClean="0">
                <a:solidFill>
                  <a:schemeClr val="bg1"/>
                </a:solidFill>
                <a:latin typeface="Tahoma" pitchFamily="34" charset="0"/>
                <a:ea typeface="Tahoma" pitchFamily="34" charset="0"/>
                <a:cs typeface="Tahoma" pitchFamily="34" charset="0"/>
              </a:rPr>
              <a:t>gladly submit &amp; obey but </a:t>
            </a:r>
            <a:r>
              <a:rPr lang="en-US" sz="4000" dirty="0">
                <a:solidFill>
                  <a:schemeClr val="bg1"/>
                </a:solidFill>
                <a:latin typeface="Tahoma" pitchFamily="34" charset="0"/>
                <a:ea typeface="Tahoma" pitchFamily="34" charset="0"/>
                <a:cs typeface="Tahoma" pitchFamily="34" charset="0"/>
              </a:rPr>
              <a:t>if you don’t you </a:t>
            </a:r>
            <a:r>
              <a:rPr lang="en-US" sz="4000" dirty="0" smtClean="0">
                <a:solidFill>
                  <a:schemeClr val="bg1"/>
                </a:solidFill>
                <a:latin typeface="Tahoma" pitchFamily="34" charset="0"/>
                <a:ea typeface="Tahoma" pitchFamily="34" charset="0"/>
                <a:cs typeface="Tahoma" pitchFamily="34" charset="0"/>
              </a:rPr>
              <a:t>won’t </a:t>
            </a:r>
            <a:r>
              <a:rPr lang="en-US" sz="4000" dirty="0" smtClean="0">
                <a:solidFill>
                  <a:schemeClr val="bg1"/>
                </a:solidFill>
                <a:latin typeface="Tahoma" pitchFamily="34" charset="0"/>
                <a:ea typeface="Tahoma" pitchFamily="34" charset="0"/>
                <a:cs typeface="Tahoma" pitchFamily="34" charset="0"/>
              </a:rPr>
              <a:t>(John </a:t>
            </a:r>
            <a:r>
              <a:rPr lang="en-US" sz="4000" dirty="0">
                <a:solidFill>
                  <a:schemeClr val="bg1"/>
                </a:solidFill>
                <a:latin typeface="Tahoma" pitchFamily="34" charset="0"/>
                <a:ea typeface="Tahoma" pitchFamily="34" charset="0"/>
                <a:cs typeface="Tahoma" pitchFamily="34" charset="0"/>
              </a:rPr>
              <a:t>14:15</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algn="ctr">
              <a:buNone/>
              <a:defRPr/>
            </a:pPr>
            <a:endParaRPr lang="en-US" sz="2600" dirty="0">
              <a:solidFill>
                <a:schemeClr val="bg1"/>
              </a:solidFill>
              <a:latin typeface="Tahoma" pitchFamily="34" charset="0"/>
              <a:ea typeface="Tahoma" pitchFamily="34" charset="0"/>
              <a:cs typeface="Tahoma" pitchFamily="34" charset="0"/>
            </a:endParaRPr>
          </a:p>
          <a:p>
            <a:pPr algn="ctr">
              <a:buNone/>
              <a:defRPr/>
            </a:pPr>
            <a:r>
              <a:rPr lang="en-US" sz="4000" dirty="0">
                <a:solidFill>
                  <a:schemeClr val="bg1"/>
                </a:solidFill>
                <a:latin typeface="Tahoma" pitchFamily="34" charset="0"/>
                <a:ea typeface="Tahoma" pitchFamily="34" charset="0"/>
                <a:cs typeface="Tahoma" pitchFamily="34" charset="0"/>
              </a:rPr>
              <a:t> If you believe Jesus is God’s Son (John 8:24), confess Him before men (Matt. 10:32), repent and be baptized so that your sins can be forgiven (Acts 2:38) right now (2 Cor. 6:2</a:t>
            </a:r>
            <a:r>
              <a:rPr lang="en-US" sz="4000" dirty="0" smtClean="0">
                <a:solidFill>
                  <a:schemeClr val="bg1"/>
                </a:solidFill>
                <a:latin typeface="Tahoma" pitchFamily="34" charset="0"/>
                <a:ea typeface="Tahoma" pitchFamily="34" charset="0"/>
                <a:cs typeface="Tahoma" pitchFamily="34" charset="0"/>
              </a:rPr>
              <a:t>)!</a:t>
            </a:r>
            <a:endParaRPr lang="en-US" sz="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6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118s- God of Prayer</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666- He Bore it All</a:t>
            </a: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50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endParaRPr lang="en-US" sz="5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8267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14630400" cy="6858000"/>
          </a:xfrm>
        </p:spPr>
        <p:txBody>
          <a:bodyPr>
            <a:normAutofit fontScale="90000"/>
          </a:bodyPr>
          <a:lstStyle/>
          <a:p>
            <a:r>
              <a:rPr lang="en-US" sz="14400" dirty="0" smtClean="0">
                <a:solidFill>
                  <a:srgbClr val="FFFF00"/>
                </a:solidFill>
                <a:latin typeface="Tahoma" pitchFamily="34" charset="0"/>
                <a:ea typeface="Tahoma" pitchFamily="34" charset="0"/>
                <a:cs typeface="Tahoma" pitchFamily="34" charset="0"/>
              </a:rPr>
              <a:t>How to Establish </a:t>
            </a:r>
            <a:br>
              <a:rPr lang="en-US" sz="14400" dirty="0" smtClean="0">
                <a:solidFill>
                  <a:srgbClr val="FFFF00"/>
                </a:solidFill>
                <a:latin typeface="Tahoma" pitchFamily="34" charset="0"/>
                <a:ea typeface="Tahoma" pitchFamily="34" charset="0"/>
                <a:cs typeface="Tahoma" pitchFamily="34" charset="0"/>
              </a:rPr>
            </a:br>
            <a:r>
              <a:rPr lang="en-US" sz="14400" dirty="0">
                <a:solidFill>
                  <a:srgbClr val="FFFF00"/>
                </a:solidFill>
                <a:latin typeface="Tahoma" pitchFamily="34" charset="0"/>
                <a:ea typeface="Tahoma" pitchFamily="34" charset="0"/>
                <a:cs typeface="Tahoma" pitchFamily="34" charset="0"/>
              </a:rPr>
              <a:t> </a:t>
            </a:r>
            <a:r>
              <a:rPr lang="en-US" sz="14400" dirty="0" smtClean="0">
                <a:solidFill>
                  <a:srgbClr val="FFFF00"/>
                </a:solidFill>
                <a:latin typeface="Tahoma" pitchFamily="34" charset="0"/>
                <a:ea typeface="Tahoma" pitchFamily="34" charset="0"/>
                <a:cs typeface="Tahoma" pitchFamily="34" charset="0"/>
              </a:rPr>
              <a:t>                          </a:t>
            </a:r>
            <a:br>
              <a:rPr lang="en-US" sz="14400" dirty="0" smtClean="0">
                <a:solidFill>
                  <a:srgbClr val="FFFF00"/>
                </a:solidFill>
                <a:latin typeface="Tahoma" pitchFamily="34" charset="0"/>
                <a:ea typeface="Tahoma" pitchFamily="34" charset="0"/>
                <a:cs typeface="Tahoma" pitchFamily="34" charset="0"/>
              </a:rPr>
            </a:br>
            <a:r>
              <a:rPr lang="en-US" sz="14400" dirty="0">
                <a:solidFill>
                  <a:srgbClr val="FFFF00"/>
                </a:solidFill>
                <a:latin typeface="Tahoma" pitchFamily="34" charset="0"/>
                <a:ea typeface="Tahoma" pitchFamily="34" charset="0"/>
                <a:cs typeface="Tahoma" pitchFamily="34" charset="0"/>
              </a:rPr>
              <a:t> </a:t>
            </a:r>
            <a:r>
              <a:rPr lang="en-US" sz="14400" dirty="0" smtClean="0">
                <a:solidFill>
                  <a:srgbClr val="FFFF00"/>
                </a:solidFill>
                <a:latin typeface="Tahoma" pitchFamily="34" charset="0"/>
                <a:ea typeface="Tahoma" pitchFamily="34" charset="0"/>
                <a:cs typeface="Tahoma" pitchFamily="34" charset="0"/>
              </a:rPr>
              <a:t>                          Bible Authority</a:t>
            </a:r>
            <a:br>
              <a:rPr lang="en-US" sz="14400" dirty="0" smtClean="0">
                <a:solidFill>
                  <a:srgbClr val="FFFF00"/>
                </a:solidFill>
                <a:latin typeface="Tahoma" pitchFamily="34" charset="0"/>
                <a:ea typeface="Tahoma" pitchFamily="34" charset="0"/>
                <a:cs typeface="Tahoma" pitchFamily="34" charset="0"/>
              </a:rPr>
            </a:br>
            <a:endParaRPr lang="en-US" sz="14400" dirty="0">
              <a:solidFill>
                <a:srgbClr val="FFFF00"/>
              </a:solidFill>
              <a:latin typeface="Tahoma" pitchFamily="34" charset="0"/>
              <a:ea typeface="Tahoma" pitchFamily="34" charset="0"/>
              <a:cs typeface="Tahoma" pitchFamily="34" charset="0"/>
            </a:endParaRPr>
          </a:p>
        </p:txBody>
      </p:sp>
      <p:pic>
        <p:nvPicPr>
          <p:cNvPr id="13314" name="Picture 2" descr="http://www.searchthebible.com/images/Study%20Bible%20Small.jpg"/>
          <p:cNvPicPr>
            <a:picLocks noChangeAspect="1" noChangeArrowheads="1"/>
          </p:cNvPicPr>
          <p:nvPr/>
        </p:nvPicPr>
        <p:blipFill>
          <a:blip r:embed="rId3" cstate="print"/>
          <a:srcRect/>
          <a:stretch>
            <a:fillRect/>
          </a:stretch>
        </p:blipFill>
        <p:spPr bwMode="auto">
          <a:xfrm>
            <a:off x="4724400" y="2133600"/>
            <a:ext cx="4772025" cy="30052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How to Establish Bible Authority</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In this world, we have standards that are necessary for law </a:t>
            </a:r>
            <a:r>
              <a:rPr lang="en-US" dirty="0" smtClean="0">
                <a:solidFill>
                  <a:schemeClr val="bg1"/>
                </a:solidFill>
                <a:latin typeface="Tahoma" pitchFamily="34" charset="0"/>
                <a:ea typeface="Tahoma" pitchFamily="34" charset="0"/>
                <a:cs typeface="Tahoma" pitchFamily="34" charset="0"/>
              </a:rPr>
              <a:t>and order </a:t>
            </a:r>
            <a:r>
              <a:rPr lang="en-US" dirty="0" smtClean="0">
                <a:solidFill>
                  <a:schemeClr val="bg1"/>
                </a:solidFill>
                <a:latin typeface="Tahoma" pitchFamily="34" charset="0"/>
                <a:ea typeface="Tahoma" pitchFamily="34" charset="0"/>
                <a:cs typeface="Tahoma" pitchFamily="34" charset="0"/>
              </a:rPr>
              <a:t>(time, money, weights &amp; measures, military, law making, rules, etc.)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Bible is like a measuring rod that is God’s standard for our lives which we must walk by and will be judged by. (</a:t>
            </a:r>
            <a:r>
              <a:rPr lang="en-US" dirty="0" smtClean="0">
                <a:solidFill>
                  <a:schemeClr val="bg1"/>
                </a:solidFill>
                <a:latin typeface="Tahoma" pitchFamily="34" charset="0"/>
                <a:ea typeface="Tahoma" pitchFamily="34" charset="0"/>
                <a:cs typeface="Tahoma" pitchFamily="34" charset="0"/>
              </a:rPr>
              <a:t>Gal. </a:t>
            </a:r>
            <a:r>
              <a:rPr lang="en-US" dirty="0" smtClean="0">
                <a:solidFill>
                  <a:schemeClr val="bg1"/>
                </a:solidFill>
                <a:latin typeface="Tahoma" pitchFamily="34" charset="0"/>
                <a:ea typeface="Tahoma" pitchFamily="34" charset="0"/>
                <a:cs typeface="Tahoma" pitchFamily="34" charset="0"/>
              </a:rPr>
              <a:t>6:16; </a:t>
            </a:r>
            <a:r>
              <a:rPr lang="en-US" dirty="0">
                <a:solidFill>
                  <a:schemeClr val="bg1"/>
                </a:solidFill>
                <a:latin typeface="Tahoma" pitchFamily="34" charset="0"/>
                <a:ea typeface="Tahoma" pitchFamily="34" charset="0"/>
                <a:cs typeface="Tahoma" pitchFamily="34" charset="0"/>
              </a:rPr>
              <a:t>John 12:48; 2 Tim. </a:t>
            </a:r>
            <a:r>
              <a:rPr lang="en-US" dirty="0" smtClean="0">
                <a:solidFill>
                  <a:schemeClr val="bg1"/>
                </a:solidFill>
                <a:latin typeface="Tahoma" pitchFamily="34" charset="0"/>
                <a:ea typeface="Tahoma" pitchFamily="34" charset="0"/>
                <a:cs typeface="Tahoma" pitchFamily="34" charset="0"/>
              </a:rPr>
              <a:t>3:16-17; 4:2)</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In religious discussions, don’t argue </a:t>
            </a:r>
            <a:r>
              <a:rPr lang="en-US" dirty="0" smtClean="0">
                <a:solidFill>
                  <a:schemeClr val="bg1"/>
                </a:solidFill>
                <a:latin typeface="Tahoma" pitchFamily="34" charset="0"/>
                <a:ea typeface="Tahoma" pitchFamily="34" charset="0"/>
                <a:cs typeface="Tahoma" pitchFamily="34" charset="0"/>
              </a:rPr>
              <a:t>your opinions</a:t>
            </a:r>
            <a:r>
              <a:rPr lang="en-US" dirty="0" smtClean="0">
                <a:solidFill>
                  <a:schemeClr val="bg1"/>
                </a:solidFill>
                <a:latin typeface="Tahoma" pitchFamily="34" charset="0"/>
                <a:ea typeface="Tahoma" pitchFamily="34" charset="0"/>
                <a:cs typeface="Tahoma" pitchFamily="34" charset="0"/>
              </a:rPr>
              <a:t>, feelings, or think </a:t>
            </a:r>
            <a:r>
              <a:rPr lang="en-US" dirty="0" err="1" smtClean="0">
                <a:solidFill>
                  <a:schemeClr val="bg1"/>
                </a:solidFill>
                <a:latin typeface="Tahoma" pitchFamily="34" charset="0"/>
                <a:ea typeface="Tahoma" pitchFamily="34" charset="0"/>
                <a:cs typeface="Tahoma" pitchFamily="34" charset="0"/>
              </a:rPr>
              <a:t>so’s</a:t>
            </a:r>
            <a:r>
              <a:rPr lang="en-US" dirty="0" smtClean="0">
                <a:solidFill>
                  <a:schemeClr val="bg1"/>
                </a:solidFill>
                <a:latin typeface="Tahoma" pitchFamily="34" charset="0"/>
                <a:ea typeface="Tahoma" pitchFamily="34" charset="0"/>
                <a:cs typeface="Tahoma" pitchFamily="34" charset="0"/>
              </a:rPr>
              <a:t>- get out the standard (the Bible</a:t>
            </a:r>
            <a:r>
              <a:rPr lang="en-US" dirty="0" smtClean="0">
                <a:solidFill>
                  <a:schemeClr val="bg1"/>
                </a:solidFill>
                <a:latin typeface="Tahoma" pitchFamily="34" charset="0"/>
                <a:ea typeface="Tahoma" pitchFamily="34" charset="0"/>
                <a:cs typeface="Tahoma" pitchFamily="34" charset="0"/>
              </a:rPr>
              <a:t>) and measure </a:t>
            </a:r>
            <a:r>
              <a:rPr lang="en-US" dirty="0" smtClean="0">
                <a:solidFill>
                  <a:schemeClr val="bg1"/>
                </a:solidFill>
                <a:latin typeface="Tahoma" pitchFamily="34" charset="0"/>
                <a:ea typeface="Tahoma" pitchFamily="34" charset="0"/>
                <a:cs typeface="Tahoma" pitchFamily="34" charset="0"/>
              </a:rPr>
              <a:t>yourself by it </a:t>
            </a:r>
            <a:r>
              <a:rPr lang="en-US" dirty="0" smtClean="0">
                <a:solidFill>
                  <a:schemeClr val="bg1"/>
                </a:solidFill>
                <a:latin typeface="Tahoma" pitchFamily="34" charset="0"/>
                <a:ea typeface="Tahoma" pitchFamily="34" charset="0"/>
                <a:cs typeface="Tahoma" pitchFamily="34" charset="0"/>
              </a:rPr>
              <a:t>for your eternal destiny depends upon it (2 </a:t>
            </a:r>
            <a:r>
              <a:rPr lang="en-US" dirty="0" smtClean="0">
                <a:solidFill>
                  <a:schemeClr val="bg1"/>
                </a:solidFill>
                <a:latin typeface="Tahoma" pitchFamily="34" charset="0"/>
                <a:ea typeface="Tahoma" pitchFamily="34" charset="0"/>
                <a:cs typeface="Tahoma" pitchFamily="34" charset="0"/>
              </a:rPr>
              <a:t>Cor. </a:t>
            </a:r>
            <a:r>
              <a:rPr lang="en-US" dirty="0" smtClean="0">
                <a:solidFill>
                  <a:schemeClr val="bg1"/>
                </a:solidFill>
                <a:latin typeface="Tahoma" pitchFamily="34" charset="0"/>
                <a:ea typeface="Tahoma" pitchFamily="34" charset="0"/>
                <a:cs typeface="Tahoma" pitchFamily="34" charset="0"/>
              </a:rPr>
              <a:t>10:12; 13:5).</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sz="6000" dirty="0">
                <a:solidFill>
                  <a:srgbClr val="FFFF00"/>
                </a:solidFill>
                <a:latin typeface="Tahoma" pitchFamily="34" charset="0"/>
                <a:ea typeface="Tahoma" pitchFamily="34" charset="0"/>
                <a:cs typeface="Tahoma" pitchFamily="34" charset="0"/>
              </a:rPr>
              <a:t>How to Establish Bible Authority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buNone/>
            </a:pPr>
            <a:r>
              <a:rPr lang="en-US" sz="4300" dirty="0" smtClean="0">
                <a:solidFill>
                  <a:srgbClr val="FFFF00"/>
                </a:solidFill>
                <a:latin typeface="Tahoma" pitchFamily="34" charset="0"/>
                <a:ea typeface="Tahoma" pitchFamily="34" charset="0"/>
                <a:cs typeface="Tahoma" pitchFamily="34" charset="0"/>
              </a:rPr>
              <a:t>God the Father</a:t>
            </a:r>
            <a:r>
              <a:rPr lang="en-US" sz="43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by His powerful word salvation from sin was planned before the world was created (Ephesians 1)</a:t>
            </a:r>
            <a:endParaRPr lang="en-US" sz="43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a:p>
            <a:pPr>
              <a:buNone/>
            </a:pPr>
            <a:r>
              <a:rPr lang="en-US" sz="4300" dirty="0" smtClean="0">
                <a:solidFill>
                  <a:srgbClr val="FFFF00"/>
                </a:solidFill>
                <a:latin typeface="Tahoma" pitchFamily="34" charset="0"/>
                <a:ea typeface="Tahoma" pitchFamily="34" charset="0"/>
                <a:cs typeface="Tahoma" pitchFamily="34" charset="0"/>
              </a:rPr>
              <a:t>God the </a:t>
            </a:r>
            <a:r>
              <a:rPr lang="en-US" sz="4300" dirty="0" smtClean="0">
                <a:solidFill>
                  <a:srgbClr val="FFFF00"/>
                </a:solidFill>
                <a:latin typeface="Tahoma" pitchFamily="34" charset="0"/>
                <a:ea typeface="Tahoma" pitchFamily="34" charset="0"/>
                <a:cs typeface="Tahoma" pitchFamily="34" charset="0"/>
              </a:rPr>
              <a:t>Son-</a:t>
            </a:r>
            <a:r>
              <a:rPr lang="en-US" sz="4300" dirty="0" smtClean="0">
                <a:solidFill>
                  <a:schemeClr val="bg1"/>
                </a:solidFill>
                <a:latin typeface="Tahoma" pitchFamily="34" charset="0"/>
                <a:ea typeface="Tahoma" pitchFamily="34" charset="0"/>
                <a:cs typeface="Tahoma" pitchFamily="34" charset="0"/>
              </a:rPr>
              <a:t> obeyed (sinless), taught all of God’s word, &amp; the perfect sacrifice for sin (Jn. 8:46; 12:49-50; 15:10).</a:t>
            </a:r>
            <a:endParaRPr lang="en-US" sz="43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a:p>
            <a:pPr>
              <a:buNone/>
            </a:pPr>
            <a:r>
              <a:rPr lang="en-US" sz="4300" dirty="0" smtClean="0">
                <a:solidFill>
                  <a:srgbClr val="FFFF00"/>
                </a:solidFill>
                <a:latin typeface="Tahoma" pitchFamily="34" charset="0"/>
                <a:ea typeface="Tahoma" pitchFamily="34" charset="0"/>
                <a:cs typeface="Tahoma" pitchFamily="34" charset="0"/>
              </a:rPr>
              <a:t>God the Holy Spirit- </a:t>
            </a:r>
            <a:r>
              <a:rPr lang="en-US" sz="4300" dirty="0" smtClean="0">
                <a:solidFill>
                  <a:schemeClr val="bg1"/>
                </a:solidFill>
                <a:latin typeface="Tahoma" pitchFamily="34" charset="0"/>
                <a:ea typeface="Tahoma" pitchFamily="34" charset="0"/>
                <a:cs typeface="Tahoma" pitchFamily="34" charset="0"/>
              </a:rPr>
              <a:t>whom the Father sent in Jesus’ name- </a:t>
            </a:r>
            <a:r>
              <a:rPr lang="en-US" sz="4300" dirty="0" smtClean="0">
                <a:solidFill>
                  <a:schemeClr val="bg1"/>
                </a:solidFill>
                <a:latin typeface="Tahoma" pitchFamily="34" charset="0"/>
                <a:ea typeface="Tahoma" pitchFamily="34" charset="0"/>
                <a:cs typeface="Tahoma" pitchFamily="34" charset="0"/>
              </a:rPr>
              <a:t>to the apostles to guide them into all the </a:t>
            </a:r>
            <a:r>
              <a:rPr lang="en-US" sz="4300" dirty="0" smtClean="0">
                <a:solidFill>
                  <a:schemeClr val="bg1"/>
                </a:solidFill>
                <a:latin typeface="Tahoma" pitchFamily="34" charset="0"/>
                <a:ea typeface="Tahoma" pitchFamily="34" charset="0"/>
                <a:cs typeface="Tahoma" pitchFamily="34" charset="0"/>
              </a:rPr>
              <a:t>truth.       </a:t>
            </a:r>
            <a:r>
              <a:rPr lang="en-US" sz="43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a:t>
            </a:r>
            <a:r>
              <a:rPr lang="en-US" sz="4300" dirty="0" smtClean="0">
                <a:solidFill>
                  <a:schemeClr val="bg1"/>
                </a:solidFill>
                <a:latin typeface="Tahoma" pitchFamily="34" charset="0"/>
                <a:ea typeface="Tahoma" pitchFamily="34" charset="0"/>
                <a:cs typeface="Tahoma" pitchFamily="34" charset="0"/>
              </a:rPr>
              <a:t>John 14:26; 15:26; 16:13</a:t>
            </a:r>
            <a:r>
              <a:rPr lang="en-US" sz="4300" dirty="0" smtClean="0">
                <a:solidFill>
                  <a:schemeClr val="bg1"/>
                </a:solidFill>
                <a:latin typeface="Tahoma" pitchFamily="34" charset="0"/>
                <a:ea typeface="Tahoma" pitchFamily="34" charset="0"/>
                <a:cs typeface="Tahoma" pitchFamily="34" charset="0"/>
              </a:rPr>
              <a:t>)</a:t>
            </a:r>
            <a:endParaRPr lang="en-US" sz="43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a:p>
            <a:pPr>
              <a:buNone/>
            </a:pPr>
            <a:r>
              <a:rPr lang="en-US" sz="4300" dirty="0" smtClean="0">
                <a:solidFill>
                  <a:srgbClr val="FFFF00"/>
                </a:solidFill>
                <a:latin typeface="Tahoma" pitchFamily="34" charset="0"/>
                <a:ea typeface="Tahoma" pitchFamily="34" charset="0"/>
                <a:cs typeface="Tahoma" pitchFamily="34" charset="0"/>
              </a:rPr>
              <a:t>Apostles and Prophets</a:t>
            </a:r>
            <a:r>
              <a:rPr lang="en-US" sz="4300" dirty="0" smtClean="0">
                <a:solidFill>
                  <a:schemeClr val="bg1"/>
                </a:solidFill>
                <a:latin typeface="Tahoma" pitchFamily="34" charset="0"/>
                <a:ea typeface="Tahoma" pitchFamily="34" charset="0"/>
                <a:cs typeface="Tahoma" pitchFamily="34" charset="0"/>
              </a:rPr>
              <a:t>- were given authority to preach the </a:t>
            </a:r>
            <a:r>
              <a:rPr lang="en-US" sz="4300" dirty="0" err="1" smtClean="0">
                <a:solidFill>
                  <a:schemeClr val="bg1"/>
                </a:solidFill>
                <a:latin typeface="Tahoma" pitchFamily="34" charset="0"/>
                <a:ea typeface="Tahoma" pitchFamily="34" charset="0"/>
                <a:cs typeface="Tahoma" pitchFamily="34" charset="0"/>
              </a:rPr>
              <a:t>the</a:t>
            </a:r>
            <a:r>
              <a:rPr lang="en-US" sz="4300" dirty="0" smtClean="0">
                <a:solidFill>
                  <a:schemeClr val="bg1"/>
                </a:solidFill>
                <a:latin typeface="Tahoma" pitchFamily="34" charset="0"/>
                <a:ea typeface="Tahoma" pitchFamily="34" charset="0"/>
                <a:cs typeface="Tahoma" pitchFamily="34" charset="0"/>
              </a:rPr>
              <a:t> gospel &amp; wrote it down so that when men read they could understand </a:t>
            </a:r>
            <a:r>
              <a:rPr lang="en-US" sz="4300" dirty="0" smtClean="0">
                <a:solidFill>
                  <a:schemeClr val="bg1"/>
                </a:solidFill>
                <a:latin typeface="Tahoma" pitchFamily="34" charset="0"/>
                <a:ea typeface="Tahoma" pitchFamily="34" charset="0"/>
                <a:cs typeface="Tahoma" pitchFamily="34" charset="0"/>
              </a:rPr>
              <a:t>(Jn. 17:8; Mt</a:t>
            </a:r>
            <a:r>
              <a:rPr lang="en-US" sz="4300" dirty="0" smtClean="0">
                <a:solidFill>
                  <a:schemeClr val="bg1"/>
                </a:solidFill>
                <a:latin typeface="Tahoma" pitchFamily="34" charset="0"/>
                <a:ea typeface="Tahoma" pitchFamily="34" charset="0"/>
                <a:cs typeface="Tahoma" pitchFamily="34" charset="0"/>
              </a:rPr>
              <a:t>. 28:19-20; Eph. 3:1-6).</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How to Establish Bible Authority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800" b="1" u="sng" dirty="0" smtClean="0">
                <a:solidFill>
                  <a:srgbClr val="FFFF00"/>
                </a:solidFill>
                <a:latin typeface="Tahoma" pitchFamily="34" charset="0"/>
                <a:ea typeface="Tahoma" pitchFamily="34" charset="0"/>
                <a:cs typeface="Tahoma" pitchFamily="34" charset="0"/>
              </a:rPr>
              <a:t>Direct Command or Statement from God</a:t>
            </a:r>
            <a:r>
              <a:rPr lang="en-US" sz="4800" b="1" u="sng" dirty="0" smtClean="0">
                <a:solidFill>
                  <a:schemeClr val="bg1"/>
                </a:solidFill>
                <a:latin typeface="Tahoma" pitchFamily="34" charset="0"/>
                <a:ea typeface="Tahoma" pitchFamily="34" charset="0"/>
                <a:cs typeface="Tahoma" pitchFamily="34" charset="0"/>
              </a:rPr>
              <a:t> </a:t>
            </a:r>
          </a:p>
          <a:p>
            <a:pP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Since Christ has all authority, we are to obey </a:t>
            </a:r>
            <a:r>
              <a:rPr lang="en-US" sz="4300" dirty="0" smtClean="0">
                <a:solidFill>
                  <a:schemeClr val="bg1"/>
                </a:solidFill>
                <a:latin typeface="Tahoma" pitchFamily="34" charset="0"/>
                <a:ea typeface="Tahoma" pitchFamily="34" charset="0"/>
                <a:cs typeface="Tahoma" pitchFamily="34" charset="0"/>
              </a:rPr>
              <a:t>all He </a:t>
            </a:r>
            <a:r>
              <a:rPr lang="en-US" sz="4300" dirty="0" smtClean="0">
                <a:solidFill>
                  <a:schemeClr val="bg1"/>
                </a:solidFill>
                <a:latin typeface="Tahoma" pitchFamily="34" charset="0"/>
                <a:ea typeface="Tahoma" pitchFamily="34" charset="0"/>
                <a:cs typeface="Tahoma" pitchFamily="34" charset="0"/>
              </a:rPr>
              <a:t>has commanded </a:t>
            </a:r>
            <a:r>
              <a:rPr lang="en-US" sz="4300" dirty="0" smtClean="0">
                <a:solidFill>
                  <a:schemeClr val="bg1"/>
                </a:solidFill>
                <a:latin typeface="Tahoma" pitchFamily="34" charset="0"/>
                <a:ea typeface="Tahoma" pitchFamily="34" charset="0"/>
                <a:cs typeface="Tahoma" pitchFamily="34" charset="0"/>
              </a:rPr>
              <a:t>(Matt</a:t>
            </a:r>
            <a:r>
              <a:rPr lang="en-US" sz="43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28:18-20; Col. 3:17).</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must obey the commands that were written in the Bible by the apostles and prophets because they wrote the Lord’s commandments (2 Peter 3:1-2; 1 Cor. 14:37).</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About 3,000 were </a:t>
            </a:r>
            <a:r>
              <a:rPr lang="en-US" sz="4300" dirty="0" smtClean="0">
                <a:solidFill>
                  <a:schemeClr val="bg1"/>
                </a:solidFill>
                <a:latin typeface="Tahoma" pitchFamily="34" charset="0"/>
                <a:ea typeface="Tahoma" pitchFamily="34" charset="0"/>
                <a:cs typeface="Tahoma" pitchFamily="34" charset="0"/>
              </a:rPr>
              <a:t>baptized on </a:t>
            </a:r>
            <a:r>
              <a:rPr lang="en-US" sz="4300" dirty="0" smtClean="0">
                <a:solidFill>
                  <a:schemeClr val="bg1"/>
                </a:solidFill>
                <a:latin typeface="Tahoma" pitchFamily="34" charset="0"/>
                <a:ea typeface="Tahoma" pitchFamily="34" charset="0"/>
                <a:cs typeface="Tahoma" pitchFamily="34" charset="0"/>
              </a:rPr>
              <a:t>Pentecost &amp; they </a:t>
            </a:r>
            <a:r>
              <a:rPr lang="en-US" sz="4300" dirty="0" smtClean="0">
                <a:solidFill>
                  <a:schemeClr val="bg1"/>
                </a:solidFill>
                <a:latin typeface="Tahoma" pitchFamily="34" charset="0"/>
                <a:ea typeface="Tahoma" pitchFamily="34" charset="0"/>
                <a:cs typeface="Tahoma" pitchFamily="34" charset="0"/>
              </a:rPr>
              <a:t>continued steadfastly in the </a:t>
            </a:r>
            <a:r>
              <a:rPr lang="en-US" sz="4300" dirty="0" smtClean="0">
                <a:solidFill>
                  <a:schemeClr val="bg1"/>
                </a:solidFill>
                <a:latin typeface="Tahoma" pitchFamily="34" charset="0"/>
                <a:ea typeface="Tahoma" pitchFamily="34" charset="0"/>
                <a:cs typeface="Tahoma" pitchFamily="34" charset="0"/>
              </a:rPr>
              <a:t>apostles’ </a:t>
            </a:r>
            <a:r>
              <a:rPr lang="en-US" sz="4300" dirty="0" smtClean="0">
                <a:solidFill>
                  <a:schemeClr val="bg1"/>
                </a:solidFill>
                <a:latin typeface="Tahoma" pitchFamily="34" charset="0"/>
                <a:ea typeface="Tahoma" pitchFamily="34" charset="0"/>
                <a:cs typeface="Tahoma" pitchFamily="34" charset="0"/>
              </a:rPr>
              <a:t>doctrine, not the Law of Moses </a:t>
            </a:r>
            <a:r>
              <a:rPr lang="en-US" sz="4300" dirty="0" smtClean="0">
                <a:solidFill>
                  <a:schemeClr val="bg1"/>
                </a:solidFill>
                <a:latin typeface="Tahoma" pitchFamily="34" charset="0"/>
                <a:ea typeface="Tahoma" pitchFamily="34" charset="0"/>
                <a:cs typeface="Tahoma" pitchFamily="34" charset="0"/>
              </a:rPr>
              <a:t>(Acts 2:41-42</a:t>
            </a:r>
            <a:r>
              <a:rPr lang="en-US" sz="4300" dirty="0" smtClean="0">
                <a:solidFill>
                  <a:schemeClr val="bg1"/>
                </a:solidFill>
                <a:latin typeface="Tahoma" pitchFamily="34" charset="0"/>
                <a:ea typeface="Tahoma" pitchFamily="34" charset="0"/>
                <a:cs typeface="Tahoma" pitchFamily="34" charset="0"/>
              </a:rPr>
              <a:t>). </a:t>
            </a:r>
          </a:p>
          <a:p>
            <a:pPr>
              <a:buNone/>
            </a:pPr>
            <a:endParaRPr lang="en-US" sz="8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How to Establish Bible Authority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500" b="1" u="sng" dirty="0" smtClean="0">
                <a:solidFill>
                  <a:srgbClr val="FFFF00"/>
                </a:solidFill>
                <a:latin typeface="Tahoma" pitchFamily="34" charset="0"/>
                <a:ea typeface="Tahoma" pitchFamily="34" charset="0"/>
                <a:cs typeface="Tahoma" pitchFamily="34" charset="0"/>
              </a:rPr>
              <a:t>Divinely Approved Example</a:t>
            </a:r>
            <a:r>
              <a:rPr lang="en-US" sz="4500" b="1" u="sng" dirty="0" smtClean="0">
                <a:solidFill>
                  <a:schemeClr val="bg1"/>
                </a:solidFill>
                <a:latin typeface="Tahoma" pitchFamily="34" charset="0"/>
                <a:ea typeface="Tahoma" pitchFamily="34" charset="0"/>
                <a:cs typeface="Tahoma" pitchFamily="34" charset="0"/>
              </a:rPr>
              <a:t> </a:t>
            </a:r>
            <a:r>
              <a:rPr lang="en-US" sz="4500" b="1" u="sng" dirty="0" smtClean="0">
                <a:solidFill>
                  <a:schemeClr val="bg1"/>
                </a:solidFill>
                <a:latin typeface="Tahoma" pitchFamily="34" charset="0"/>
                <a:ea typeface="Tahoma" pitchFamily="34" charset="0"/>
                <a:cs typeface="Tahoma" pitchFamily="34" charset="0"/>
              </a:rPr>
              <a:t>(Positive &amp; Negative)</a:t>
            </a:r>
            <a:endParaRPr lang="en-US" sz="4500" b="1" u="sng" dirty="0" smtClean="0">
              <a:solidFill>
                <a:schemeClr val="bg1"/>
              </a:solidFill>
              <a:latin typeface="Tahoma" pitchFamily="34" charset="0"/>
              <a:ea typeface="Tahoma" pitchFamily="34" charset="0"/>
              <a:cs typeface="Tahoma" pitchFamily="34" charset="0"/>
            </a:endParaRPr>
          </a:p>
          <a:p>
            <a:pPr>
              <a:buNone/>
            </a:pPr>
            <a:endParaRPr lang="en-US" sz="13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are commanded to imitate Christ’s </a:t>
            </a:r>
            <a:r>
              <a:rPr lang="en-US" sz="4300" dirty="0" smtClean="0">
                <a:solidFill>
                  <a:schemeClr val="bg1"/>
                </a:solidFill>
                <a:latin typeface="Tahoma" pitchFamily="34" charset="0"/>
                <a:ea typeface="Tahoma" pitchFamily="34" charset="0"/>
                <a:cs typeface="Tahoma" pitchFamily="34" charset="0"/>
              </a:rPr>
              <a:t>example </a:t>
            </a:r>
            <a:r>
              <a:rPr lang="en-US" sz="4300" dirty="0" smtClean="0">
                <a:solidFill>
                  <a:schemeClr val="bg1"/>
                </a:solidFill>
                <a:latin typeface="Tahoma" pitchFamily="34" charset="0"/>
                <a:ea typeface="Tahoma" pitchFamily="34" charset="0"/>
                <a:cs typeface="Tahoma" pitchFamily="34" charset="0"/>
              </a:rPr>
              <a:t>(</a:t>
            </a:r>
            <a:r>
              <a:rPr lang="en-US" sz="4300" dirty="0" smtClean="0">
                <a:solidFill>
                  <a:schemeClr val="bg1"/>
                </a:solidFill>
                <a:latin typeface="Tahoma" pitchFamily="34" charset="0"/>
                <a:ea typeface="Tahoma" pitchFamily="34" charset="0"/>
                <a:cs typeface="Tahoma" pitchFamily="34" charset="0"/>
              </a:rPr>
              <a:t>1 </a:t>
            </a:r>
            <a:r>
              <a:rPr lang="en-US" sz="4300" dirty="0" smtClean="0">
                <a:solidFill>
                  <a:schemeClr val="bg1"/>
                </a:solidFill>
                <a:latin typeface="Tahoma" pitchFamily="34" charset="0"/>
                <a:ea typeface="Tahoma" pitchFamily="34" charset="0"/>
                <a:cs typeface="Tahoma" pitchFamily="34" charset="0"/>
              </a:rPr>
              <a:t>Pt. </a:t>
            </a:r>
            <a:r>
              <a:rPr lang="en-US" sz="4300" dirty="0" smtClean="0">
                <a:solidFill>
                  <a:schemeClr val="bg1"/>
                </a:solidFill>
                <a:latin typeface="Tahoma" pitchFamily="34" charset="0"/>
                <a:ea typeface="Tahoma" pitchFamily="34" charset="0"/>
                <a:cs typeface="Tahoma" pitchFamily="34" charset="0"/>
              </a:rPr>
              <a:t>2:21)</a:t>
            </a:r>
          </a:p>
          <a:p>
            <a:pPr algn="ctr">
              <a:buNone/>
            </a:pPr>
            <a:endParaRPr lang="en-US" sz="12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 apostles are </a:t>
            </a:r>
            <a:r>
              <a:rPr lang="en-US" sz="4300" dirty="0" smtClean="0">
                <a:solidFill>
                  <a:schemeClr val="bg1"/>
                </a:solidFill>
                <a:latin typeface="Tahoma" pitchFamily="34" charset="0"/>
                <a:ea typeface="Tahoma" pitchFamily="34" charset="0"/>
                <a:cs typeface="Tahoma" pitchFamily="34" charset="0"/>
              </a:rPr>
              <a:t>set forth </a:t>
            </a:r>
            <a:r>
              <a:rPr lang="en-US" sz="4300" dirty="0" smtClean="0">
                <a:solidFill>
                  <a:schemeClr val="bg1"/>
                </a:solidFill>
                <a:latin typeface="Tahoma" pitchFamily="34" charset="0"/>
                <a:ea typeface="Tahoma" pitchFamily="34" charset="0"/>
                <a:cs typeface="Tahoma" pitchFamily="34" charset="0"/>
              </a:rPr>
              <a:t>as an </a:t>
            </a:r>
            <a:r>
              <a:rPr lang="en-US" sz="4300" dirty="0" smtClean="0">
                <a:solidFill>
                  <a:schemeClr val="bg1"/>
                </a:solidFill>
                <a:latin typeface="Tahoma" pitchFamily="34" charset="0"/>
                <a:ea typeface="Tahoma" pitchFamily="34" charset="0"/>
                <a:cs typeface="Tahoma" pitchFamily="34" charset="0"/>
              </a:rPr>
              <a:t>example for brethren to </a:t>
            </a:r>
            <a:r>
              <a:rPr lang="en-US" sz="4300" dirty="0" smtClean="0">
                <a:solidFill>
                  <a:schemeClr val="bg1"/>
                </a:solidFill>
                <a:latin typeface="Tahoma" pitchFamily="34" charset="0"/>
                <a:ea typeface="Tahoma" pitchFamily="34" charset="0"/>
                <a:cs typeface="Tahoma" pitchFamily="34" charset="0"/>
              </a:rPr>
              <a:t>follow as they imitated Christ.                                            (</a:t>
            </a:r>
            <a:r>
              <a:rPr lang="en-US" sz="4300" dirty="0" smtClean="0">
                <a:solidFill>
                  <a:schemeClr val="bg1"/>
                </a:solidFill>
                <a:latin typeface="Tahoma" pitchFamily="34" charset="0"/>
                <a:ea typeface="Tahoma" pitchFamily="34" charset="0"/>
                <a:cs typeface="Tahoma" pitchFamily="34" charset="0"/>
              </a:rPr>
              <a:t>1 Cor. 11:1; Phil. </a:t>
            </a:r>
            <a:r>
              <a:rPr lang="en-US" sz="4300" dirty="0" smtClean="0">
                <a:solidFill>
                  <a:schemeClr val="bg1"/>
                </a:solidFill>
                <a:latin typeface="Tahoma" pitchFamily="34" charset="0"/>
                <a:ea typeface="Tahoma" pitchFamily="34" charset="0"/>
                <a:cs typeface="Tahoma" pitchFamily="34" charset="0"/>
              </a:rPr>
              <a:t>3:17; 1 Thess. 2:9-14; 2 Tim. 1:13) </a:t>
            </a:r>
            <a:endParaRPr lang="en-US" sz="4300" dirty="0" smtClean="0">
              <a:solidFill>
                <a:schemeClr val="bg1"/>
              </a:solidFill>
              <a:latin typeface="Tahoma" pitchFamily="34" charset="0"/>
              <a:ea typeface="Tahoma" pitchFamily="34" charset="0"/>
              <a:cs typeface="Tahoma" pitchFamily="34" charset="0"/>
            </a:endParaRP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Many warnings are given so that brethren might not be deceived by false teachers or by sin (Gal. 1:8-9; 2 Pet. 2:1-3; 1 Tim. 1:20; 2 Tim. 1:15</a:t>
            </a:r>
            <a:r>
              <a:rPr lang="en-US" sz="4300" dirty="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2:17; </a:t>
            </a:r>
            <a:r>
              <a:rPr lang="en-US" sz="4300" dirty="0">
                <a:solidFill>
                  <a:schemeClr val="bg1"/>
                </a:solidFill>
                <a:latin typeface="Tahoma" pitchFamily="34" charset="0"/>
                <a:ea typeface="Tahoma" pitchFamily="34" charset="0"/>
                <a:cs typeface="Tahoma" pitchFamily="34" charset="0"/>
              </a:rPr>
              <a:t>1 Cor. 10:11)  </a:t>
            </a:r>
            <a:endParaRPr lang="en-US" sz="800" dirty="0" smtClean="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How to Establish Bible Authority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800" b="1" u="sng" dirty="0" smtClean="0">
                <a:solidFill>
                  <a:srgbClr val="FFFF00"/>
                </a:solidFill>
                <a:latin typeface="Tahoma" pitchFamily="34" charset="0"/>
                <a:ea typeface="Tahoma" pitchFamily="34" charset="0"/>
                <a:cs typeface="Tahoma" pitchFamily="34" charset="0"/>
              </a:rPr>
              <a:t>Necessary Inference</a:t>
            </a:r>
            <a:r>
              <a:rPr lang="en-US" sz="4800" b="1" dirty="0" smtClean="0">
                <a:solidFill>
                  <a:srgbClr val="FFFF00"/>
                </a:solidFill>
                <a:latin typeface="Tahoma" pitchFamily="34" charset="0"/>
                <a:ea typeface="Tahoma" pitchFamily="34" charset="0"/>
                <a:cs typeface="Tahoma" pitchFamily="34" charset="0"/>
              </a:rPr>
              <a:t> </a:t>
            </a:r>
          </a:p>
          <a:p>
            <a:pPr>
              <a:buNone/>
            </a:pPr>
            <a:endParaRPr lang="en-US" sz="1300" dirty="0">
              <a:solidFill>
                <a:schemeClr val="bg1"/>
              </a:solidFill>
              <a:latin typeface="Tahoma" pitchFamily="34" charset="0"/>
              <a:ea typeface="Tahoma" pitchFamily="34" charset="0"/>
              <a:cs typeface="Tahoma" pitchFamily="34" charset="0"/>
            </a:endParaRPr>
          </a:p>
          <a:p>
            <a:pPr algn="ctr">
              <a:buNone/>
              <a:defRPr/>
            </a:pPr>
            <a:r>
              <a:rPr lang="en-US" sz="4200" dirty="0">
                <a:solidFill>
                  <a:schemeClr val="bg1"/>
                </a:solidFill>
                <a:latin typeface="Tahoma" pitchFamily="34" charset="0"/>
                <a:ea typeface="Tahoma" pitchFamily="34" charset="0"/>
                <a:cs typeface="Tahoma" pitchFamily="34" charset="0"/>
              </a:rPr>
              <a:t>Necessary- “absolutely essential” (</a:t>
            </a:r>
            <a:r>
              <a:rPr lang="en-US" sz="4200" dirty="0" smtClean="0">
                <a:solidFill>
                  <a:schemeClr val="bg1"/>
                </a:solidFill>
                <a:latin typeface="Tahoma" pitchFamily="34" charset="0"/>
                <a:ea typeface="Tahoma" pitchFamily="34" charset="0"/>
                <a:cs typeface="Tahoma" pitchFamily="34" charset="0"/>
              </a:rPr>
              <a:t>American Heritage Dict.)</a:t>
            </a:r>
          </a:p>
          <a:p>
            <a:pPr algn="ctr">
              <a:buNone/>
              <a:defRPr/>
            </a:pPr>
            <a:endParaRPr lang="en-US" sz="1200" dirty="0">
              <a:solidFill>
                <a:schemeClr val="bg1"/>
              </a:solidFill>
              <a:latin typeface="Tahoma" pitchFamily="34" charset="0"/>
              <a:ea typeface="Tahoma" pitchFamily="34" charset="0"/>
              <a:cs typeface="Tahoma" pitchFamily="34" charset="0"/>
            </a:endParaRPr>
          </a:p>
          <a:p>
            <a:pPr algn="ctr">
              <a:buNone/>
              <a:defRPr/>
            </a:pPr>
            <a:r>
              <a:rPr lang="en-US" sz="4200" dirty="0">
                <a:solidFill>
                  <a:schemeClr val="bg1"/>
                </a:solidFill>
                <a:latin typeface="Tahoma" pitchFamily="34" charset="0"/>
                <a:ea typeface="Tahoma" pitchFamily="34" charset="0"/>
                <a:cs typeface="Tahoma" pitchFamily="34" charset="0"/>
              </a:rPr>
              <a:t>Inference- “the act or process of deriving logical conclusions from premises known or assumed to be true.  The act of reasoning from factual knowledge or evidence” </a:t>
            </a:r>
            <a:endParaRPr lang="en-US" sz="4200" dirty="0" smtClean="0">
              <a:solidFill>
                <a:schemeClr val="bg1"/>
              </a:solidFill>
              <a:latin typeface="Tahoma" pitchFamily="34" charset="0"/>
              <a:ea typeface="Tahoma" pitchFamily="34" charset="0"/>
              <a:cs typeface="Tahoma" pitchFamily="34" charset="0"/>
            </a:endParaRPr>
          </a:p>
          <a:p>
            <a:pPr algn="ctr">
              <a:buNone/>
              <a:defRPr/>
            </a:pPr>
            <a:endParaRPr lang="en-US" sz="1200" dirty="0">
              <a:solidFill>
                <a:schemeClr val="bg1"/>
              </a:solidFill>
              <a:latin typeface="Tahoma" pitchFamily="34" charset="0"/>
              <a:ea typeface="Tahoma" pitchFamily="34" charset="0"/>
              <a:cs typeface="Tahoma" pitchFamily="34" charset="0"/>
            </a:endParaRPr>
          </a:p>
          <a:p>
            <a:pPr algn="ctr">
              <a:buNone/>
              <a:defRPr/>
            </a:pPr>
            <a:r>
              <a:rPr lang="en-US" sz="4200" u="sng" dirty="0">
                <a:solidFill>
                  <a:schemeClr val="bg1"/>
                </a:solidFill>
                <a:latin typeface="Tahoma" pitchFamily="34" charset="0"/>
                <a:ea typeface="Tahoma" pitchFamily="34" charset="0"/>
                <a:cs typeface="Tahoma" pitchFamily="34" charset="0"/>
              </a:rPr>
              <a:t>Necessary inference- </a:t>
            </a:r>
          </a:p>
          <a:p>
            <a:pPr algn="ctr">
              <a:buNone/>
              <a:defRPr/>
            </a:pPr>
            <a:r>
              <a:rPr lang="en-US" sz="4200" dirty="0">
                <a:solidFill>
                  <a:schemeClr val="bg1"/>
                </a:solidFill>
                <a:latin typeface="Tahoma" pitchFamily="34" charset="0"/>
                <a:ea typeface="Tahoma" pitchFamily="34" charset="0"/>
                <a:cs typeface="Tahoma" pitchFamily="34" charset="0"/>
              </a:rPr>
              <a:t>An absolutely essential conclusion based upon factual knowledge or evidence</a:t>
            </a:r>
            <a:r>
              <a:rPr lang="en-US" sz="4200" dirty="0" smtClean="0">
                <a:solidFill>
                  <a:schemeClr val="bg1"/>
                </a:solidFill>
                <a:latin typeface="Tahoma" pitchFamily="34" charset="0"/>
                <a:ea typeface="Tahoma" pitchFamily="34" charset="0"/>
                <a:cs typeface="Tahoma" pitchFamily="34" charset="0"/>
              </a:rPr>
              <a:t>.</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Example of Jesus Using Necessary Inference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defRPr/>
            </a:pPr>
            <a:r>
              <a:rPr lang="en-US" sz="4000" dirty="0" smtClean="0">
                <a:solidFill>
                  <a:schemeClr val="bg1"/>
                </a:solidFill>
                <a:latin typeface="Tahoma" pitchFamily="34" charset="0"/>
                <a:ea typeface="Tahoma" pitchFamily="34" charset="0"/>
                <a:cs typeface="Tahoma" pitchFamily="34" charset="0"/>
              </a:rPr>
              <a:t>In response to the </a:t>
            </a:r>
            <a:r>
              <a:rPr lang="en-US" sz="4000" dirty="0" err="1" smtClean="0">
                <a:solidFill>
                  <a:schemeClr val="bg1"/>
                </a:solidFill>
                <a:latin typeface="Tahoma" pitchFamily="34" charset="0"/>
                <a:ea typeface="Tahoma" pitchFamily="34" charset="0"/>
                <a:cs typeface="Tahoma" pitchFamily="34" charset="0"/>
              </a:rPr>
              <a:t>Sadduccees</a:t>
            </a:r>
            <a:r>
              <a:rPr lang="en-US" sz="4000" dirty="0" smtClean="0">
                <a:solidFill>
                  <a:schemeClr val="bg1"/>
                </a:solidFill>
                <a:latin typeface="Tahoma" pitchFamily="34" charset="0"/>
                <a:ea typeface="Tahoma" pitchFamily="34" charset="0"/>
                <a:cs typeface="Tahoma" pitchFamily="34" charset="0"/>
              </a:rPr>
              <a:t> question about whose wife of seven husbands would she be in the resurrection, Jesus asked them – “Have you not read what was spoken to you by God?” (</a:t>
            </a:r>
            <a:r>
              <a:rPr lang="en-US" sz="4000" dirty="0" smtClean="0">
                <a:solidFill>
                  <a:schemeClr val="bg1"/>
                </a:solidFill>
                <a:latin typeface="Tahoma" pitchFamily="34" charset="0"/>
                <a:ea typeface="Tahoma" pitchFamily="34" charset="0"/>
                <a:cs typeface="Tahoma" pitchFamily="34" charset="0"/>
              </a:rPr>
              <a:t>Matthew </a:t>
            </a:r>
            <a:r>
              <a:rPr lang="en-US" sz="4000" dirty="0" smtClean="0">
                <a:solidFill>
                  <a:schemeClr val="bg1"/>
                </a:solidFill>
                <a:latin typeface="Tahoma" pitchFamily="34" charset="0"/>
                <a:ea typeface="Tahoma" pitchFamily="34" charset="0"/>
                <a:cs typeface="Tahoma" pitchFamily="34" charset="0"/>
              </a:rPr>
              <a:t>22:31)  </a:t>
            </a:r>
          </a:p>
          <a:p>
            <a:pPr algn="ctr">
              <a:buNone/>
              <a:defRPr/>
            </a:pPr>
            <a:endParaRPr lang="en-US" sz="15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Jesus quotes Exodus 3:6, </a:t>
            </a:r>
            <a:r>
              <a:rPr lang="en-US" sz="4000" dirty="0">
                <a:solidFill>
                  <a:schemeClr val="bg1"/>
                </a:solidFill>
                <a:latin typeface="Tahoma" pitchFamily="34" charset="0"/>
                <a:ea typeface="Tahoma" pitchFamily="34" charset="0"/>
                <a:cs typeface="Tahoma" pitchFamily="34" charset="0"/>
              </a:rPr>
              <a:t>“'I am the God of Abraham, the God of Isaac, and the God of Jacob</a:t>
            </a:r>
            <a:r>
              <a:rPr lang="en-US" sz="4000" dirty="0" smtClean="0">
                <a:solidFill>
                  <a:schemeClr val="bg1"/>
                </a:solidFill>
                <a:latin typeface="Tahoma" pitchFamily="34" charset="0"/>
                <a:ea typeface="Tahoma" pitchFamily="34" charset="0"/>
                <a:cs typeface="Tahoma" pitchFamily="34" charset="0"/>
              </a:rPr>
              <a:t>'?” (Direct Statement)</a:t>
            </a:r>
          </a:p>
          <a:p>
            <a:pPr algn="ctr">
              <a:buNone/>
              <a:defRPr/>
            </a:pPr>
            <a:endParaRPr lang="en-US" sz="1500" dirty="0" smtClean="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Jesus states a </a:t>
            </a:r>
            <a:r>
              <a:rPr lang="en-US" sz="4000" dirty="0" smtClean="0">
                <a:solidFill>
                  <a:schemeClr val="bg1"/>
                </a:solidFill>
                <a:latin typeface="Tahoma" pitchFamily="34" charset="0"/>
                <a:ea typeface="Tahoma" pitchFamily="34" charset="0"/>
                <a:cs typeface="Tahoma" pitchFamily="34" charset="0"/>
              </a:rPr>
              <a:t>fact (divinely approved example) </a:t>
            </a:r>
            <a:r>
              <a:rPr lang="en-US" sz="4000" dirty="0" smtClean="0">
                <a:solidFill>
                  <a:schemeClr val="bg1"/>
                </a:solidFill>
                <a:latin typeface="Tahoma" pitchFamily="34" charset="0"/>
                <a:ea typeface="Tahoma" pitchFamily="34" charset="0"/>
                <a:cs typeface="Tahoma" pitchFamily="34" charset="0"/>
              </a:rPr>
              <a:t>“God </a:t>
            </a:r>
            <a:r>
              <a:rPr lang="en-US" sz="4000" dirty="0">
                <a:solidFill>
                  <a:schemeClr val="bg1"/>
                </a:solidFill>
                <a:latin typeface="Tahoma" pitchFamily="34" charset="0"/>
                <a:ea typeface="Tahoma" pitchFamily="34" charset="0"/>
                <a:cs typeface="Tahoma" pitchFamily="34" charset="0"/>
              </a:rPr>
              <a:t>is not the God of the dead, but of the living." </a:t>
            </a:r>
            <a:r>
              <a:rPr lang="en-US" sz="4000" dirty="0" smtClean="0">
                <a:solidFill>
                  <a:schemeClr val="bg1"/>
                </a:solidFill>
                <a:latin typeface="Tahoma" pitchFamily="34" charset="0"/>
                <a:ea typeface="Tahoma" pitchFamily="34" charset="0"/>
                <a:cs typeface="Tahoma" pitchFamily="34" charset="0"/>
              </a:rPr>
              <a:t>(</a:t>
            </a:r>
            <a:r>
              <a:rPr lang="en-US" sz="4000" dirty="0" smtClean="0">
                <a:solidFill>
                  <a:schemeClr val="bg1"/>
                </a:solidFill>
                <a:latin typeface="Tahoma" pitchFamily="34" charset="0"/>
                <a:ea typeface="Tahoma" pitchFamily="34" charset="0"/>
                <a:cs typeface="Tahoma" pitchFamily="34" charset="0"/>
              </a:rPr>
              <a:t>Matthew </a:t>
            </a:r>
            <a:r>
              <a:rPr lang="en-US" sz="4000" dirty="0" smtClean="0">
                <a:solidFill>
                  <a:schemeClr val="bg1"/>
                </a:solidFill>
                <a:latin typeface="Tahoma" pitchFamily="34" charset="0"/>
                <a:ea typeface="Tahoma" pitchFamily="34" charset="0"/>
                <a:cs typeface="Tahoma" pitchFamily="34" charset="0"/>
              </a:rPr>
              <a:t>22:32). </a:t>
            </a:r>
          </a:p>
          <a:p>
            <a:pPr algn="ctr">
              <a:buNone/>
              <a:defRPr/>
            </a:pPr>
            <a:endParaRPr lang="en-US" sz="1500" dirty="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The Sadducees &amp; the crowds understood that Jesus taught the resurrection from the dead based on the Scripture.</a:t>
            </a:r>
            <a:endParaRPr lang="en-US" sz="4000" dirty="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Necessary Inference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defRPr/>
            </a:pPr>
            <a:r>
              <a:rPr lang="en-US" sz="4000" dirty="0" smtClean="0">
                <a:solidFill>
                  <a:schemeClr val="bg1"/>
                </a:solidFill>
                <a:latin typeface="Tahoma" pitchFamily="34" charset="0"/>
                <a:ea typeface="Tahoma" pitchFamily="34" charset="0"/>
                <a:cs typeface="Tahoma" pitchFamily="34" charset="0"/>
              </a:rPr>
              <a:t>Since the sum of God’s word is truth (Ps. 119:160), study </a:t>
            </a:r>
            <a:r>
              <a:rPr lang="en-US" sz="4000" dirty="0">
                <a:solidFill>
                  <a:schemeClr val="bg1"/>
                </a:solidFill>
                <a:latin typeface="Tahoma" pitchFamily="34" charset="0"/>
                <a:ea typeface="Tahoma" pitchFamily="34" charset="0"/>
                <a:cs typeface="Tahoma" pitchFamily="34" charset="0"/>
              </a:rPr>
              <a:t>all that the Scriptures say on a </a:t>
            </a:r>
            <a:r>
              <a:rPr lang="en-US" sz="4000" dirty="0" smtClean="0">
                <a:solidFill>
                  <a:schemeClr val="bg1"/>
                </a:solidFill>
                <a:latin typeface="Tahoma" pitchFamily="34" charset="0"/>
                <a:ea typeface="Tahoma" pitchFamily="34" charset="0"/>
                <a:cs typeface="Tahoma" pitchFamily="34" charset="0"/>
              </a:rPr>
              <a:t>subject. </a:t>
            </a:r>
            <a:endParaRPr lang="en-US" sz="4000" dirty="0">
              <a:solidFill>
                <a:schemeClr val="bg1"/>
              </a:solidFill>
              <a:latin typeface="Tahoma" pitchFamily="34" charset="0"/>
              <a:ea typeface="Tahoma" pitchFamily="34" charset="0"/>
              <a:cs typeface="Tahoma" pitchFamily="34" charset="0"/>
            </a:endParaRPr>
          </a:p>
          <a:p>
            <a:pPr algn="ctr">
              <a:buNone/>
              <a:defRPr/>
            </a:pPr>
            <a:r>
              <a:rPr lang="en-US" sz="1200" dirty="0" smtClean="0">
                <a:solidFill>
                  <a:schemeClr val="bg1"/>
                </a:solidFill>
                <a:latin typeface="Tahoma" pitchFamily="34" charset="0"/>
                <a:ea typeface="Tahoma" pitchFamily="34" charset="0"/>
                <a:cs typeface="Tahoma" pitchFamily="34" charset="0"/>
              </a:rPr>
              <a:t>  </a:t>
            </a:r>
          </a:p>
          <a:p>
            <a:pPr algn="ctr">
              <a:buNone/>
              <a:defRPr/>
            </a:pPr>
            <a:r>
              <a:rPr lang="en-US" sz="4000" dirty="0" smtClean="0">
                <a:solidFill>
                  <a:schemeClr val="bg1"/>
                </a:solidFill>
                <a:latin typeface="Tahoma" pitchFamily="34" charset="0"/>
                <a:ea typeface="Tahoma" pitchFamily="34" charset="0"/>
                <a:cs typeface="Tahoma" pitchFamily="34" charset="0"/>
              </a:rPr>
              <a:t>The devil tried to get Jesus to jump off the temple by quoting Psalm 91:11-12 but Jesus refused since it contradicted another Scripture, “You shall not put the Lord your God to the test” (</a:t>
            </a:r>
            <a:r>
              <a:rPr lang="en-US" sz="4000" dirty="0" smtClean="0">
                <a:solidFill>
                  <a:schemeClr val="bg1"/>
                </a:solidFill>
                <a:latin typeface="Tahoma" pitchFamily="34" charset="0"/>
                <a:ea typeface="Tahoma" pitchFamily="34" charset="0"/>
                <a:cs typeface="Tahoma" pitchFamily="34" charset="0"/>
              </a:rPr>
              <a:t>Matthew </a:t>
            </a:r>
            <a:r>
              <a:rPr lang="en-US" sz="4000" dirty="0" smtClean="0">
                <a:solidFill>
                  <a:schemeClr val="bg1"/>
                </a:solidFill>
                <a:latin typeface="Tahoma" pitchFamily="34" charset="0"/>
                <a:ea typeface="Tahoma" pitchFamily="34" charset="0"/>
                <a:cs typeface="Tahoma" pitchFamily="34" charset="0"/>
              </a:rPr>
              <a:t>4:7)</a:t>
            </a:r>
          </a:p>
          <a:p>
            <a:pPr algn="ctr">
              <a:buNone/>
              <a:defRPr/>
            </a:pPr>
            <a:endParaRPr lang="en-US" sz="1500" dirty="0" smtClean="0">
              <a:solidFill>
                <a:schemeClr val="bg1"/>
              </a:solidFill>
              <a:latin typeface="Tahoma" pitchFamily="34" charset="0"/>
              <a:ea typeface="Tahoma" pitchFamily="34" charset="0"/>
              <a:cs typeface="Tahoma" pitchFamily="34" charset="0"/>
            </a:endParaRPr>
          </a:p>
          <a:p>
            <a:pPr algn="ctr">
              <a:buNone/>
              <a:defRPr/>
            </a:pPr>
            <a:r>
              <a:rPr lang="en-US" sz="4000" dirty="0" smtClean="0">
                <a:solidFill>
                  <a:schemeClr val="bg1"/>
                </a:solidFill>
                <a:latin typeface="Tahoma" pitchFamily="34" charset="0"/>
                <a:ea typeface="Tahoma" pitchFamily="34" charset="0"/>
                <a:cs typeface="Tahoma" pitchFamily="34" charset="0"/>
              </a:rPr>
              <a:t>Study to show yourselves approved to God so that you might handle the truth accurately (2 Tim. 2:15) &amp; not be deceived.</a:t>
            </a:r>
          </a:p>
          <a:p>
            <a:pPr algn="ctr">
              <a:buNone/>
              <a:defRPr/>
            </a:pPr>
            <a:r>
              <a:rPr lang="en-US" sz="1300" dirty="0" smtClean="0">
                <a:solidFill>
                  <a:schemeClr val="bg1"/>
                </a:solidFill>
                <a:latin typeface="Tahoma" pitchFamily="34" charset="0"/>
                <a:ea typeface="Tahoma" pitchFamily="34" charset="0"/>
                <a:cs typeface="Tahoma" pitchFamily="34" charset="0"/>
              </a:rPr>
              <a:t> </a:t>
            </a:r>
          </a:p>
          <a:p>
            <a:pPr algn="ctr">
              <a:buNone/>
              <a:defRPr/>
            </a:pPr>
            <a:r>
              <a:rPr lang="en-US" sz="4000" dirty="0" smtClean="0">
                <a:solidFill>
                  <a:schemeClr val="bg1"/>
                </a:solidFill>
                <a:latin typeface="Tahoma" pitchFamily="34" charset="0"/>
                <a:ea typeface="Tahoma" pitchFamily="34" charset="0"/>
                <a:cs typeface="Tahoma" pitchFamily="34" charset="0"/>
              </a:rPr>
              <a:t>Let us hold fast to that which is good and abstain from every form of evil (1 Thess. 5:21-22). </a:t>
            </a:r>
            <a:endParaRPr lang="en-US" sz="4000" dirty="0">
              <a:solidFill>
                <a:schemeClr val="bg1"/>
              </a:solidFill>
              <a:latin typeface="Tahoma" pitchFamily="34" charset="0"/>
              <a:ea typeface="Tahoma" pitchFamily="34" charset="0"/>
              <a:cs typeface="Tahoma" pitchFamily="34" charset="0"/>
            </a:endParaRPr>
          </a:p>
          <a:p>
            <a:pPr>
              <a:buNone/>
            </a:pPr>
            <a:endParaRPr lang="en-US" sz="8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2230</TotalTime>
  <Words>1866</Words>
  <Application>Microsoft Office PowerPoint</Application>
  <PresentationFormat>Custom</PresentationFormat>
  <Paragraphs>117</Paragraphs>
  <Slides>15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Tahoma</vt:lpstr>
      <vt:lpstr>Office Theme</vt:lpstr>
      <vt:lpstr>Hymns for Worship at Woodmont</vt:lpstr>
      <vt:lpstr>How to Establish                                                         Bible Authority </vt:lpstr>
      <vt:lpstr>How to Establish Bible Authority</vt:lpstr>
      <vt:lpstr>How to Establish Bible Authority</vt:lpstr>
      <vt:lpstr>How to Establish Bible Authority</vt:lpstr>
      <vt:lpstr>How to Establish Bible Authority</vt:lpstr>
      <vt:lpstr>How to Establish Bible Authority</vt:lpstr>
      <vt:lpstr>Example of Jesus Using Necessary Inference</vt:lpstr>
      <vt:lpstr>Necessary Inference</vt:lpstr>
      <vt:lpstr>Partaking of the Lord’s Supper</vt:lpstr>
      <vt:lpstr>Are Men Saved by Faith Alone?</vt:lpstr>
      <vt:lpstr>Baptism- Is it essential for salvation?</vt:lpstr>
      <vt:lpstr>Baptism- Is it essential for salvation?</vt:lpstr>
      <vt:lpstr>Conclusion</vt:lpstr>
      <vt:lpstr>Hymns for Worship at Woodmont</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Establish                                                         Bible Authority</dc:title>
  <dc:creator>Steven Lawrence Locklair</dc:creator>
  <cp:lastModifiedBy>Steven Locklair</cp:lastModifiedBy>
  <cp:revision>40</cp:revision>
  <cp:lastPrinted>2019-02-24T13:27:00Z</cp:lastPrinted>
  <dcterms:created xsi:type="dcterms:W3CDTF">2014-07-05T23:06:26Z</dcterms:created>
  <dcterms:modified xsi:type="dcterms:W3CDTF">2019-02-24T19:56:59Z</dcterms:modified>
</cp:coreProperties>
</file>