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handoutMasterIdLst>
    <p:handoutMasterId r:id="rId31"/>
  </p:handoutMasterIdLst>
  <p:sldIdLst>
    <p:sldId id="257" r:id="rId2"/>
    <p:sldId id="269" r:id="rId3"/>
    <p:sldId id="270" r:id="rId4"/>
    <p:sldId id="271" r:id="rId5"/>
    <p:sldId id="272" r:id="rId6"/>
    <p:sldId id="273" r:id="rId7"/>
    <p:sldId id="274" r:id="rId8"/>
    <p:sldId id="259" r:id="rId9"/>
    <p:sldId id="275" r:id="rId10"/>
    <p:sldId id="276" r:id="rId11"/>
    <p:sldId id="277" r:id="rId12"/>
    <p:sldId id="260" r:id="rId13"/>
    <p:sldId id="278" r:id="rId14"/>
    <p:sldId id="279" r:id="rId15"/>
    <p:sldId id="280" r:id="rId16"/>
    <p:sldId id="285" r:id="rId17"/>
    <p:sldId id="281" r:id="rId18"/>
    <p:sldId id="282" r:id="rId19"/>
    <p:sldId id="283" r:id="rId20"/>
    <p:sldId id="286" r:id="rId21"/>
    <p:sldId id="291" r:id="rId22"/>
    <p:sldId id="292" r:id="rId23"/>
    <p:sldId id="293" r:id="rId24"/>
    <p:sldId id="294" r:id="rId25"/>
    <p:sldId id="296" r:id="rId26"/>
    <p:sldId id="297" r:id="rId27"/>
    <p:sldId id="295" r:id="rId28"/>
    <p:sldId id="298" r:id="rId29"/>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89236" autoAdjust="0"/>
  </p:normalViewPr>
  <p:slideViewPr>
    <p:cSldViewPr snapToGrid="0">
      <p:cViewPr varScale="1">
        <p:scale>
          <a:sx n="76" d="100"/>
          <a:sy n="76" d="100"/>
        </p:scale>
        <p:origin x="408"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B6B1FDD9-B897-4522-918B-C6279D9BABBB}" type="datetimeFigureOut">
              <a:rPr lang="en-US" smtClean="0"/>
              <a:t>3/23/2019</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C3BFD232-B563-46F8-9DFB-F875B1425E0A}" type="slidenum">
              <a:rPr lang="en-US" smtClean="0"/>
              <a:t>‹#›</a:t>
            </a:fld>
            <a:endParaRPr lang="en-US"/>
          </a:p>
        </p:txBody>
      </p:sp>
    </p:spTree>
    <p:extLst>
      <p:ext uri="{BB962C8B-B14F-4D97-AF65-F5344CB8AC3E}">
        <p14:creationId xmlns:p14="http://schemas.microsoft.com/office/powerpoint/2010/main" val="1438382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842" y="0"/>
            <a:ext cx="3912182" cy="355083"/>
          </a:xfrm>
          <a:prstGeom prst="rect">
            <a:avLst/>
          </a:prstGeom>
        </p:spPr>
        <p:txBody>
          <a:bodyPr vert="horz" lIns="91440" tIns="45720" rIns="91440" bIns="45720" rtlCol="0"/>
          <a:lstStyle>
            <a:lvl1pPr algn="r">
              <a:defRPr sz="1200"/>
            </a:lvl1pPr>
          </a:lstStyle>
          <a:p>
            <a:fld id="{7CE59E5C-8E18-44ED-82A8-513B693805EF}" type="datetimeFigureOut">
              <a:rPr lang="en-US" smtClean="0"/>
              <a:t>3/23/2019</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2812" y="3405842"/>
            <a:ext cx="7222490" cy="2786599"/>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842" y="6721993"/>
            <a:ext cx="3912182" cy="355082"/>
          </a:xfrm>
          <a:prstGeom prst="rect">
            <a:avLst/>
          </a:prstGeom>
        </p:spPr>
        <p:txBody>
          <a:bodyPr vert="horz" lIns="91440" tIns="45720" rIns="91440" bIns="45720" rtlCol="0" anchor="b"/>
          <a:lstStyle>
            <a:lvl1pPr algn="r">
              <a:defRPr sz="1200"/>
            </a:lvl1pPr>
          </a:lstStyle>
          <a:p>
            <a:fld id="{BEA9DF11-5A6F-4A7E-B4BA-E3368BEA0B83}" type="slidenum">
              <a:rPr lang="en-US" smtClean="0"/>
              <a:t>‹#›</a:t>
            </a:fld>
            <a:endParaRPr lang="en-US"/>
          </a:p>
        </p:txBody>
      </p:sp>
    </p:spTree>
    <p:extLst>
      <p:ext uri="{BB962C8B-B14F-4D97-AF65-F5344CB8AC3E}">
        <p14:creationId xmlns:p14="http://schemas.microsoft.com/office/powerpoint/2010/main" val="31120771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Last week discussed what the church of Christ is.   According to God’s eternal purpose, </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prophesied OT, fulfilled in Christ, purchased with His own blood</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He is the Head, Savior, Cornerstone, &amp; has all authority</a:t>
            </a: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 over it.</a:t>
            </a:r>
            <a:r>
              <a:rPr lang="en-US" sz="1200" baseline="0" dirty="0" smtClean="0">
                <a:solidFill>
                  <a:schemeClr val="bg1"/>
                </a:solidFill>
                <a:latin typeface="Tahoma" panose="020B0604030504040204" pitchFamily="34" charset="0"/>
                <a:ea typeface="Tahoma" panose="020B0604030504040204" pitchFamily="34" charset="0"/>
                <a:cs typeface="Tahoma" panose="020B0604030504040204" pitchFamily="34" charset="0"/>
              </a:rPr>
              <a:t>   Lack of discernment differences between the church universal &amp; local church that has led to apostasy &amp; departure from the NT pattern.  In this lesson, discuss differences, make some applications.  Examine everything carefully by the Scriptures (Acts 17:11)!</a:t>
            </a:r>
            <a:endPar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3E67C9AF-D3DE-43FA-927E-783119831C45}" type="slidenum">
              <a:rPr lang="en-US" smtClean="0"/>
              <a:t>1</a:t>
            </a:fld>
            <a:endParaRPr lang="en-US"/>
          </a:p>
        </p:txBody>
      </p:sp>
    </p:spTree>
    <p:extLst>
      <p:ext uri="{BB962C8B-B14F-4D97-AF65-F5344CB8AC3E}">
        <p14:creationId xmlns:p14="http://schemas.microsoft.com/office/powerpoint/2010/main" val="28135292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27</a:t>
            </a:fld>
            <a:endParaRPr lang="en-US"/>
          </a:p>
        </p:txBody>
      </p:sp>
    </p:spTree>
    <p:extLst>
      <p:ext uri="{BB962C8B-B14F-4D97-AF65-F5344CB8AC3E}">
        <p14:creationId xmlns:p14="http://schemas.microsoft.com/office/powerpoint/2010/main" val="33035676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bg1"/>
                </a:solidFill>
                <a:latin typeface="Tahoma" panose="020B0604030504040204" pitchFamily="34" charset="0"/>
                <a:ea typeface="Tahoma" panose="020B0604030504040204" pitchFamily="34" charset="0"/>
                <a:cs typeface="Tahoma" panose="020B0604030504040204" pitchFamily="34" charset="0"/>
              </a:rPr>
              <a:t>Understanding difference between church universal &amp; local church will help you not to be deceived by the plans of man that lead to apostasy and to torment. God has a record of those whose names are written in the book of life. Is your name written there? He is going to judge everyone by the deeds they have done by the Scriptures. Anyone whose name is not written there will be thrown into the lake of fire (Rev. 20:11-15).   If you are a penitent believer, be baptized and the Lord will add you to His church (Acts 2:41, 47). Then, be holy knowing that the Lord will lead you to heaven (Rev. 2:10).</a:t>
            </a:r>
          </a:p>
          <a:p>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28</a:t>
            </a:fld>
            <a:endParaRPr lang="en-US"/>
          </a:p>
        </p:txBody>
      </p:sp>
    </p:spTree>
    <p:extLst>
      <p:ext uri="{BB962C8B-B14F-4D97-AF65-F5344CB8AC3E}">
        <p14:creationId xmlns:p14="http://schemas.microsoft.com/office/powerpoint/2010/main" val="113191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dirty="0" smtClean="0">
                <a:effectLst/>
                <a:latin typeface="Tahoma" panose="020B0604030504040204" pitchFamily="34" charset="0"/>
                <a:ea typeface="Tahoma" panose="020B0604030504040204" pitchFamily="34" charset="0"/>
                <a:cs typeface="Tahoma" panose="020B0604030504040204" pitchFamily="34" charset="0"/>
              </a:rPr>
              <a:t>we are to preserve unity in the truth,</a:t>
            </a:r>
            <a:r>
              <a:rPr lang="en-US" sz="1200" b="0" baseline="0" dirty="0" smtClean="0">
                <a:effectLst/>
                <a:latin typeface="Tahoma" panose="020B0604030504040204" pitchFamily="34" charset="0"/>
                <a:ea typeface="Tahoma" panose="020B0604030504040204" pitchFamily="34" charset="0"/>
                <a:cs typeface="Tahoma" panose="020B0604030504040204" pitchFamily="34" charset="0"/>
              </a:rPr>
              <a:t> keep the church pure from error, not be tricked by scheming of men or carried about by every wind of doctrine; but speak the truth in love.</a:t>
            </a:r>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17</a:t>
            </a:fld>
            <a:endParaRPr lang="en-US"/>
          </a:p>
        </p:txBody>
      </p:sp>
    </p:spTree>
    <p:extLst>
      <p:ext uri="{BB962C8B-B14F-4D97-AF65-F5344CB8AC3E}">
        <p14:creationId xmlns:p14="http://schemas.microsoft.com/office/powerpoint/2010/main" val="2369047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20</a:t>
            </a:fld>
            <a:endParaRPr lang="en-US"/>
          </a:p>
        </p:txBody>
      </p:sp>
    </p:spTree>
    <p:extLst>
      <p:ext uri="{BB962C8B-B14F-4D97-AF65-F5344CB8AC3E}">
        <p14:creationId xmlns:p14="http://schemas.microsoft.com/office/powerpoint/2010/main" val="4011221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21</a:t>
            </a:fld>
            <a:endParaRPr lang="en-US"/>
          </a:p>
        </p:txBody>
      </p:sp>
    </p:spTree>
    <p:extLst>
      <p:ext uri="{BB962C8B-B14F-4D97-AF65-F5344CB8AC3E}">
        <p14:creationId xmlns:p14="http://schemas.microsoft.com/office/powerpoint/2010/main" val="34987201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22</a:t>
            </a:fld>
            <a:endParaRPr lang="en-US"/>
          </a:p>
        </p:txBody>
      </p:sp>
    </p:spTree>
    <p:extLst>
      <p:ext uri="{BB962C8B-B14F-4D97-AF65-F5344CB8AC3E}">
        <p14:creationId xmlns:p14="http://schemas.microsoft.com/office/powerpoint/2010/main" val="37294807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23</a:t>
            </a:fld>
            <a:endParaRPr lang="en-US"/>
          </a:p>
        </p:txBody>
      </p:sp>
    </p:spTree>
    <p:extLst>
      <p:ext uri="{BB962C8B-B14F-4D97-AF65-F5344CB8AC3E}">
        <p14:creationId xmlns:p14="http://schemas.microsoft.com/office/powerpoint/2010/main" val="4262850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Herald of Truth 60 years,</a:t>
            </a:r>
            <a:r>
              <a:rPr lang="en-US" sz="1200" b="0" i="0" kern="1200" baseline="0" dirty="0" smtClean="0">
                <a:solidFill>
                  <a:schemeClr val="tx1"/>
                </a:solidFill>
                <a:effectLst/>
                <a:latin typeface="+mn-lt"/>
                <a:ea typeface="+mn-ea"/>
                <a:cs typeface="+mn-cs"/>
              </a:rPr>
              <a:t> national TV program.  G</a:t>
            </a:r>
            <a:r>
              <a:rPr lang="en-US" sz="1200" b="0" i="0" kern="1200" dirty="0" smtClean="0">
                <a:solidFill>
                  <a:schemeClr val="tx1"/>
                </a:solidFill>
                <a:effectLst/>
                <a:latin typeface="+mn-lt"/>
                <a:ea typeface="+mn-ea"/>
                <a:cs typeface="+mn-cs"/>
              </a:rPr>
              <a:t>raduate Abilene, James Walter Nichols weekly radio program named Herald of Truth. Another man had one in Wis., 2 formed a regional network. Nichols believed it could go national, approached elders of Highland Avenue for support. Elders agreed outreach ministry, radio,</a:t>
            </a:r>
            <a:r>
              <a:rPr lang="en-US" sz="1200" b="0" i="0" kern="1200" baseline="0" dirty="0" smtClean="0">
                <a:solidFill>
                  <a:schemeClr val="tx1"/>
                </a:solidFill>
                <a:effectLst/>
                <a:latin typeface="+mn-lt"/>
                <a:ea typeface="+mn-ea"/>
                <a:cs typeface="+mn-cs"/>
              </a:rPr>
              <a:t> then TV. </a:t>
            </a:r>
            <a:r>
              <a:rPr lang="en-US" sz="1200" b="0" i="0" kern="1200" dirty="0" err="1" smtClean="0">
                <a:solidFill>
                  <a:schemeClr val="tx1"/>
                </a:solidFill>
                <a:effectLst/>
                <a:latin typeface="+mn-lt"/>
                <a:ea typeface="+mn-ea"/>
                <a:cs typeface="+mn-cs"/>
              </a:rPr>
              <a:t>Batsell</a:t>
            </a:r>
            <a:r>
              <a:rPr lang="en-US" sz="1200" b="0" i="0" kern="1200" dirty="0" smtClean="0">
                <a:solidFill>
                  <a:schemeClr val="tx1"/>
                </a:solidFill>
                <a:effectLst/>
                <a:latin typeface="+mn-lt"/>
                <a:ea typeface="+mn-ea"/>
                <a:cs typeface="+mn-cs"/>
              </a:rPr>
              <a:t> Barrett Baxter 1959 primary presenter.</a:t>
            </a:r>
            <a:r>
              <a:rPr lang="en-US" sz="1200" b="0" i="0" kern="1200" baseline="0" dirty="0" smtClean="0">
                <a:solidFill>
                  <a:schemeClr val="tx1"/>
                </a:solidFill>
                <a:effectLst/>
                <a:latin typeface="+mn-lt"/>
                <a:ea typeface="+mn-ea"/>
                <a:cs typeface="+mn-cs"/>
              </a:rPr>
              <a:t> </a:t>
            </a:r>
            <a:r>
              <a:rPr lang="en-US" sz="1200" b="0" i="0" kern="1200" dirty="0" smtClean="0">
                <a:solidFill>
                  <a:schemeClr val="tx1"/>
                </a:solidFill>
                <a:effectLst/>
                <a:latin typeface="+mn-lt"/>
                <a:ea typeface="+mn-ea"/>
                <a:cs typeface="+mn-cs"/>
              </a:rPr>
              <a:t>“He became the first Church of Christ superstar,” Brant joked. “Everybody in our fellowship knew who he was.” During the early years, the Highland elders often came under fire by those who did not approve of cooperation between autonomous churches of Christ. These attacks precipitated the infamous Harper-</a:t>
            </a:r>
            <a:r>
              <a:rPr lang="en-US" sz="1200" b="0" i="0" kern="1200" dirty="0" err="1" smtClean="0">
                <a:solidFill>
                  <a:schemeClr val="tx1"/>
                </a:solidFill>
                <a:effectLst/>
                <a:latin typeface="+mn-lt"/>
                <a:ea typeface="+mn-ea"/>
                <a:cs typeface="+mn-cs"/>
              </a:rPr>
              <a:t>Tant</a:t>
            </a:r>
            <a:r>
              <a:rPr lang="en-US" sz="1200" b="0" i="0" kern="1200" dirty="0" smtClean="0">
                <a:solidFill>
                  <a:schemeClr val="tx1"/>
                </a:solidFill>
                <a:effectLst/>
                <a:latin typeface="+mn-lt"/>
                <a:ea typeface="+mn-ea"/>
                <a:cs typeface="+mn-cs"/>
              </a:rPr>
              <a:t> debates in Abilene and Lufkin, with Brother Harper, Highland's pulpit preacher, defending the Highland elders and Herald of Truth. In spite of these attacks, Herald of Truth was welcomed across the country.  Herald of Truth is overseen by the elders of the Highland Church of Christ in Abilene, Texas. </a:t>
            </a:r>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24</a:t>
            </a:fld>
            <a:endParaRPr lang="en-US"/>
          </a:p>
        </p:txBody>
      </p:sp>
    </p:spTree>
    <p:extLst>
      <p:ext uri="{BB962C8B-B14F-4D97-AF65-F5344CB8AC3E}">
        <p14:creationId xmlns:p14="http://schemas.microsoft.com/office/powerpoint/2010/main" val="1665488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In 1983 Brown Trail began overseeing a local television program called “The Truth in Love.”  It can be seen in the DFW market every Sunday morning at 7:30 am on KDFI – My27.  It is also being broadcast all over the country on the Gospel Broadcasting Network (www.gbntv.org).  Jason Sparks is the Director of the program while Robert Dodson serves as its host.</a:t>
            </a:r>
            <a:r>
              <a:rPr lang="en-US" dirty="0" smtClean="0"/>
              <a:t/>
            </a:r>
            <a:br>
              <a:rPr lang="en-US" dirty="0" smtClean="0"/>
            </a:b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25</a:t>
            </a:fld>
            <a:endParaRPr lang="en-US"/>
          </a:p>
        </p:txBody>
      </p:sp>
    </p:spTree>
    <p:extLst>
      <p:ext uri="{BB962C8B-B14F-4D97-AF65-F5344CB8AC3E}">
        <p14:creationId xmlns:p14="http://schemas.microsoft.com/office/powerpoint/2010/main" val="218565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1" kern="1200" dirty="0" smtClean="0">
                <a:solidFill>
                  <a:schemeClr val="tx1"/>
                </a:solidFill>
                <a:effectLst/>
                <a:latin typeface="+mn-lt"/>
                <a:ea typeface="+mn-ea"/>
                <a:cs typeface="+mn-cs"/>
              </a:rPr>
              <a:t>As we strive to reach the goal of going into the world, that we may all be one, we invite you to be part of the 2019 Church of Christ Crusade which will be hosted in Fort Worth, Texas June 22-27, 2019;</a:t>
            </a:r>
            <a:r>
              <a:rPr lang="en-US" sz="1200" b="0" i="1"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started in Chicago when a group of ministers convened to discuss techniques that would strengthen the efforts of the local congregations. To this end, the group concluded that a major evangelistic campaign would meet their objectives. Dr. Daniel Harrison was chosen to orchestrate and lead this movement. Thus, the Crusade for Christ was born. The Crusade’s basic philosophy is centered around holistic evangelism. The founding organizers believed that if Christians, in the faith, nationwide, came together, many amazing things would materialize.  June 22-27, 2019</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
            </a:r>
            <a:br>
              <a:rPr lang="en-US" dirty="0" smtClean="0"/>
            </a:br>
            <a:endParaRPr lang="en-US" dirty="0" smtClean="0"/>
          </a:p>
          <a:p>
            <a:endParaRPr lang="en-US" dirty="0" smtClean="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BEA9DF11-5A6F-4A7E-B4BA-E3368BEA0B83}" type="slidenum">
              <a:rPr lang="en-US" smtClean="0"/>
              <a:t>26</a:t>
            </a:fld>
            <a:endParaRPr lang="en-US"/>
          </a:p>
        </p:txBody>
      </p:sp>
    </p:spTree>
    <p:extLst>
      <p:ext uri="{BB962C8B-B14F-4D97-AF65-F5344CB8AC3E}">
        <p14:creationId xmlns:p14="http://schemas.microsoft.com/office/powerpoint/2010/main" val="38396969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CAC2C1-185E-4CFA-B138-E730C40BEDB8}"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1726444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AC2C1-185E-4CFA-B138-E730C40BEDB8}"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100666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AC2C1-185E-4CFA-B138-E730C40BEDB8}"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8725869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CAC2C1-185E-4CFA-B138-E730C40BEDB8}"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2456380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CAC2C1-185E-4CFA-B138-E730C40BEDB8}" type="datetimeFigureOut">
              <a:rPr lang="en-US" smtClean="0"/>
              <a:t>3/23/2019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2583403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CAC2C1-185E-4CFA-B138-E730C40BEDB8}"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247215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CAC2C1-185E-4CFA-B138-E730C40BEDB8}" type="datetimeFigureOut">
              <a:rPr lang="en-US" smtClean="0"/>
              <a:t>3/23/2019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3136367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CAC2C1-185E-4CFA-B138-E730C40BEDB8}" type="datetimeFigureOut">
              <a:rPr lang="en-US" smtClean="0"/>
              <a:t>3/23/2019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3620137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CAC2C1-185E-4CFA-B138-E730C40BEDB8}" type="datetimeFigureOut">
              <a:rPr lang="en-US" smtClean="0"/>
              <a:t>3/23/2019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38706706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C2C1-185E-4CFA-B138-E730C40BEDB8}"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113258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CAC2C1-185E-4CFA-B138-E730C40BEDB8}" type="datetimeFigureOut">
              <a:rPr lang="en-US" smtClean="0"/>
              <a:t>3/23/2019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EC1DED-3B7F-412E-BFDA-A11C1C36D685}" type="slidenum">
              <a:rPr lang="en-US" smtClean="0"/>
              <a:t>‹#›</a:t>
            </a:fld>
            <a:endParaRPr lang="en-US"/>
          </a:p>
        </p:txBody>
      </p:sp>
    </p:spTree>
    <p:extLst>
      <p:ext uri="{BB962C8B-B14F-4D97-AF65-F5344CB8AC3E}">
        <p14:creationId xmlns:p14="http://schemas.microsoft.com/office/powerpoint/2010/main" val="1551079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CAC2C1-185E-4CFA-B138-E730C40BEDB8}" type="datetimeFigureOut">
              <a:rPr lang="en-US" smtClean="0"/>
              <a:t>3/23/2019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EC1DED-3B7F-412E-BFDA-A11C1C36D685}" type="slidenum">
              <a:rPr lang="en-US" smtClean="0"/>
              <a:t>‹#›</a:t>
            </a:fld>
            <a:endParaRPr lang="en-US"/>
          </a:p>
        </p:txBody>
      </p:sp>
    </p:spTree>
    <p:extLst>
      <p:ext uri="{BB962C8B-B14F-4D97-AF65-F5344CB8AC3E}">
        <p14:creationId xmlns:p14="http://schemas.microsoft.com/office/powerpoint/2010/main" val="2786238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1022" y="0"/>
            <a:ext cx="12110977" cy="1979272"/>
          </a:xfrm>
        </p:spPr>
        <p:txBody>
          <a:bodyPr>
            <a:normAutofit/>
          </a:bodyPr>
          <a:lstStyle/>
          <a:p>
            <a:r>
              <a:rPr lang="en-US" sz="6000" dirty="0" smtClean="0">
                <a:solidFill>
                  <a:srgbClr val="FFFF00"/>
                </a:solidFill>
                <a:latin typeface="Tahoma" panose="020B0604030504040204" pitchFamily="34" charset="0"/>
                <a:ea typeface="Tahoma" panose="020B0604030504040204" pitchFamily="34" charset="0"/>
                <a:cs typeface="Tahoma" panose="020B0604030504040204" pitchFamily="34" charset="0"/>
              </a:rPr>
              <a:t>Differences between the Universal and Local Church of Christ</a:t>
            </a:r>
            <a:endParaRPr lang="en-US" sz="60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4" name="Picture 2" descr="http://www.searchthebible.com/images/Study%20Bible%20Small.jpg"/>
          <p:cNvPicPr>
            <a:picLocks noChangeAspect="1" noChangeArrowheads="1"/>
          </p:cNvPicPr>
          <p:nvPr/>
        </p:nvPicPr>
        <p:blipFill>
          <a:blip r:embed="rId3" cstate="print"/>
          <a:srcRect/>
          <a:stretch>
            <a:fillRect/>
          </a:stretch>
        </p:blipFill>
        <p:spPr bwMode="auto">
          <a:xfrm>
            <a:off x="1" y="2176041"/>
            <a:ext cx="12191998" cy="4681959"/>
          </a:xfrm>
          <a:prstGeom prst="rect">
            <a:avLst/>
          </a:prstGeom>
          <a:noFill/>
        </p:spPr>
      </p:pic>
    </p:spTree>
    <p:extLst>
      <p:ext uri="{BB962C8B-B14F-4D97-AF65-F5344CB8AC3E}">
        <p14:creationId xmlns:p14="http://schemas.microsoft.com/office/powerpoint/2010/main" val="23679906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128002385"/>
              </p:ext>
            </p:extLst>
          </p:nvPr>
        </p:nvGraphicFramePr>
        <p:xfrm>
          <a:off x="-3" y="1"/>
          <a:ext cx="12192002" cy="6857999"/>
        </p:xfrm>
        <a:graphic>
          <a:graphicData uri="http://schemas.openxmlformats.org/drawingml/2006/table">
            <a:tbl>
              <a:tblPr firstRow="1" firstCol="1" bandRow="1">
                <a:tableStyleId>{073A0DAA-6AF3-43AB-8588-CEC1D06C72B9}</a:tableStyleId>
              </a:tblPr>
              <a:tblGrid>
                <a:gridCol w="6096001"/>
                <a:gridCol w="6096001"/>
              </a:tblGrid>
              <a:tr h="87512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306524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Enter only by the Lord adding the saved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(who were baptized) to </a:t>
                      </a:r>
                      <a:r>
                        <a:rPr lang="en-US" sz="3600" b="0" dirty="0">
                          <a:effectLst/>
                          <a:latin typeface="Tahoma" panose="020B0604030504040204" pitchFamily="34" charset="0"/>
                          <a:ea typeface="Tahoma" panose="020B0604030504040204" pitchFamily="34" charset="0"/>
                          <a:cs typeface="Tahoma" panose="020B0604030504040204" pitchFamily="34" charset="0"/>
                        </a:rPr>
                        <a:t>the church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2:41, 47; 1 Cor. 12:13)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Enter by deciding to join ourselves (Acts 9:26-28</a:t>
                      </a:r>
                      <a:r>
                        <a:rPr lang="en-US" sz="3600" dirty="0" smtClean="0">
                          <a:effectLst/>
                          <a:latin typeface="Tahoma" panose="020B0604030504040204" pitchFamily="34" charset="0"/>
                          <a:ea typeface="Tahoma" panose="020B0604030504040204" pitchFamily="34" charset="0"/>
                          <a:cs typeface="Tahoma" panose="020B0604030504040204" pitchFamily="34" charset="0"/>
                        </a:rPr>
                        <a:t>), [should only accept faithful members</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of the church]</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176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 Lord keeps the books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membership,</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members must abstain from wickedness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4:3; 2 </a:t>
                      </a:r>
                      <a:r>
                        <a:rPr lang="en-US" sz="3600" b="0" dirty="0">
                          <a:effectLst/>
                          <a:latin typeface="Tahoma" panose="020B0604030504040204" pitchFamily="34" charset="0"/>
                          <a:ea typeface="Tahoma" panose="020B0604030504040204" pitchFamily="34" charset="0"/>
                          <a:cs typeface="Tahoma" panose="020B0604030504040204" pitchFamily="34" charset="0"/>
                        </a:rPr>
                        <a:t>Tim.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2:19)</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42453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18050551"/>
              </p:ext>
            </p:extLst>
          </p:nvPr>
        </p:nvGraphicFramePr>
        <p:xfrm>
          <a:off x="-3" y="1"/>
          <a:ext cx="12192002" cy="6857999"/>
        </p:xfrm>
        <a:graphic>
          <a:graphicData uri="http://schemas.openxmlformats.org/drawingml/2006/table">
            <a:tbl>
              <a:tblPr firstRow="1" firstCol="1" bandRow="1">
                <a:tableStyleId>{073A0DAA-6AF3-43AB-8588-CEC1D06C72B9}</a:tableStyleId>
              </a:tblPr>
              <a:tblGrid>
                <a:gridCol w="6096001"/>
                <a:gridCol w="6096001"/>
              </a:tblGrid>
              <a:tr h="87512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306524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Enter only by the Lord adding the saved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(who were baptized) to </a:t>
                      </a:r>
                      <a:r>
                        <a:rPr lang="en-US" sz="3600" b="0" dirty="0">
                          <a:effectLst/>
                          <a:latin typeface="Tahoma" panose="020B0604030504040204" pitchFamily="34" charset="0"/>
                          <a:ea typeface="Tahoma" panose="020B0604030504040204" pitchFamily="34" charset="0"/>
                          <a:cs typeface="Tahoma" panose="020B0604030504040204" pitchFamily="34" charset="0"/>
                        </a:rPr>
                        <a:t>the church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2:41, 47; 1 Cor. 12:13)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Enter by deciding to join ourselves (Acts 9:26-28</a:t>
                      </a:r>
                      <a:r>
                        <a:rPr lang="en-US" sz="3600" dirty="0" smtClean="0">
                          <a:effectLst/>
                          <a:latin typeface="Tahoma" panose="020B0604030504040204" pitchFamily="34" charset="0"/>
                          <a:ea typeface="Tahoma" panose="020B0604030504040204" pitchFamily="34" charset="0"/>
                          <a:cs typeface="Tahoma" panose="020B0604030504040204" pitchFamily="34" charset="0"/>
                        </a:rPr>
                        <a:t>), [should only accept faithful members</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of the church]</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17631">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 Lord keeps the books of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membership,</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members must abstain from wickedness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4:3; 2 </a:t>
                      </a:r>
                      <a:r>
                        <a:rPr lang="en-US" sz="3600" b="0" dirty="0">
                          <a:effectLst/>
                          <a:latin typeface="Tahoma" panose="020B0604030504040204" pitchFamily="34" charset="0"/>
                          <a:ea typeface="Tahoma" panose="020B0604030504040204" pitchFamily="34" charset="0"/>
                          <a:cs typeface="Tahoma" panose="020B0604030504040204" pitchFamily="34" charset="0"/>
                        </a:rPr>
                        <a:t>Tim. </a:t>
                      </a:r>
                      <a:r>
                        <a:rPr lang="en-US" sz="3600" b="0" dirty="0" smtClean="0">
                          <a:effectLst/>
                          <a:latin typeface="Tahoma" panose="020B0604030504040204" pitchFamily="34" charset="0"/>
                          <a:ea typeface="Tahoma" panose="020B0604030504040204" pitchFamily="34" charset="0"/>
                          <a:cs typeface="Tahoma" panose="020B0604030504040204" pitchFamily="34" charset="0"/>
                        </a:rPr>
                        <a:t>2:19)</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Enrolled by human </a:t>
                      </a:r>
                      <a:r>
                        <a:rPr lang="en-US" sz="3600" dirty="0" smtClean="0">
                          <a:effectLst/>
                          <a:latin typeface="Tahoma" panose="020B0604030504040204" pitchFamily="34" charset="0"/>
                          <a:ea typeface="Tahoma" panose="020B0604030504040204" pitchFamily="34" charset="0"/>
                          <a:cs typeface="Tahoma" panose="020B0604030504040204" pitchFamily="34" charset="0"/>
                        </a:rPr>
                        <a:t>judgment </a:t>
                      </a:r>
                      <a:r>
                        <a:rPr lang="en-US" sz="3500" dirty="0" smtClean="0">
                          <a:effectLst/>
                          <a:latin typeface="Tahoma" panose="020B0604030504040204" pitchFamily="34" charset="0"/>
                          <a:ea typeface="Tahoma" panose="020B0604030504040204" pitchFamily="34" charset="0"/>
                          <a:cs typeface="Tahoma" panose="020B0604030504040204" pitchFamily="34" charset="0"/>
                        </a:rPr>
                        <a:t>[Should abide</a:t>
                      </a:r>
                      <a:r>
                        <a:rPr lang="en-US" sz="3500" baseline="0" dirty="0" smtClean="0">
                          <a:effectLst/>
                          <a:latin typeface="Tahoma" panose="020B0604030504040204" pitchFamily="34" charset="0"/>
                          <a:ea typeface="Tahoma" panose="020B0604030504040204" pitchFamily="34" charset="0"/>
                          <a:cs typeface="Tahoma" panose="020B0604030504040204" pitchFamily="34" charset="0"/>
                        </a:rPr>
                        <a:t> in His Doctrine]</a:t>
                      </a:r>
                      <a:endParaRPr lang="en-US" sz="35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3 John 9; 2 John 9-11; </a:t>
                      </a:r>
                      <a:endParaRPr lang="en-US" sz="36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Eph</a:t>
                      </a:r>
                      <a:r>
                        <a:rPr lang="en-US" sz="3600" dirty="0">
                          <a:effectLst/>
                          <a:latin typeface="Tahoma" panose="020B0604030504040204" pitchFamily="34" charset="0"/>
                          <a:ea typeface="Tahoma" panose="020B0604030504040204" pitchFamily="34" charset="0"/>
                          <a:cs typeface="Tahoma" panose="020B0604030504040204" pitchFamily="34" charset="0"/>
                        </a:rPr>
                        <a:t>. 5:11)</a:t>
                      </a:r>
                    </a:p>
                  </a:txBody>
                  <a:tcPr marL="68580" marR="68580" marT="0" marB="0"/>
                </a:tc>
              </a:tr>
            </a:tbl>
          </a:graphicData>
        </a:graphic>
      </p:graphicFrame>
    </p:spTree>
    <p:extLst>
      <p:ext uri="{BB962C8B-B14F-4D97-AF65-F5344CB8AC3E}">
        <p14:creationId xmlns:p14="http://schemas.microsoft.com/office/powerpoint/2010/main" val="32051818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43354809"/>
              </p:ext>
            </p:extLst>
          </p:nvPr>
        </p:nvGraphicFramePr>
        <p:xfrm>
          <a:off x="-3" y="-5"/>
          <a:ext cx="12192002" cy="7102155"/>
        </p:xfrm>
        <a:graphic>
          <a:graphicData uri="http://schemas.openxmlformats.org/drawingml/2006/table">
            <a:tbl>
              <a:tblPr firstRow="1" firstCol="1" bandRow="1">
                <a:tableStyleId>{073A0DAA-6AF3-43AB-8588-CEC1D06C72B9}</a:tableStyleId>
              </a:tblPr>
              <a:tblGrid>
                <a:gridCol w="6096001"/>
                <a:gridCol w="6096001"/>
              </a:tblGrid>
              <a:tr h="72770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1773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Consists of all the saved (Eph.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5:25-27)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610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540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56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709778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55441050"/>
              </p:ext>
            </p:extLst>
          </p:nvPr>
        </p:nvGraphicFramePr>
        <p:xfrm>
          <a:off x="-3" y="-5"/>
          <a:ext cx="12192002" cy="7102155"/>
        </p:xfrm>
        <a:graphic>
          <a:graphicData uri="http://schemas.openxmlformats.org/drawingml/2006/table">
            <a:tbl>
              <a:tblPr firstRow="1" firstCol="1" bandRow="1">
                <a:tableStyleId>{073A0DAA-6AF3-43AB-8588-CEC1D06C72B9}</a:tableStyleId>
              </a:tblPr>
              <a:tblGrid>
                <a:gridCol w="6096001"/>
                <a:gridCol w="6096001"/>
              </a:tblGrid>
              <a:tr h="72770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1773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Consists of all the saved (Eph.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5:25-27)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Consists of the saved and the lost (Rev. </a:t>
                      </a:r>
                      <a:r>
                        <a:rPr lang="en-US" sz="3600" dirty="0" smtClean="0">
                          <a:effectLst/>
                          <a:latin typeface="Tahoma" panose="020B0604030504040204" pitchFamily="34" charset="0"/>
                          <a:ea typeface="Tahoma" panose="020B0604030504040204" pitchFamily="34" charset="0"/>
                          <a:cs typeface="Tahoma" panose="020B0604030504040204" pitchFamily="34" charset="0"/>
                        </a:rPr>
                        <a:t>3:1-6)</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610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540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56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1400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73626649"/>
              </p:ext>
            </p:extLst>
          </p:nvPr>
        </p:nvGraphicFramePr>
        <p:xfrm>
          <a:off x="-3" y="-5"/>
          <a:ext cx="12192002" cy="7102155"/>
        </p:xfrm>
        <a:graphic>
          <a:graphicData uri="http://schemas.openxmlformats.org/drawingml/2006/table">
            <a:tbl>
              <a:tblPr firstRow="1" firstCol="1" bandRow="1">
                <a:tableStyleId>{073A0DAA-6AF3-43AB-8588-CEC1D06C72B9}</a:tableStyleId>
              </a:tblPr>
              <a:tblGrid>
                <a:gridCol w="6096001"/>
                <a:gridCol w="6096001"/>
              </a:tblGrid>
              <a:tr h="72770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1773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Consists of all the saved (Eph.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5:25-27)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Consists of the saved and the lost (Rev. </a:t>
                      </a:r>
                      <a:r>
                        <a:rPr lang="en-US" sz="3600" dirty="0" smtClean="0">
                          <a:effectLst/>
                          <a:latin typeface="Tahoma" panose="020B0604030504040204" pitchFamily="34" charset="0"/>
                          <a:ea typeface="Tahoma" panose="020B0604030504040204" pitchFamily="34" charset="0"/>
                          <a:cs typeface="Tahoma" panose="020B0604030504040204" pitchFamily="34" charset="0"/>
                        </a:rPr>
                        <a:t>3:1-6)</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610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Will never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a:t>
                      </a:r>
                      <a:r>
                        <a:rPr lang="en-US" sz="3600" b="0" dirty="0" smtClean="0">
                          <a:effectLst/>
                          <a:latin typeface="Tahoma" panose="020B0604030504040204" pitchFamily="34" charset="0"/>
                          <a:ea typeface="Tahoma" panose="020B0604030504040204" pitchFamily="34" charset="0"/>
                          <a:cs typeface="Tahoma" panose="020B0604030504040204" pitchFamily="34" charset="0"/>
                        </a:rPr>
                        <a:t>and won’t be </a:t>
                      </a:r>
                      <a:r>
                        <a:rPr lang="en-US" sz="3600" b="0" dirty="0">
                          <a:effectLst/>
                          <a:latin typeface="Tahoma" panose="020B0604030504040204" pitchFamily="34" charset="0"/>
                          <a:ea typeface="Tahoma" panose="020B0604030504040204" pitchFamily="34" charset="0"/>
                          <a:cs typeface="Tahoma" panose="020B0604030504040204" pitchFamily="34" charset="0"/>
                        </a:rPr>
                        <a:t>overcome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b="0" dirty="0">
                          <a:effectLst/>
                          <a:latin typeface="Tahoma" panose="020B0604030504040204" pitchFamily="34" charset="0"/>
                          <a:ea typeface="Tahoma" panose="020B0604030504040204" pitchFamily="34" charset="0"/>
                          <a:cs typeface="Tahoma" panose="020B0604030504040204" pitchFamily="34" charset="0"/>
                        </a:rPr>
                        <a:t>. 16:18; Eph. 3:10-11)</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29540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56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0436463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90524733"/>
              </p:ext>
            </p:extLst>
          </p:nvPr>
        </p:nvGraphicFramePr>
        <p:xfrm>
          <a:off x="-3" y="-5"/>
          <a:ext cx="12192002" cy="7102155"/>
        </p:xfrm>
        <a:graphic>
          <a:graphicData uri="http://schemas.openxmlformats.org/drawingml/2006/table">
            <a:tbl>
              <a:tblPr firstRow="1" firstCol="1" bandRow="1">
                <a:tableStyleId>{073A0DAA-6AF3-43AB-8588-CEC1D06C72B9}</a:tableStyleId>
              </a:tblPr>
              <a:tblGrid>
                <a:gridCol w="6096001"/>
                <a:gridCol w="6096001"/>
              </a:tblGrid>
              <a:tr h="72770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1773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Consists of all the saved (Eph.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5:25-27)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Consists of the saved and the lost (Rev. </a:t>
                      </a:r>
                      <a:r>
                        <a:rPr lang="en-US" sz="3600" dirty="0" smtClean="0">
                          <a:effectLst/>
                          <a:latin typeface="Tahoma" panose="020B0604030504040204" pitchFamily="34" charset="0"/>
                          <a:ea typeface="Tahoma" panose="020B0604030504040204" pitchFamily="34" charset="0"/>
                          <a:cs typeface="Tahoma" panose="020B0604030504040204" pitchFamily="34" charset="0"/>
                        </a:rPr>
                        <a:t>3:1-6)</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610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Will never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a:t>
                      </a:r>
                      <a:r>
                        <a:rPr lang="en-US" sz="3600" b="0" dirty="0" smtClean="0">
                          <a:effectLst/>
                          <a:latin typeface="Tahoma" panose="020B0604030504040204" pitchFamily="34" charset="0"/>
                          <a:ea typeface="Tahoma" panose="020B0604030504040204" pitchFamily="34" charset="0"/>
                          <a:cs typeface="Tahoma" panose="020B0604030504040204" pitchFamily="34" charset="0"/>
                        </a:rPr>
                        <a:t>and won’t be </a:t>
                      </a:r>
                      <a:r>
                        <a:rPr lang="en-US" sz="3600" b="0" dirty="0">
                          <a:effectLst/>
                          <a:latin typeface="Tahoma" panose="020B0604030504040204" pitchFamily="34" charset="0"/>
                          <a:ea typeface="Tahoma" panose="020B0604030504040204" pitchFamily="34" charset="0"/>
                          <a:cs typeface="Tahoma" panose="020B0604030504040204" pitchFamily="34" charset="0"/>
                        </a:rPr>
                        <a:t>overcome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b="0" dirty="0">
                          <a:effectLst/>
                          <a:latin typeface="Tahoma" panose="020B0604030504040204" pitchFamily="34" charset="0"/>
                          <a:ea typeface="Tahoma" panose="020B0604030504040204" pitchFamily="34" charset="0"/>
                          <a:cs typeface="Tahoma" panose="020B0604030504040204" pitchFamily="34" charset="0"/>
                        </a:rPr>
                        <a:t>. 16:18; Eph. 3:10-11)</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with Christ and be overcome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(Revelation </a:t>
                      </a:r>
                      <a:r>
                        <a:rPr lang="en-US" sz="36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r>
              <a:tr h="129540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56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4311337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2087043"/>
              </p:ext>
            </p:extLst>
          </p:nvPr>
        </p:nvGraphicFramePr>
        <p:xfrm>
          <a:off x="-3" y="-5"/>
          <a:ext cx="12192002" cy="7102155"/>
        </p:xfrm>
        <a:graphic>
          <a:graphicData uri="http://schemas.openxmlformats.org/drawingml/2006/table">
            <a:tbl>
              <a:tblPr firstRow="1" firstCol="1" bandRow="1">
                <a:tableStyleId>{073A0DAA-6AF3-43AB-8588-CEC1D06C72B9}</a:tableStyleId>
              </a:tblPr>
              <a:tblGrid>
                <a:gridCol w="6096001"/>
                <a:gridCol w="6096001"/>
              </a:tblGrid>
              <a:tr h="72770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1773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Consists of all the saved (Eph.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5:25-27)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Consists of the saved and the lost (Rev. </a:t>
                      </a:r>
                      <a:r>
                        <a:rPr lang="en-US" sz="3600" dirty="0" smtClean="0">
                          <a:effectLst/>
                          <a:latin typeface="Tahoma" panose="020B0604030504040204" pitchFamily="34" charset="0"/>
                          <a:ea typeface="Tahoma" panose="020B0604030504040204" pitchFamily="34" charset="0"/>
                          <a:cs typeface="Tahoma" panose="020B0604030504040204" pitchFamily="34" charset="0"/>
                        </a:rPr>
                        <a:t>3:1-6)</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610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Will never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a:t>
                      </a:r>
                      <a:r>
                        <a:rPr lang="en-US" sz="3600" b="0" dirty="0" smtClean="0">
                          <a:effectLst/>
                          <a:latin typeface="Tahoma" panose="020B0604030504040204" pitchFamily="34" charset="0"/>
                          <a:ea typeface="Tahoma" panose="020B0604030504040204" pitchFamily="34" charset="0"/>
                          <a:cs typeface="Tahoma" panose="020B0604030504040204" pitchFamily="34" charset="0"/>
                        </a:rPr>
                        <a:t>and won’t be </a:t>
                      </a:r>
                      <a:r>
                        <a:rPr lang="en-US" sz="3600" b="0" dirty="0">
                          <a:effectLst/>
                          <a:latin typeface="Tahoma" panose="020B0604030504040204" pitchFamily="34" charset="0"/>
                          <a:ea typeface="Tahoma" panose="020B0604030504040204" pitchFamily="34" charset="0"/>
                          <a:cs typeface="Tahoma" panose="020B0604030504040204" pitchFamily="34" charset="0"/>
                        </a:rPr>
                        <a:t>overcome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b="0" dirty="0">
                          <a:effectLst/>
                          <a:latin typeface="Tahoma" panose="020B0604030504040204" pitchFamily="34" charset="0"/>
                          <a:ea typeface="Tahoma" panose="020B0604030504040204" pitchFamily="34" charset="0"/>
                          <a:cs typeface="Tahoma" panose="020B0604030504040204" pitchFamily="34" charset="0"/>
                        </a:rPr>
                        <a:t>. 16:18; Eph. 3:10-11)</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with Christ and be overcome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(Revelation </a:t>
                      </a:r>
                      <a:r>
                        <a:rPr lang="en-US" sz="36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r>
              <a:tr h="1295400">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Cannot be divided </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(Eph. 4:4; 1 Cor. 1:13)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56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1476793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46599438"/>
              </p:ext>
            </p:extLst>
          </p:nvPr>
        </p:nvGraphicFramePr>
        <p:xfrm>
          <a:off x="-3" y="-5"/>
          <a:ext cx="12192002" cy="7102155"/>
        </p:xfrm>
        <a:graphic>
          <a:graphicData uri="http://schemas.openxmlformats.org/drawingml/2006/table">
            <a:tbl>
              <a:tblPr firstRow="1" firstCol="1" bandRow="1">
                <a:tableStyleId>{073A0DAA-6AF3-43AB-8588-CEC1D06C72B9}</a:tableStyleId>
              </a:tblPr>
              <a:tblGrid>
                <a:gridCol w="6096001"/>
                <a:gridCol w="6096001"/>
              </a:tblGrid>
              <a:tr h="72770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1773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Consists of all the saved (Eph.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5:25-27)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Consists of the saved and the lost (Rev. </a:t>
                      </a:r>
                      <a:r>
                        <a:rPr lang="en-US" sz="3600" dirty="0" smtClean="0">
                          <a:effectLst/>
                          <a:latin typeface="Tahoma" panose="020B0604030504040204" pitchFamily="34" charset="0"/>
                          <a:ea typeface="Tahoma" panose="020B0604030504040204" pitchFamily="34" charset="0"/>
                          <a:cs typeface="Tahoma" panose="020B0604030504040204" pitchFamily="34" charset="0"/>
                        </a:rPr>
                        <a:t>3:1-6)</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610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Will never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a:t>
                      </a:r>
                      <a:r>
                        <a:rPr lang="en-US" sz="3600" b="0" dirty="0" smtClean="0">
                          <a:effectLst/>
                          <a:latin typeface="Tahoma" panose="020B0604030504040204" pitchFamily="34" charset="0"/>
                          <a:ea typeface="Tahoma" panose="020B0604030504040204" pitchFamily="34" charset="0"/>
                          <a:cs typeface="Tahoma" panose="020B0604030504040204" pitchFamily="34" charset="0"/>
                        </a:rPr>
                        <a:t>and won’t be </a:t>
                      </a:r>
                      <a:r>
                        <a:rPr lang="en-US" sz="3600" b="0" dirty="0">
                          <a:effectLst/>
                          <a:latin typeface="Tahoma" panose="020B0604030504040204" pitchFamily="34" charset="0"/>
                          <a:ea typeface="Tahoma" panose="020B0604030504040204" pitchFamily="34" charset="0"/>
                          <a:cs typeface="Tahoma" panose="020B0604030504040204" pitchFamily="34" charset="0"/>
                        </a:rPr>
                        <a:t>overcome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b="0" dirty="0">
                          <a:effectLst/>
                          <a:latin typeface="Tahoma" panose="020B0604030504040204" pitchFamily="34" charset="0"/>
                          <a:ea typeface="Tahoma" panose="020B0604030504040204" pitchFamily="34" charset="0"/>
                          <a:cs typeface="Tahoma" panose="020B0604030504040204" pitchFamily="34" charset="0"/>
                        </a:rPr>
                        <a:t>. 16:18; Eph. 3:10-11)</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with Christ and be overcome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(Revelation </a:t>
                      </a:r>
                      <a:r>
                        <a:rPr lang="en-US" sz="36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r>
              <a:tr h="1295400">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Cannot </a:t>
                      </a:r>
                      <a:r>
                        <a:rPr lang="en-US" sz="3600" b="0" dirty="0">
                          <a:effectLst/>
                          <a:latin typeface="Tahoma" panose="020B0604030504040204" pitchFamily="34" charset="0"/>
                          <a:ea typeface="Tahoma" panose="020B0604030504040204" pitchFamily="34" charset="0"/>
                          <a:cs typeface="Tahoma" panose="020B0604030504040204" pitchFamily="34" charset="0"/>
                        </a:rPr>
                        <a:t>be divided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4:4; 1 Cor. 1:13)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 be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divided</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Cor.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1:10; </a:t>
                      </a:r>
                      <a:r>
                        <a:rPr lang="en-US" sz="3600" b="0" dirty="0">
                          <a:effectLst/>
                          <a:latin typeface="Tahoma" panose="020B0604030504040204" pitchFamily="34" charset="0"/>
                          <a:ea typeface="Tahoma" panose="020B0604030504040204" pitchFamily="34" charset="0"/>
                          <a:cs typeface="Tahoma" panose="020B0604030504040204" pitchFamily="34" charset="0"/>
                        </a:rPr>
                        <a:t>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4:14-16) </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565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755500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17053510"/>
              </p:ext>
            </p:extLst>
          </p:nvPr>
        </p:nvGraphicFramePr>
        <p:xfrm>
          <a:off x="-3" y="-5"/>
          <a:ext cx="12192002" cy="7102155"/>
        </p:xfrm>
        <a:graphic>
          <a:graphicData uri="http://schemas.openxmlformats.org/drawingml/2006/table">
            <a:tbl>
              <a:tblPr firstRow="1" firstCol="1" bandRow="1">
                <a:tableStyleId>{073A0DAA-6AF3-43AB-8588-CEC1D06C72B9}</a:tableStyleId>
              </a:tblPr>
              <a:tblGrid>
                <a:gridCol w="6096001"/>
                <a:gridCol w="6096001"/>
              </a:tblGrid>
              <a:tr h="72770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1773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Consists of all the saved (Eph.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5:25-27)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Consists of the saved and the lost (Rev. </a:t>
                      </a:r>
                      <a:r>
                        <a:rPr lang="en-US" sz="3600" dirty="0" smtClean="0">
                          <a:effectLst/>
                          <a:latin typeface="Tahoma" panose="020B0604030504040204" pitchFamily="34" charset="0"/>
                          <a:ea typeface="Tahoma" panose="020B0604030504040204" pitchFamily="34" charset="0"/>
                          <a:cs typeface="Tahoma" panose="020B0604030504040204" pitchFamily="34" charset="0"/>
                        </a:rPr>
                        <a:t>3:1-6)</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610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Will never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a:t>
                      </a:r>
                      <a:r>
                        <a:rPr lang="en-US" sz="3600" b="0" dirty="0" smtClean="0">
                          <a:effectLst/>
                          <a:latin typeface="Tahoma" panose="020B0604030504040204" pitchFamily="34" charset="0"/>
                          <a:ea typeface="Tahoma" panose="020B0604030504040204" pitchFamily="34" charset="0"/>
                          <a:cs typeface="Tahoma" panose="020B0604030504040204" pitchFamily="34" charset="0"/>
                        </a:rPr>
                        <a:t>and won’t be </a:t>
                      </a:r>
                      <a:r>
                        <a:rPr lang="en-US" sz="3600" b="0" dirty="0">
                          <a:effectLst/>
                          <a:latin typeface="Tahoma" panose="020B0604030504040204" pitchFamily="34" charset="0"/>
                          <a:ea typeface="Tahoma" panose="020B0604030504040204" pitchFamily="34" charset="0"/>
                          <a:cs typeface="Tahoma" panose="020B0604030504040204" pitchFamily="34" charset="0"/>
                        </a:rPr>
                        <a:t>overcome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b="0" dirty="0">
                          <a:effectLst/>
                          <a:latin typeface="Tahoma" panose="020B0604030504040204" pitchFamily="34" charset="0"/>
                          <a:ea typeface="Tahoma" panose="020B0604030504040204" pitchFamily="34" charset="0"/>
                          <a:cs typeface="Tahoma" panose="020B0604030504040204" pitchFamily="34" charset="0"/>
                        </a:rPr>
                        <a:t>. 16:18; Eph. 3:10-11)</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with Christ and be overcome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(Revelation </a:t>
                      </a:r>
                      <a:r>
                        <a:rPr lang="en-US" sz="36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r>
              <a:tr h="1295400">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Cannot </a:t>
                      </a:r>
                      <a:r>
                        <a:rPr lang="en-US" sz="3600" b="0" dirty="0">
                          <a:effectLst/>
                          <a:latin typeface="Tahoma" panose="020B0604030504040204" pitchFamily="34" charset="0"/>
                          <a:ea typeface="Tahoma" panose="020B0604030504040204" pitchFamily="34" charset="0"/>
                          <a:cs typeface="Tahoma" panose="020B0604030504040204" pitchFamily="34" charset="0"/>
                        </a:rPr>
                        <a:t>be divided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4:4; 1 Cor. 1:13)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 be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divided</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Cor.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1:10; </a:t>
                      </a:r>
                      <a:r>
                        <a:rPr lang="en-US" sz="3600" b="0" dirty="0">
                          <a:effectLst/>
                          <a:latin typeface="Tahoma" panose="020B0604030504040204" pitchFamily="34" charset="0"/>
                          <a:ea typeface="Tahoma" panose="020B0604030504040204" pitchFamily="34" charset="0"/>
                          <a:cs typeface="Tahoma" panose="020B0604030504040204" pitchFamily="34" charset="0"/>
                        </a:rPr>
                        <a:t>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4:14-16) </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5650">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Membership doesn’t end by death </a:t>
                      </a:r>
                      <a:r>
                        <a:rPr lang="en-US" sz="3600" b="0" dirty="0">
                          <a:effectLst/>
                          <a:latin typeface="Tahoma" panose="020B0604030504040204" pitchFamily="34" charset="0"/>
                          <a:ea typeface="Tahoma" panose="020B0604030504040204" pitchFamily="34" charset="0"/>
                          <a:cs typeface="Tahoma" panose="020B0604030504040204" pitchFamily="34" charset="0"/>
                        </a:rPr>
                        <a:t>(Heb. 12:22-23;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a:t>
                      </a:r>
                      <a:r>
                        <a:rPr lang="en-US" sz="3600" b="0" dirty="0">
                          <a:effectLst/>
                          <a:latin typeface="Tahoma" panose="020B0604030504040204" pitchFamily="34" charset="0"/>
                          <a:ea typeface="Tahoma" panose="020B0604030504040204" pitchFamily="34" charset="0"/>
                          <a:cs typeface="Tahoma" panose="020B0604030504040204" pitchFamily="34" charset="0"/>
                        </a:rPr>
                        <a:t>. 1:21-23; 1 Cor. 15:20ff)</a:t>
                      </a: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9528229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56755620"/>
              </p:ext>
            </p:extLst>
          </p:nvPr>
        </p:nvGraphicFramePr>
        <p:xfrm>
          <a:off x="-3" y="-5"/>
          <a:ext cx="12192002" cy="7102155"/>
        </p:xfrm>
        <a:graphic>
          <a:graphicData uri="http://schemas.openxmlformats.org/drawingml/2006/table">
            <a:tbl>
              <a:tblPr firstRow="1" firstCol="1" bandRow="1">
                <a:tableStyleId>{073A0DAA-6AF3-43AB-8588-CEC1D06C72B9}</a:tableStyleId>
              </a:tblPr>
              <a:tblGrid>
                <a:gridCol w="6096001"/>
                <a:gridCol w="6096001"/>
              </a:tblGrid>
              <a:tr h="727703">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1773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Consists of all the saved (Eph.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5:25-27)</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Consists of the saved and the lost (Rev. </a:t>
                      </a:r>
                      <a:r>
                        <a:rPr lang="en-US" sz="3600" dirty="0" smtClean="0">
                          <a:effectLst/>
                          <a:latin typeface="Tahoma" panose="020B0604030504040204" pitchFamily="34" charset="0"/>
                          <a:ea typeface="Tahoma" panose="020B0604030504040204" pitchFamily="34" charset="0"/>
                          <a:cs typeface="Tahoma" panose="020B0604030504040204" pitchFamily="34" charset="0"/>
                        </a:rPr>
                        <a:t>3:1-6)</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1610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Will never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a:t>
                      </a:r>
                      <a:r>
                        <a:rPr lang="en-US" sz="3600" b="0" dirty="0" smtClean="0">
                          <a:effectLst/>
                          <a:latin typeface="Tahoma" panose="020B0604030504040204" pitchFamily="34" charset="0"/>
                          <a:ea typeface="Tahoma" panose="020B0604030504040204" pitchFamily="34" charset="0"/>
                          <a:cs typeface="Tahoma" panose="020B0604030504040204" pitchFamily="34" charset="0"/>
                        </a:rPr>
                        <a:t>and won’t be </a:t>
                      </a:r>
                      <a:r>
                        <a:rPr lang="en-US" sz="3600" b="0" dirty="0">
                          <a:effectLst/>
                          <a:latin typeface="Tahoma" panose="020B0604030504040204" pitchFamily="34" charset="0"/>
                          <a:ea typeface="Tahoma" panose="020B0604030504040204" pitchFamily="34" charset="0"/>
                          <a:cs typeface="Tahoma" panose="020B0604030504040204" pitchFamily="34" charset="0"/>
                        </a:rPr>
                        <a:t>overcome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Matt</a:t>
                      </a:r>
                      <a:r>
                        <a:rPr lang="en-US" sz="3600" b="0" dirty="0">
                          <a:effectLst/>
                          <a:latin typeface="Tahoma" panose="020B0604030504040204" pitchFamily="34" charset="0"/>
                          <a:ea typeface="Tahoma" panose="020B0604030504040204" pitchFamily="34" charset="0"/>
                          <a:cs typeface="Tahoma" panose="020B0604030504040204" pitchFamily="34" charset="0"/>
                        </a:rPr>
                        <a:t>. 16:18; Eph. 3:10-11)</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 lose </a:t>
                      </a:r>
                      <a:r>
                        <a:rPr lang="en-US" sz="3600" b="0" dirty="0" err="1">
                          <a:effectLst/>
                          <a:latin typeface="Tahoma" panose="020B0604030504040204" pitchFamily="34" charset="0"/>
                          <a:ea typeface="Tahoma" panose="020B0604030504040204" pitchFamily="34" charset="0"/>
                          <a:cs typeface="Tahoma" panose="020B0604030504040204" pitchFamily="34" charset="0"/>
                        </a:rPr>
                        <a:t>it’s</a:t>
                      </a:r>
                      <a:r>
                        <a:rPr lang="en-US" sz="3600" b="0" dirty="0">
                          <a:effectLst/>
                          <a:latin typeface="Tahoma" panose="020B0604030504040204" pitchFamily="34" charset="0"/>
                          <a:ea typeface="Tahoma" panose="020B0604030504040204" pitchFamily="34" charset="0"/>
                          <a:cs typeface="Tahoma" panose="020B0604030504040204" pitchFamily="34" charset="0"/>
                        </a:rPr>
                        <a:t> identity with Christ and be overcome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(Revelation </a:t>
                      </a:r>
                      <a:r>
                        <a:rPr lang="en-US" sz="3600" b="0" dirty="0">
                          <a:effectLst/>
                          <a:latin typeface="Tahoma" panose="020B0604030504040204" pitchFamily="34" charset="0"/>
                          <a:ea typeface="Tahoma" panose="020B0604030504040204" pitchFamily="34" charset="0"/>
                          <a:cs typeface="Tahoma" panose="020B0604030504040204" pitchFamily="34" charset="0"/>
                        </a:rPr>
                        <a:t>2:4-5)</a:t>
                      </a:r>
                    </a:p>
                  </a:txBody>
                  <a:tcPr marL="68580" marR="68580" marT="0" marB="0"/>
                </a:tc>
              </a:tr>
              <a:tr h="1295400">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Cannot </a:t>
                      </a:r>
                      <a:r>
                        <a:rPr lang="en-US" sz="3600" b="0" dirty="0">
                          <a:effectLst/>
                          <a:latin typeface="Tahoma" panose="020B0604030504040204" pitchFamily="34" charset="0"/>
                          <a:ea typeface="Tahoma" panose="020B0604030504040204" pitchFamily="34" charset="0"/>
                          <a:cs typeface="Tahoma" panose="020B0604030504040204" pitchFamily="34" charset="0"/>
                        </a:rPr>
                        <a:t>be divided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4:4; 1 Cor. 1:13)</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Can be </a:t>
                      </a:r>
                      <a:r>
                        <a:rPr lang="en-US" sz="3600" b="0" dirty="0" smtClean="0">
                          <a:effectLst/>
                          <a:latin typeface="Tahoma" panose="020B0604030504040204" pitchFamily="34" charset="0"/>
                          <a:ea typeface="Tahoma" panose="020B0604030504040204" pitchFamily="34" charset="0"/>
                          <a:cs typeface="Tahoma" panose="020B0604030504040204" pitchFamily="34" charset="0"/>
                        </a:rPr>
                        <a:t>divided</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1 Cor.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1:10; </a:t>
                      </a:r>
                      <a:r>
                        <a:rPr lang="en-US" sz="3600" b="0" dirty="0">
                          <a:effectLst/>
                          <a:latin typeface="Tahoma" panose="020B0604030504040204" pitchFamily="34" charset="0"/>
                          <a:ea typeface="Tahoma" panose="020B0604030504040204" pitchFamily="34" charset="0"/>
                          <a:cs typeface="Tahoma" panose="020B0604030504040204" pitchFamily="34" charset="0"/>
                        </a:rPr>
                        <a:t>Eph. </a:t>
                      </a:r>
                      <a:r>
                        <a:rPr lang="en-US" sz="3600" b="0" dirty="0" smtClean="0">
                          <a:effectLst/>
                          <a:latin typeface="Tahoma" panose="020B0604030504040204" pitchFamily="34" charset="0"/>
                          <a:ea typeface="Tahoma" panose="020B0604030504040204" pitchFamily="34" charset="0"/>
                          <a:cs typeface="Tahoma" panose="020B0604030504040204" pitchFamily="34" charset="0"/>
                        </a:rPr>
                        <a:t>4:14-16) </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085650">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Membership doesn’t end by death </a:t>
                      </a:r>
                      <a:r>
                        <a:rPr lang="en-US" sz="3600" b="0" dirty="0">
                          <a:effectLst/>
                          <a:latin typeface="Tahoma" panose="020B0604030504040204" pitchFamily="34" charset="0"/>
                          <a:ea typeface="Tahoma" panose="020B0604030504040204" pitchFamily="34" charset="0"/>
                          <a:cs typeface="Tahoma" panose="020B0604030504040204" pitchFamily="34" charset="0"/>
                        </a:rPr>
                        <a:t>(Heb. 12:22-23;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a:t>
                      </a:r>
                      <a:r>
                        <a:rPr lang="en-US" sz="3600" b="0" dirty="0">
                          <a:effectLst/>
                          <a:latin typeface="Tahoma" panose="020B0604030504040204" pitchFamily="34" charset="0"/>
                          <a:ea typeface="Tahoma" panose="020B0604030504040204" pitchFamily="34" charset="0"/>
                          <a:cs typeface="Tahoma" panose="020B0604030504040204" pitchFamily="34" charset="0"/>
                        </a:rPr>
                        <a:t>. 1:21-23; 1 Cor. 15:20ff)</a:t>
                      </a:r>
                    </a:p>
                  </a:txBody>
                  <a:tcPr marL="68580" marR="68580" marT="0" marB="0"/>
                </a:tc>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Death ends membership (Acts 8:1-2)</a:t>
                      </a:r>
                    </a:p>
                  </a:txBody>
                  <a:tcPr marL="68580" marR="68580" marT="0" marB="0"/>
                </a:tc>
              </a:tr>
            </a:tbl>
          </a:graphicData>
        </a:graphic>
      </p:graphicFrame>
    </p:spTree>
    <p:extLst>
      <p:ext uri="{BB962C8B-B14F-4D97-AF65-F5344CB8AC3E}">
        <p14:creationId xmlns:p14="http://schemas.microsoft.com/office/powerpoint/2010/main" val="30232730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70116195"/>
              </p:ext>
            </p:extLst>
          </p:nvPr>
        </p:nvGraphicFramePr>
        <p:xfrm>
          <a:off x="0" y="0"/>
          <a:ext cx="12192002" cy="6858000"/>
        </p:xfrm>
        <a:graphic>
          <a:graphicData uri="http://schemas.openxmlformats.org/drawingml/2006/table">
            <a:tbl>
              <a:tblPr firstRow="1" firstCol="1" bandRow="1">
                <a:tableStyleId>{073A0DAA-6AF3-43AB-8588-CEC1D06C72B9}</a:tableStyleId>
              </a:tblPr>
              <a:tblGrid>
                <a:gridCol w="6096001"/>
                <a:gridCol w="6096001"/>
              </a:tblGrid>
              <a:tr h="82093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4547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There is only one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1:22-23; 4:4)</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27600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0626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1730550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13479496"/>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0679399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05639979"/>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Has earthly organization</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deacons, members]</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1:1; Acts 14:23)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5018630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23609566"/>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Has earthly organization</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deacons, members]</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1:1; Acts 14:23)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Scripture warns about apostasy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Catholic church] (Acts 20:29ff; 2 Th. 2:3-4)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6711461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10448221"/>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Has earthly organization</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deacons, members]</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1:1; Acts 14:23)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Scripture warns about apostasy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Catholic church] (Acts 20:29ff; 2 Th. 2:3-4)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are limited to watching over the local flock not universal (1 Pet. 5:1-4)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6309532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985857447"/>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Has earthly organization</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deacons, members]</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1:1; Acts 14:23)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Scripture warns about apostasy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Catholic church] (Acts 20:29ff; 2 Th. 2:3-4)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are limited to watching over the local flock not universal (1 Pet. 5:1-4)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r>
                        <a:rPr lang="en-US" sz="3600" b="0" u="sng" dirty="0" smtClean="0">
                          <a:solidFill>
                            <a:srgbClr val="FFC000"/>
                          </a:solidFill>
                          <a:effectLst/>
                          <a:latin typeface="Tahoma" panose="020B0604030504040204" pitchFamily="34" charset="0"/>
                          <a:ea typeface="Tahoma" panose="020B0604030504040204" pitchFamily="34" charset="0"/>
                          <a:cs typeface="Tahoma" panose="020B0604030504040204" pitchFamily="34" charset="0"/>
                        </a:rPr>
                        <a:t>Unscriptural Programs</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Herald of Truth, Truth in Love, Crusade</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for Christ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4924384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97565873"/>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Has earthly organization</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deacons, members]</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1:1; Acts 14:23)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Scripture warns about apostasy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Catholic church] (Acts 20:29ff; 2 Th. 2:3-4)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are limited to watching over the local flock not universal (1 Pet. 5:1-4)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r>
                        <a:rPr lang="en-US" sz="3600" b="0" u="sng" dirty="0" smtClean="0">
                          <a:solidFill>
                            <a:srgbClr val="FFC000"/>
                          </a:solidFill>
                          <a:effectLst/>
                          <a:latin typeface="Tahoma" panose="020B0604030504040204" pitchFamily="34" charset="0"/>
                          <a:ea typeface="Tahoma" panose="020B0604030504040204" pitchFamily="34" charset="0"/>
                          <a:cs typeface="Tahoma" panose="020B0604030504040204" pitchFamily="34" charset="0"/>
                        </a:rPr>
                        <a:t>Unscriptural Programs</a:t>
                      </a: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Herald of Truth, Truth in Love, Crusade</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for Christ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33521510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813307384"/>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Has earthly organization</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deacons, members]</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1:1; Acts 14:23)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Scripture warns about apostasy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Catholic church] (Acts 20:29ff; 2 Th. 2:3-4)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are limited to watching over the local flock not universal (1 Pet. 5:1-4)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r>
                        <a:rPr lang="en-US" sz="3600" b="0" u="sng" dirty="0" smtClean="0">
                          <a:solidFill>
                            <a:srgbClr val="FFC000"/>
                          </a:solidFill>
                          <a:effectLst/>
                          <a:latin typeface="Tahoma" panose="020B0604030504040204" pitchFamily="34" charset="0"/>
                          <a:ea typeface="Tahoma" panose="020B0604030504040204" pitchFamily="34" charset="0"/>
                          <a:cs typeface="Tahoma" panose="020B0604030504040204" pitchFamily="34" charset="0"/>
                        </a:rPr>
                        <a:t>Unscriptural Programs</a:t>
                      </a:r>
                      <a:r>
                        <a:rPr lang="en-US" sz="3600" b="0" dirty="0" smtClean="0">
                          <a:solidFill>
                            <a:srgbClr val="FFC000"/>
                          </a:solidFill>
                          <a:effectLst/>
                          <a:latin typeface="Tahoma" panose="020B0604030504040204" pitchFamily="34" charset="0"/>
                          <a:ea typeface="Tahoma" panose="020B0604030504040204" pitchFamily="34" charset="0"/>
                          <a:cs typeface="Tahoma" panose="020B0604030504040204" pitchFamily="34" charset="0"/>
                        </a:rPr>
                        <a:t>-</a:t>
                      </a:r>
                      <a:r>
                        <a:rPr lang="en-US" sz="3600" b="0" baseline="0" dirty="0" smtClean="0">
                          <a:solidFill>
                            <a:srgbClr val="FFC000"/>
                          </a:solidFill>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Herald of Truth, Truth in Love, Crusade</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for Christ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8468419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86720663"/>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Has earthly organization</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deacons, members]</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1:1; Acts 14:23)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Scripture warns about apostasy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Catholic church] (Acts 20:29ff; 2 Th. 2:3-4)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are limited to watching over the local flock not universal (1 Pet. 5:1-4)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Unscriptural Programs-</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Herald of Truth, Truth in Love, Crusade</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for Christ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Must do </a:t>
                      </a:r>
                      <a:r>
                        <a:rPr lang="en-US" sz="3600" b="0" baseline="0" dirty="0" err="1" smtClean="0">
                          <a:effectLst/>
                          <a:latin typeface="Tahoma" panose="020B0604030504040204" pitchFamily="34" charset="0"/>
                          <a:ea typeface="Tahoma" panose="020B0604030504040204" pitchFamily="34" charset="0"/>
                          <a:cs typeface="Tahoma" panose="020B0604030504040204" pitchFamily="34" charset="0"/>
                        </a:rPr>
                        <a:t>it’s</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own work of evangelizing (1 Th. 1:8), not send $ to sponsoring church  </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58624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686720663"/>
              </p:ext>
            </p:extLst>
          </p:nvPr>
        </p:nvGraphicFramePr>
        <p:xfrm>
          <a:off x="-3" y="0"/>
          <a:ext cx="12192002" cy="6857999"/>
        </p:xfrm>
        <a:graphic>
          <a:graphicData uri="http://schemas.openxmlformats.org/drawingml/2006/table">
            <a:tbl>
              <a:tblPr firstRow="1" firstCol="1" bandRow="1">
                <a:tableStyleId>{073A0DAA-6AF3-43AB-8588-CEC1D06C72B9}</a:tableStyleId>
              </a:tblPr>
              <a:tblGrid>
                <a:gridCol w="6096001"/>
                <a:gridCol w="6096001"/>
              </a:tblGrid>
              <a:tr h="685007">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2400832">
                <a:tc>
                  <a:txBody>
                    <a:bodyPr/>
                    <a:lstStyle/>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Has no earthly organization Christ is the Chief Shepherd, not the Pope </a:t>
                      </a:r>
                    </a:p>
                    <a:p>
                      <a:pPr marL="0" marR="0" algn="ctr">
                        <a:lnSpc>
                          <a:spcPct val="107000"/>
                        </a:lnSpc>
                        <a:spcBef>
                          <a:spcPts val="0"/>
                        </a:spcBef>
                        <a:spcAft>
                          <a:spcPts val="0"/>
                        </a:spcAft>
                      </a:pPr>
                      <a:r>
                        <a:rPr lang="en-US" sz="3600" b="0" kern="1200" dirty="0" smtClean="0">
                          <a:solidFill>
                            <a:schemeClr val="lt1"/>
                          </a:solidFill>
                          <a:effectLst/>
                          <a:latin typeface="Tahoma" panose="020B0604030504040204" pitchFamily="34" charset="0"/>
                          <a:ea typeface="Tahoma" panose="020B0604030504040204" pitchFamily="34" charset="0"/>
                          <a:cs typeface="Tahoma" panose="020B0604030504040204" pitchFamily="34" charset="0"/>
                        </a:rPr>
                        <a:t>(Eph. 2:19-22; 1 Pt. 5:4)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Has earthly organization</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deacons, members]</a:t>
                      </a: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(Phil. 1:1; Acts 14:23)</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908528">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Scripture warns about apostasy [</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Catholic church] (Acts 20:29ff; 2 Th. 2:3-4)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Elders are limited to watching over the local flock not universal (1 Pet. 5:1-4)</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1863632">
                <a:tc>
                  <a:txBody>
                    <a:bodyPr/>
                    <a:lstStyle/>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Unscriptural Programs-</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3600" b="0" dirty="0" smtClean="0">
                          <a:effectLst/>
                          <a:latin typeface="Tahoma" panose="020B0604030504040204" pitchFamily="34" charset="0"/>
                          <a:ea typeface="Tahoma" panose="020B0604030504040204" pitchFamily="34" charset="0"/>
                          <a:cs typeface="Tahoma" panose="020B0604030504040204" pitchFamily="34" charset="0"/>
                        </a:rPr>
                        <a:t>Herald of Truth, Truth in Love, Crusade</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for Christ</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Must do </a:t>
                      </a:r>
                      <a:r>
                        <a:rPr lang="en-US" sz="3600" b="0" baseline="0" dirty="0" err="1" smtClean="0">
                          <a:effectLst/>
                          <a:latin typeface="Tahoma" panose="020B0604030504040204" pitchFamily="34" charset="0"/>
                          <a:ea typeface="Tahoma" panose="020B0604030504040204" pitchFamily="34" charset="0"/>
                          <a:cs typeface="Tahoma" panose="020B0604030504040204" pitchFamily="34" charset="0"/>
                        </a:rPr>
                        <a:t>it’s</a:t>
                      </a:r>
                      <a:r>
                        <a:rPr lang="en-US" sz="3600" b="0" baseline="0" dirty="0" smtClean="0">
                          <a:effectLst/>
                          <a:latin typeface="Tahoma" panose="020B0604030504040204" pitchFamily="34" charset="0"/>
                          <a:ea typeface="Tahoma" panose="020B0604030504040204" pitchFamily="34" charset="0"/>
                          <a:cs typeface="Tahoma" panose="020B0604030504040204" pitchFamily="34" charset="0"/>
                        </a:rPr>
                        <a:t> own work of evangelizing (1 Th. 1:8), not send $ to sponsoring church  </a:t>
                      </a: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813431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56051042"/>
              </p:ext>
            </p:extLst>
          </p:nvPr>
        </p:nvGraphicFramePr>
        <p:xfrm>
          <a:off x="0" y="0"/>
          <a:ext cx="12192002" cy="6858000"/>
        </p:xfrm>
        <a:graphic>
          <a:graphicData uri="http://schemas.openxmlformats.org/drawingml/2006/table">
            <a:tbl>
              <a:tblPr firstRow="1" firstCol="1" bandRow="1">
                <a:tableStyleId>{073A0DAA-6AF3-43AB-8588-CEC1D06C72B9}</a:tableStyleId>
              </a:tblPr>
              <a:tblGrid>
                <a:gridCol w="6096001"/>
                <a:gridCol w="6096001"/>
              </a:tblGrid>
              <a:tr h="82093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4547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There is only one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1:22-23; 4:4)</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There are many </a:t>
                      </a:r>
                      <a:r>
                        <a:rPr lang="en-US" sz="3600" dirty="0" smtClean="0">
                          <a:effectLst/>
                          <a:latin typeface="Tahoma" panose="020B0604030504040204" pitchFamily="34" charset="0"/>
                          <a:ea typeface="Tahoma" panose="020B0604030504040204" pitchFamily="34" charset="0"/>
                          <a:cs typeface="Tahoma" panose="020B0604030504040204" pitchFamily="34" charset="0"/>
                        </a:rPr>
                        <a:t>churches of Christ (</a:t>
                      </a:r>
                      <a:r>
                        <a:rPr lang="en-US" sz="3600" dirty="0">
                          <a:effectLst/>
                          <a:latin typeface="Tahoma" panose="020B0604030504040204" pitchFamily="34" charset="0"/>
                          <a:ea typeface="Tahoma" panose="020B0604030504040204" pitchFamily="34" charset="0"/>
                          <a:cs typeface="Tahoma" panose="020B0604030504040204" pitchFamily="34" charset="0"/>
                        </a:rPr>
                        <a:t>Rom. 16:16)</a:t>
                      </a:r>
                    </a:p>
                  </a:txBody>
                  <a:tcPr marL="68580" marR="68580" marT="0" marB="0"/>
                </a:tc>
              </a:tr>
              <a:tr h="2276002">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0626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791329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90015831"/>
              </p:ext>
            </p:extLst>
          </p:nvPr>
        </p:nvGraphicFramePr>
        <p:xfrm>
          <a:off x="0" y="0"/>
          <a:ext cx="12192002" cy="6858000"/>
        </p:xfrm>
        <a:graphic>
          <a:graphicData uri="http://schemas.openxmlformats.org/drawingml/2006/table">
            <a:tbl>
              <a:tblPr firstRow="1" firstCol="1" bandRow="1">
                <a:tableStyleId>{073A0DAA-6AF3-43AB-8588-CEC1D06C72B9}</a:tableStyleId>
              </a:tblPr>
              <a:tblGrid>
                <a:gridCol w="6096001"/>
                <a:gridCol w="6096001"/>
              </a:tblGrid>
              <a:tr h="82093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4547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There is only one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1:22-23; 4:4)</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There are many </a:t>
                      </a:r>
                      <a:r>
                        <a:rPr lang="en-US" sz="3600" dirty="0" smtClean="0">
                          <a:effectLst/>
                          <a:latin typeface="Tahoma" panose="020B0604030504040204" pitchFamily="34" charset="0"/>
                          <a:ea typeface="Tahoma" panose="020B0604030504040204" pitchFamily="34" charset="0"/>
                          <a:cs typeface="Tahoma" panose="020B0604030504040204" pitchFamily="34" charset="0"/>
                        </a:rPr>
                        <a:t>churches of Christ (</a:t>
                      </a:r>
                      <a:r>
                        <a:rPr lang="en-US" sz="3600" dirty="0">
                          <a:effectLst/>
                          <a:latin typeface="Tahoma" panose="020B0604030504040204" pitchFamily="34" charset="0"/>
                          <a:ea typeface="Tahoma" panose="020B0604030504040204" pitchFamily="34" charset="0"/>
                          <a:cs typeface="Tahoma" panose="020B0604030504040204" pitchFamily="34" charset="0"/>
                        </a:rPr>
                        <a:t>Rom. 16:16)</a:t>
                      </a:r>
                    </a:p>
                  </a:txBody>
                  <a:tcPr marL="68580" marR="68580" marT="0" marB="0"/>
                </a:tc>
              </a:tr>
              <a:tr h="22760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Composed of all Christians, not denominations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Matt. 16:18; 1 Cor.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12:27</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30626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471940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07012297"/>
              </p:ext>
            </p:extLst>
          </p:nvPr>
        </p:nvGraphicFramePr>
        <p:xfrm>
          <a:off x="0" y="0"/>
          <a:ext cx="12192002" cy="6858000"/>
        </p:xfrm>
        <a:graphic>
          <a:graphicData uri="http://schemas.openxmlformats.org/drawingml/2006/table">
            <a:tbl>
              <a:tblPr firstRow="1" firstCol="1" bandRow="1">
                <a:tableStyleId>{073A0DAA-6AF3-43AB-8588-CEC1D06C72B9}</a:tableStyleId>
              </a:tblPr>
              <a:tblGrid>
                <a:gridCol w="6096001"/>
                <a:gridCol w="6096001"/>
              </a:tblGrid>
              <a:tr h="82093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4547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There is only one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1:22-23; 4:4)</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There are many </a:t>
                      </a:r>
                      <a:r>
                        <a:rPr lang="en-US" sz="3600" dirty="0" smtClean="0">
                          <a:effectLst/>
                          <a:latin typeface="Tahoma" panose="020B0604030504040204" pitchFamily="34" charset="0"/>
                          <a:ea typeface="Tahoma" panose="020B0604030504040204" pitchFamily="34" charset="0"/>
                          <a:cs typeface="Tahoma" panose="020B0604030504040204" pitchFamily="34" charset="0"/>
                        </a:rPr>
                        <a:t>churches of Christ (</a:t>
                      </a:r>
                      <a:r>
                        <a:rPr lang="en-US" sz="3600" dirty="0">
                          <a:effectLst/>
                          <a:latin typeface="Tahoma" panose="020B0604030504040204" pitchFamily="34" charset="0"/>
                          <a:ea typeface="Tahoma" panose="020B0604030504040204" pitchFamily="34" charset="0"/>
                          <a:cs typeface="Tahoma" panose="020B0604030504040204" pitchFamily="34" charset="0"/>
                        </a:rPr>
                        <a:t>Rom. 16:16)</a:t>
                      </a:r>
                    </a:p>
                  </a:txBody>
                  <a:tcPr marL="68580" marR="68580" marT="0" marB="0"/>
                </a:tc>
              </a:tr>
              <a:tr h="22760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Composed of all Christians, not denominations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Matt. 16:18; 1 Cor.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12:27</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Composed of Christians in </a:t>
                      </a:r>
                      <a:r>
                        <a:rPr lang="en-US" sz="3600" dirty="0" smtClean="0">
                          <a:effectLst/>
                          <a:latin typeface="Tahoma" panose="020B0604030504040204" pitchFamily="34" charset="0"/>
                          <a:ea typeface="Tahoma" panose="020B0604030504040204" pitchFamily="34" charset="0"/>
                          <a:cs typeface="Tahoma" panose="020B0604030504040204" pitchFamily="34" charset="0"/>
                        </a:rPr>
                        <a:t>one location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1 Cor. 1:2; Eph. 1:1)</a:t>
                      </a:r>
                    </a:p>
                  </a:txBody>
                  <a:tcPr marL="68580" marR="68580" marT="0" marB="0"/>
                </a:tc>
              </a:tr>
              <a:tr h="2306260">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391939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60228933"/>
              </p:ext>
            </p:extLst>
          </p:nvPr>
        </p:nvGraphicFramePr>
        <p:xfrm>
          <a:off x="0" y="0"/>
          <a:ext cx="12192002" cy="6858000"/>
        </p:xfrm>
        <a:graphic>
          <a:graphicData uri="http://schemas.openxmlformats.org/drawingml/2006/table">
            <a:tbl>
              <a:tblPr firstRow="1" firstCol="1" bandRow="1">
                <a:tableStyleId>{073A0DAA-6AF3-43AB-8588-CEC1D06C72B9}</a:tableStyleId>
              </a:tblPr>
              <a:tblGrid>
                <a:gridCol w="6096001"/>
                <a:gridCol w="6096001"/>
              </a:tblGrid>
              <a:tr h="82093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4547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There is only one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1:22-23; 4:4)</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There are many </a:t>
                      </a:r>
                      <a:r>
                        <a:rPr lang="en-US" sz="3600" dirty="0" smtClean="0">
                          <a:effectLst/>
                          <a:latin typeface="Tahoma" panose="020B0604030504040204" pitchFamily="34" charset="0"/>
                          <a:ea typeface="Tahoma" panose="020B0604030504040204" pitchFamily="34" charset="0"/>
                          <a:cs typeface="Tahoma" panose="020B0604030504040204" pitchFamily="34" charset="0"/>
                        </a:rPr>
                        <a:t>churches of Christ (</a:t>
                      </a:r>
                      <a:r>
                        <a:rPr lang="en-US" sz="3600" dirty="0">
                          <a:effectLst/>
                          <a:latin typeface="Tahoma" panose="020B0604030504040204" pitchFamily="34" charset="0"/>
                          <a:ea typeface="Tahoma" panose="020B0604030504040204" pitchFamily="34" charset="0"/>
                          <a:cs typeface="Tahoma" panose="020B0604030504040204" pitchFamily="34" charset="0"/>
                        </a:rPr>
                        <a:t>Rom. 16:16)</a:t>
                      </a:r>
                    </a:p>
                  </a:txBody>
                  <a:tcPr marL="68580" marR="68580" marT="0" marB="0"/>
                </a:tc>
              </a:tr>
              <a:tr h="22760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Composed of all Christians, not denominations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Matt. 16:18; 1 Cor.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12:27</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Composed of Christians in </a:t>
                      </a:r>
                      <a:r>
                        <a:rPr lang="en-US" sz="3600" dirty="0" smtClean="0">
                          <a:effectLst/>
                          <a:latin typeface="Tahoma" panose="020B0604030504040204" pitchFamily="34" charset="0"/>
                          <a:ea typeface="Tahoma" panose="020B0604030504040204" pitchFamily="34" charset="0"/>
                          <a:cs typeface="Tahoma" panose="020B0604030504040204" pitchFamily="34" charset="0"/>
                        </a:rPr>
                        <a:t>one location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1 Cor. 1:2; Eph. 1:1)</a:t>
                      </a:r>
                    </a:p>
                  </a:txBody>
                  <a:tcPr marL="68580" marR="68580" marT="0" marB="0"/>
                </a:tc>
              </a:tr>
              <a:tr h="230626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Began on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Day of Pentecost </a:t>
                      </a:r>
                      <a:r>
                        <a:rPr lang="en-US" sz="3600" b="0" dirty="0">
                          <a:effectLst/>
                          <a:latin typeface="Tahoma" panose="020B0604030504040204" pitchFamily="34" charset="0"/>
                          <a:ea typeface="Tahoma" panose="020B0604030504040204" pitchFamily="34" charset="0"/>
                          <a:cs typeface="Tahoma" panose="020B0604030504040204" pitchFamily="34" charset="0"/>
                        </a:rPr>
                        <a:t>in Jerusalem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 11:15)</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413501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0" y="0"/>
          <a:ext cx="12192002" cy="6858000"/>
        </p:xfrm>
        <a:graphic>
          <a:graphicData uri="http://schemas.openxmlformats.org/drawingml/2006/table">
            <a:tbl>
              <a:tblPr firstRow="1" firstCol="1" bandRow="1">
                <a:tableStyleId>{073A0DAA-6AF3-43AB-8588-CEC1D06C72B9}</a:tableStyleId>
              </a:tblPr>
              <a:tblGrid>
                <a:gridCol w="6096001"/>
                <a:gridCol w="6096001"/>
              </a:tblGrid>
              <a:tr h="820939">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1454799">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There is only one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Eph. 1:22-23; 4:4)</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There are many </a:t>
                      </a:r>
                      <a:r>
                        <a:rPr lang="en-US" sz="3600" dirty="0" smtClean="0">
                          <a:effectLst/>
                          <a:latin typeface="Tahoma" panose="020B0604030504040204" pitchFamily="34" charset="0"/>
                          <a:ea typeface="Tahoma" panose="020B0604030504040204" pitchFamily="34" charset="0"/>
                          <a:cs typeface="Tahoma" panose="020B0604030504040204" pitchFamily="34" charset="0"/>
                        </a:rPr>
                        <a:t>churches of Christ (</a:t>
                      </a:r>
                      <a:r>
                        <a:rPr lang="en-US" sz="3600" dirty="0">
                          <a:effectLst/>
                          <a:latin typeface="Tahoma" panose="020B0604030504040204" pitchFamily="34" charset="0"/>
                          <a:ea typeface="Tahoma" panose="020B0604030504040204" pitchFamily="34" charset="0"/>
                          <a:cs typeface="Tahoma" panose="020B0604030504040204" pitchFamily="34" charset="0"/>
                        </a:rPr>
                        <a:t>Rom. 16:16)</a:t>
                      </a:r>
                    </a:p>
                  </a:txBody>
                  <a:tcPr marL="68580" marR="68580" marT="0" marB="0"/>
                </a:tc>
              </a:tr>
              <a:tr h="2276002">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Composed of all Christians, not denominations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Matt. 16:18; 1 Cor. </a:t>
                      </a:r>
                      <a:r>
                        <a:rPr lang="en-US" sz="3600" b="0" dirty="0" smtClean="0">
                          <a:effectLst/>
                          <a:latin typeface="Tahoma" panose="020B0604030504040204" pitchFamily="34" charset="0"/>
                          <a:ea typeface="Tahoma" panose="020B0604030504040204" pitchFamily="34" charset="0"/>
                          <a:cs typeface="Tahoma" panose="020B0604030504040204" pitchFamily="34" charset="0"/>
                        </a:rPr>
                        <a:t>12:27</a:t>
                      </a:r>
                      <a:r>
                        <a:rPr lang="en-US" sz="3600" b="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Composed of Christians in </a:t>
                      </a:r>
                      <a:r>
                        <a:rPr lang="en-US" sz="3600" dirty="0" smtClean="0">
                          <a:effectLst/>
                          <a:latin typeface="Tahoma" panose="020B0604030504040204" pitchFamily="34" charset="0"/>
                          <a:ea typeface="Tahoma" panose="020B0604030504040204" pitchFamily="34" charset="0"/>
                          <a:cs typeface="Tahoma" panose="020B0604030504040204" pitchFamily="34" charset="0"/>
                        </a:rPr>
                        <a:t>one location </a:t>
                      </a:r>
                    </a:p>
                    <a:p>
                      <a:pPr marL="0" marR="0" algn="ctr">
                        <a:lnSpc>
                          <a:spcPct val="107000"/>
                        </a:lnSpc>
                        <a:spcBef>
                          <a:spcPts val="0"/>
                        </a:spcBef>
                        <a:spcAft>
                          <a:spcPts val="0"/>
                        </a:spcAft>
                      </a:pPr>
                      <a:r>
                        <a:rPr lang="en-US" sz="3600" dirty="0" smtClean="0">
                          <a:effectLst/>
                          <a:latin typeface="Tahoma" panose="020B0604030504040204" pitchFamily="34" charset="0"/>
                          <a:ea typeface="Tahoma" panose="020B0604030504040204" pitchFamily="34" charset="0"/>
                          <a:cs typeface="Tahoma" panose="020B0604030504040204" pitchFamily="34" charset="0"/>
                        </a:rPr>
                        <a:t>(</a:t>
                      </a:r>
                      <a:r>
                        <a:rPr lang="en-US" sz="3600" dirty="0">
                          <a:effectLst/>
                          <a:latin typeface="Tahoma" panose="020B0604030504040204" pitchFamily="34" charset="0"/>
                          <a:ea typeface="Tahoma" panose="020B0604030504040204" pitchFamily="34" charset="0"/>
                          <a:cs typeface="Tahoma" panose="020B0604030504040204" pitchFamily="34" charset="0"/>
                        </a:rPr>
                        <a:t>1 Cor. 1:2; Eph. 1:1)</a:t>
                      </a:r>
                    </a:p>
                  </a:txBody>
                  <a:tcPr marL="68580" marR="68580" marT="0" marB="0"/>
                </a:tc>
              </a:tr>
              <a:tr h="2306260">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Began on </a:t>
                      </a:r>
                      <a:r>
                        <a:rPr lang="en-US" sz="3600" b="0" dirty="0" smtClean="0">
                          <a:effectLst/>
                          <a:latin typeface="Tahoma" panose="020B0604030504040204" pitchFamily="34" charset="0"/>
                          <a:ea typeface="Tahoma" panose="020B0604030504040204" pitchFamily="34" charset="0"/>
                          <a:cs typeface="Tahoma" panose="020B0604030504040204" pitchFamily="34" charset="0"/>
                        </a:rPr>
                        <a:t>the Day of Pentecost </a:t>
                      </a:r>
                      <a:r>
                        <a:rPr lang="en-US" sz="3600" b="0" dirty="0">
                          <a:effectLst/>
                          <a:latin typeface="Tahoma" panose="020B0604030504040204" pitchFamily="34" charset="0"/>
                          <a:ea typeface="Tahoma" panose="020B0604030504040204" pitchFamily="34" charset="0"/>
                          <a:cs typeface="Tahoma" panose="020B0604030504040204" pitchFamily="34" charset="0"/>
                        </a:rPr>
                        <a:t>in Jerusalem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 11:15)</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Begins when Christians join together to do God’s work locally (Acts 11:19-26)</a:t>
                      </a:r>
                    </a:p>
                  </a:txBody>
                  <a:tcPr marL="68580" marR="68580" marT="0" marB="0"/>
                </a:tc>
              </a:tr>
            </a:tbl>
          </a:graphicData>
        </a:graphic>
      </p:graphicFrame>
    </p:spTree>
    <p:extLst>
      <p:ext uri="{BB962C8B-B14F-4D97-AF65-F5344CB8AC3E}">
        <p14:creationId xmlns:p14="http://schemas.microsoft.com/office/powerpoint/2010/main" val="2981171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630616896"/>
              </p:ext>
            </p:extLst>
          </p:nvPr>
        </p:nvGraphicFramePr>
        <p:xfrm>
          <a:off x="-3" y="1"/>
          <a:ext cx="12192002" cy="6857999"/>
        </p:xfrm>
        <a:graphic>
          <a:graphicData uri="http://schemas.openxmlformats.org/drawingml/2006/table">
            <a:tbl>
              <a:tblPr firstRow="1" firstCol="1" bandRow="1">
                <a:tableStyleId>{073A0DAA-6AF3-43AB-8588-CEC1D06C72B9}</a:tableStyleId>
              </a:tblPr>
              <a:tblGrid>
                <a:gridCol w="6096001"/>
                <a:gridCol w="6096001"/>
              </a:tblGrid>
              <a:tr h="87512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306524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Enter only by the Lord adding the saved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(who were baptized) to </a:t>
                      </a:r>
                      <a:r>
                        <a:rPr lang="en-US" sz="3600" b="0" dirty="0">
                          <a:effectLst/>
                          <a:latin typeface="Tahoma" panose="020B0604030504040204" pitchFamily="34" charset="0"/>
                          <a:ea typeface="Tahoma" panose="020B0604030504040204" pitchFamily="34" charset="0"/>
                          <a:cs typeface="Tahoma" panose="020B0604030504040204" pitchFamily="34" charset="0"/>
                        </a:rPr>
                        <a:t>the church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2:41, 47; 1 Cor. 12:13)</a:t>
                      </a: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176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522532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830013726"/>
              </p:ext>
            </p:extLst>
          </p:nvPr>
        </p:nvGraphicFramePr>
        <p:xfrm>
          <a:off x="-3" y="1"/>
          <a:ext cx="12192002" cy="6857999"/>
        </p:xfrm>
        <a:graphic>
          <a:graphicData uri="http://schemas.openxmlformats.org/drawingml/2006/table">
            <a:tbl>
              <a:tblPr firstRow="1" firstCol="1" bandRow="1">
                <a:tableStyleId>{073A0DAA-6AF3-43AB-8588-CEC1D06C72B9}</a:tableStyleId>
              </a:tblPr>
              <a:tblGrid>
                <a:gridCol w="6096001"/>
                <a:gridCol w="6096001"/>
              </a:tblGrid>
              <a:tr h="875122">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Universal Church of Christ</a:t>
                      </a:r>
                    </a:p>
                  </a:txBody>
                  <a:tcPr marL="68580" marR="68580" marT="0" marB="0"/>
                </a:tc>
                <a:tc>
                  <a:txBody>
                    <a:bodyPr/>
                    <a:lstStyle/>
                    <a:p>
                      <a:pPr marL="0" marR="0" algn="ctr">
                        <a:lnSpc>
                          <a:spcPct val="107000"/>
                        </a:lnSpc>
                        <a:spcBef>
                          <a:spcPts val="0"/>
                        </a:spcBef>
                        <a:spcAft>
                          <a:spcPts val="0"/>
                        </a:spcAft>
                      </a:pPr>
                      <a:r>
                        <a:rPr lang="en-US" sz="4000" b="0" dirty="0">
                          <a:effectLst/>
                          <a:latin typeface="Tahoma" panose="020B0604030504040204" pitchFamily="34" charset="0"/>
                          <a:ea typeface="Tahoma" panose="020B0604030504040204" pitchFamily="34" charset="0"/>
                          <a:cs typeface="Tahoma" panose="020B0604030504040204" pitchFamily="34" charset="0"/>
                        </a:rPr>
                        <a:t>Local church of Christ</a:t>
                      </a:r>
                    </a:p>
                  </a:txBody>
                  <a:tcPr marL="68580" marR="68580" marT="0" marB="0"/>
                </a:tc>
              </a:tr>
              <a:tr h="3065246">
                <a:tc>
                  <a:txBody>
                    <a:bodyPr/>
                    <a:lstStyle/>
                    <a:p>
                      <a:pPr marL="0" marR="0" algn="ctr">
                        <a:lnSpc>
                          <a:spcPct val="107000"/>
                        </a:lnSpc>
                        <a:spcBef>
                          <a:spcPts val="0"/>
                        </a:spcBef>
                        <a:spcAft>
                          <a:spcPts val="0"/>
                        </a:spcAft>
                      </a:pPr>
                      <a:r>
                        <a:rPr lang="en-US" sz="3600" b="0" dirty="0">
                          <a:effectLst/>
                          <a:latin typeface="Tahoma" panose="020B0604030504040204" pitchFamily="34" charset="0"/>
                          <a:ea typeface="Tahoma" panose="020B0604030504040204" pitchFamily="34" charset="0"/>
                          <a:cs typeface="Tahoma" panose="020B0604030504040204" pitchFamily="34" charset="0"/>
                        </a:rPr>
                        <a:t>Enter only by the Lord adding the saved </a:t>
                      </a:r>
                      <a:r>
                        <a:rPr lang="en-US" sz="3600" b="0" dirty="0" smtClean="0">
                          <a:effectLst/>
                          <a:latin typeface="Tahoma" panose="020B0604030504040204" pitchFamily="34" charset="0"/>
                          <a:ea typeface="Tahoma" panose="020B0604030504040204" pitchFamily="34" charset="0"/>
                          <a:cs typeface="Tahoma" panose="020B0604030504040204" pitchFamily="34" charset="0"/>
                        </a:rPr>
                        <a:t>(who were baptized) to </a:t>
                      </a:r>
                      <a:r>
                        <a:rPr lang="en-US" sz="3600" b="0" dirty="0">
                          <a:effectLst/>
                          <a:latin typeface="Tahoma" panose="020B0604030504040204" pitchFamily="34" charset="0"/>
                          <a:ea typeface="Tahoma" panose="020B0604030504040204" pitchFamily="34" charset="0"/>
                          <a:cs typeface="Tahoma" panose="020B0604030504040204" pitchFamily="34" charset="0"/>
                        </a:rPr>
                        <a:t>the church </a:t>
                      </a:r>
                      <a:endParaRPr lang="en-US" sz="36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600" b="0" dirty="0" smtClean="0">
                          <a:effectLst/>
                          <a:latin typeface="Tahoma" panose="020B0604030504040204" pitchFamily="34" charset="0"/>
                          <a:ea typeface="Tahoma" panose="020B0604030504040204" pitchFamily="34" charset="0"/>
                          <a:cs typeface="Tahoma" panose="020B0604030504040204" pitchFamily="34" charset="0"/>
                        </a:rPr>
                        <a:t>(</a:t>
                      </a:r>
                      <a:r>
                        <a:rPr lang="en-US" sz="3600" b="0" dirty="0">
                          <a:effectLst/>
                          <a:latin typeface="Tahoma" panose="020B0604030504040204" pitchFamily="34" charset="0"/>
                          <a:ea typeface="Tahoma" panose="020B0604030504040204" pitchFamily="34" charset="0"/>
                          <a:cs typeface="Tahoma" panose="020B0604030504040204" pitchFamily="34" charset="0"/>
                        </a:rPr>
                        <a:t>Acts 2:41, 47; 1 Cor. 12:13)</a:t>
                      </a:r>
                    </a:p>
                  </a:txBody>
                  <a:tcPr marL="68580" marR="68580" marT="0" marB="0"/>
                </a:tc>
                <a:tc>
                  <a:txBody>
                    <a:bodyPr/>
                    <a:lstStyle/>
                    <a:p>
                      <a:pPr marL="0" marR="0" algn="ctr">
                        <a:lnSpc>
                          <a:spcPct val="107000"/>
                        </a:lnSpc>
                        <a:spcBef>
                          <a:spcPts val="0"/>
                        </a:spcBef>
                        <a:spcAft>
                          <a:spcPts val="0"/>
                        </a:spcAft>
                      </a:pPr>
                      <a:r>
                        <a:rPr lang="en-US" sz="3600" dirty="0">
                          <a:effectLst/>
                          <a:latin typeface="Tahoma" panose="020B0604030504040204" pitchFamily="34" charset="0"/>
                          <a:ea typeface="Tahoma" panose="020B0604030504040204" pitchFamily="34" charset="0"/>
                          <a:cs typeface="Tahoma" panose="020B0604030504040204" pitchFamily="34" charset="0"/>
                        </a:rPr>
                        <a:t>Enter by deciding to join ourselves (Acts 9:26-28</a:t>
                      </a:r>
                      <a:r>
                        <a:rPr lang="en-US" sz="3600" dirty="0" smtClean="0">
                          <a:effectLst/>
                          <a:latin typeface="Tahoma" panose="020B0604030504040204" pitchFamily="34" charset="0"/>
                          <a:ea typeface="Tahoma" panose="020B0604030504040204" pitchFamily="34" charset="0"/>
                          <a:cs typeface="Tahoma" panose="020B0604030504040204" pitchFamily="34" charset="0"/>
                        </a:rPr>
                        <a:t>), [should only accept faithful members</a:t>
                      </a:r>
                      <a:r>
                        <a:rPr lang="en-US" sz="3600" baseline="0" dirty="0" smtClean="0">
                          <a:effectLst/>
                          <a:latin typeface="Tahoma" panose="020B0604030504040204" pitchFamily="34" charset="0"/>
                          <a:ea typeface="Tahoma" panose="020B0604030504040204" pitchFamily="34" charset="0"/>
                          <a:cs typeface="Tahoma" panose="020B0604030504040204" pitchFamily="34" charset="0"/>
                        </a:rPr>
                        <a:t> of the church]</a:t>
                      </a: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2917631">
                <a:tc>
                  <a:txBody>
                    <a:bodyPr/>
                    <a:lstStyle/>
                    <a:p>
                      <a:pPr marL="0" marR="0" algn="ctr">
                        <a:lnSpc>
                          <a:spcPct val="107000"/>
                        </a:lnSpc>
                        <a:spcBef>
                          <a:spcPts val="0"/>
                        </a:spcBef>
                        <a:spcAft>
                          <a:spcPts val="0"/>
                        </a:spcAft>
                      </a:pPr>
                      <a:endParaRPr lang="en-US" sz="36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6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6068818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595</TotalTime>
  <Words>2444</Words>
  <Application>Microsoft Office PowerPoint</Application>
  <PresentationFormat>Widescreen</PresentationFormat>
  <Paragraphs>239</Paragraphs>
  <Slides>28</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29</cp:revision>
  <cp:lastPrinted>2019-03-24T04:54:56Z</cp:lastPrinted>
  <dcterms:created xsi:type="dcterms:W3CDTF">2019-03-24T02:22:08Z</dcterms:created>
  <dcterms:modified xsi:type="dcterms:W3CDTF">2019-03-24T12:18:08Z</dcterms:modified>
</cp:coreProperties>
</file>