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315" r:id="rId2"/>
    <p:sldId id="256" r:id="rId3"/>
    <p:sldId id="263" r:id="rId4"/>
    <p:sldId id="264" r:id="rId5"/>
    <p:sldId id="265" r:id="rId6"/>
    <p:sldId id="266" r:id="rId7"/>
    <p:sldId id="267" r:id="rId8"/>
    <p:sldId id="268" r:id="rId9"/>
    <p:sldId id="269" r:id="rId10"/>
    <p:sldId id="270" r:id="rId11"/>
    <p:sldId id="271" r:id="rId12"/>
    <p:sldId id="272" r:id="rId13"/>
    <p:sldId id="273" r:id="rId14"/>
    <p:sldId id="275" r:id="rId15"/>
    <p:sldId id="274" r:id="rId16"/>
    <p:sldId id="276" r:id="rId17"/>
    <p:sldId id="277" r:id="rId18"/>
    <p:sldId id="278" r:id="rId19"/>
    <p:sldId id="279" r:id="rId20"/>
    <p:sldId id="280" r:id="rId21"/>
    <p:sldId id="281" r:id="rId22"/>
    <p:sldId id="282" r:id="rId23"/>
    <p:sldId id="283" r:id="rId24"/>
    <p:sldId id="284" r:id="rId25"/>
    <p:sldId id="259"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261" r:id="rId43"/>
    <p:sldId id="304" r:id="rId44"/>
    <p:sldId id="305" r:id="rId45"/>
    <p:sldId id="306" r:id="rId46"/>
    <p:sldId id="307" r:id="rId47"/>
    <p:sldId id="303" r:id="rId48"/>
    <p:sldId id="308" r:id="rId49"/>
    <p:sldId id="309" r:id="rId50"/>
    <p:sldId id="310" r:id="rId51"/>
    <p:sldId id="260" r:id="rId52"/>
    <p:sldId id="311" r:id="rId53"/>
    <p:sldId id="312" r:id="rId54"/>
    <p:sldId id="313" r:id="rId55"/>
    <p:sldId id="314" r:id="rId56"/>
    <p:sldId id="316"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9405" autoAdjust="0"/>
  </p:normalViewPr>
  <p:slideViewPr>
    <p:cSldViewPr snapToGrid="0">
      <p:cViewPr varScale="1">
        <p:scale>
          <a:sx n="82" d="100"/>
          <a:sy n="82" d="100"/>
        </p:scale>
        <p:origin x="1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6D217-5A28-4133-A405-F131FF8E3016}" type="datetimeFigureOut">
              <a:rPr lang="en-US" smtClean="0"/>
              <a:t>6/2/2019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1B35D-BFD2-4612-BB66-E9C35FD2679C}" type="slidenum">
              <a:rPr lang="en-US" smtClean="0"/>
              <a:t>‹#›</a:t>
            </a:fld>
            <a:endParaRPr lang="en-US"/>
          </a:p>
        </p:txBody>
      </p:sp>
    </p:spTree>
    <p:extLst>
      <p:ext uri="{BB962C8B-B14F-4D97-AF65-F5344CB8AC3E}">
        <p14:creationId xmlns:p14="http://schemas.microsoft.com/office/powerpoint/2010/main" val="3433473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is the greatest promise that has been made to you? (Fancy car, dream vacation, cruise, riches, fame, etc.) It is likely that none of them ever came true for you. The scammers, deceivers, &amp; thieves don’t keep their promises. We become cynical &amp; skeptical if anyone makes a promise. “Let God be found true though every man be a liar” (Ro. 3:4) Whose promises are you trusting in?   A promise is only as good as the one who made it!  Discipline ourselves not to</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be tempted by earthly things but be willing to wait for the great reward in spiritual things based on the promises of God.</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1841B35D-BFD2-4612-BB66-E9C35FD2679C}" type="slidenum">
              <a:rPr lang="en-US" smtClean="0"/>
              <a:t>1</a:t>
            </a:fld>
            <a:endParaRPr lang="en-US"/>
          </a:p>
        </p:txBody>
      </p:sp>
    </p:spTree>
    <p:extLst>
      <p:ext uri="{BB962C8B-B14F-4D97-AF65-F5344CB8AC3E}">
        <p14:creationId xmlns:p14="http://schemas.microsoft.com/office/powerpoint/2010/main" val="49295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Whose promises are you</a:t>
            </a:r>
            <a:r>
              <a:rPr lang="en-US" baseline="0" dirty="0" smtClean="0"/>
              <a:t> trusting in?  A promise is only as good as the one who made it.  Scammers, schemers, and thieves only want to take advantage of you to enrich themselves and so do false teachers who didn’t die for your sin, cared nothing for your soul, and even more importantly will lead you to spend eternity in hell when you think in your heart that you are headed for heaven.  Trust and obey the promises of God who is faithful, righteous, merciful, kind, loving and gracious and you will be able to endure through any conflict, persecution, or suffering as you look to Jesus for that endless hope in heaven.</a:t>
            </a:r>
            <a:endParaRPr lang="en-US" dirty="0"/>
          </a:p>
        </p:txBody>
      </p:sp>
      <p:sp>
        <p:nvSpPr>
          <p:cNvPr id="4" name="Slide Number Placeholder 3"/>
          <p:cNvSpPr>
            <a:spLocks noGrp="1"/>
          </p:cNvSpPr>
          <p:nvPr>
            <p:ph type="sldNum" sz="quarter" idx="10"/>
          </p:nvPr>
        </p:nvSpPr>
        <p:spPr/>
        <p:txBody>
          <a:bodyPr/>
          <a:lstStyle/>
          <a:p>
            <a:fld id="{1841B35D-BFD2-4612-BB66-E9C35FD2679C}" type="slidenum">
              <a:rPr lang="en-US" smtClean="0"/>
              <a:t>55</a:t>
            </a:fld>
            <a:endParaRPr lang="en-US"/>
          </a:p>
        </p:txBody>
      </p:sp>
    </p:spTree>
    <p:extLst>
      <p:ext uri="{BB962C8B-B14F-4D97-AF65-F5344CB8AC3E}">
        <p14:creationId xmlns:p14="http://schemas.microsoft.com/office/powerpoint/2010/main" val="28812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is the greatest promise that has been made to you? (Fancy car, dream vacation, cruise, riches, fame, etc.) It is likely that none of them ever came true for you. The scammers, deceivers, &amp; thieves don’t keep their promises. We become cynical &amp; skeptical if anyone makes a promise. “Let God be found true though every man be a liar” (Ro. 3:4) Whose promises are you trusting in?   A promise is only as good as the one who made it!  Discipline ourselves not to</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be tempted by earthly things but be willing to wait for the great reward in spiritual things based on the promises of God.</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1841B35D-BFD2-4612-BB66-E9C35FD2679C}" type="slidenum">
              <a:rPr lang="en-US" smtClean="0"/>
              <a:t>56</a:t>
            </a:fld>
            <a:endParaRPr lang="en-US"/>
          </a:p>
        </p:txBody>
      </p:sp>
    </p:spTree>
    <p:extLst>
      <p:ext uri="{BB962C8B-B14F-4D97-AF65-F5344CB8AC3E}">
        <p14:creationId xmlns:p14="http://schemas.microsoft.com/office/powerpoint/2010/main" val="110000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7A63E-854C-43F8-B4E1-52E817966B94}"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83669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7A63E-854C-43F8-B4E1-52E817966B94}"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246084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7A63E-854C-43F8-B4E1-52E817966B94}"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146506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7A63E-854C-43F8-B4E1-52E817966B94}"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55070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7A63E-854C-43F8-B4E1-52E817966B94}"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188710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7A63E-854C-43F8-B4E1-52E817966B94}"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137603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7A63E-854C-43F8-B4E1-52E817966B94}" type="datetimeFigureOut">
              <a:rPr lang="en-US" smtClean="0"/>
              <a:t>6/2/2019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12830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7A63E-854C-43F8-B4E1-52E817966B94}" type="datetimeFigureOut">
              <a:rPr lang="en-US" smtClean="0"/>
              <a:t>6/2/2019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259260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7A63E-854C-43F8-B4E1-52E817966B94}" type="datetimeFigureOut">
              <a:rPr lang="en-US" smtClean="0"/>
              <a:t>6/2/2019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88091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7A63E-854C-43F8-B4E1-52E817966B94}"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297708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7A63E-854C-43F8-B4E1-52E817966B94}"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9F29FD-7798-4FDD-AB8B-D8DDBEE717C5}" type="slidenum">
              <a:rPr lang="en-US" smtClean="0"/>
              <a:t>‹#›</a:t>
            </a:fld>
            <a:endParaRPr lang="en-US"/>
          </a:p>
        </p:txBody>
      </p:sp>
    </p:spTree>
    <p:extLst>
      <p:ext uri="{BB962C8B-B14F-4D97-AF65-F5344CB8AC3E}">
        <p14:creationId xmlns:p14="http://schemas.microsoft.com/office/powerpoint/2010/main" val="322041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7A63E-854C-43F8-B4E1-52E817966B94}" type="datetimeFigureOut">
              <a:rPr lang="en-US" smtClean="0"/>
              <a:t>6/2/2019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F29FD-7798-4FDD-AB8B-D8DDBEE717C5}" type="slidenum">
              <a:rPr lang="en-US" smtClean="0"/>
              <a:t>‹#›</a:t>
            </a:fld>
            <a:endParaRPr lang="en-US"/>
          </a:p>
        </p:txBody>
      </p:sp>
    </p:spTree>
    <p:extLst>
      <p:ext uri="{BB962C8B-B14F-4D97-AF65-F5344CB8AC3E}">
        <p14:creationId xmlns:p14="http://schemas.microsoft.com/office/powerpoint/2010/main" val="104765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452- He Keeps Me Singing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454- Let the Beauty of Jesus Be Seen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563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46:3-4</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another 22 years God says to Jacob after he found out that his son Joseph was still alive,</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 am God, the God of your father; do not be afraid to go down to Egypt, for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 will make you a great nation there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 will go down with you to Egypt, and I will also surely bring you up again; and Joseph will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close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your eyes.”</a:t>
            </a:r>
            <a:endParaRPr lang="en-US" sz="39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8281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Exodus 1:6-7</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Joseph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died,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all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brothers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that generation.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sons of Israel were fruitful and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increased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greatly, and multiplied, and became exceedingly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mighty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so that the land was filled with them.</a:t>
            </a:r>
            <a:endParaRPr lang="en-US" sz="39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4587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Deuteronomy 26:5-9</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Say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before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father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was a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wandering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Aramean,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he went down to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Egypt &amp; sojourned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there, few in number; but there he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became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 great, mighty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populous nation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Egyptians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treated us harshly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afflicted us,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imposed hard labor on us.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we cried to the </a:t>
            </a:r>
            <a:r>
              <a:rPr lang="en-US" sz="35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 God of our fathers,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heard our voice and saw our affliction and our toil and our oppression;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brought us out of Egypt with a mighty hand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 outstretched arm and with great terror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with signs and wonders;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He has brought us to this place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has given us this land, a land flowing with milk and honey</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193823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Joshua 21:43-45</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gave Israel all the land which He had sworn to give to their fathers, and they possessed it and lived in it.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gave them rest on every side, according to all that He had sworn to their fathers, and no one of all their enemies stood before them; 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gave all their enemies into their hand.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one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of the good promises which the </a:t>
            </a:r>
            <a:r>
              <a:rPr lang="en-US" sz="40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 had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made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the house of Israel failed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all came to pass.</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3462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Joshua 23:14</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Joshua’s death address he said,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Now behold, today I am going the way of all the earth, 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you know</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 all your hearts and in all your souls that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not one word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of all the good words which 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your God spoke concerning you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has failed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all have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fulfilled for you, not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one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them has failed.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9181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8:56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 400 years later Solomon says,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Blessed be 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who has given rest to His people Israel, according to all that 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not one word has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failed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all His good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which 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through Moses His servant.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24074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Autofit/>
          </a:bodyPr>
          <a:lstStyle/>
          <a:p>
            <a:pPr algn="ctr"/>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Promises</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53390"/>
            <a:ext cx="12192000" cy="5704609"/>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 [Land, Nation, Seed- Covenant]</a:t>
            </a:r>
          </a:p>
          <a:p>
            <a:pPr marL="0" indent="0">
              <a:buNone/>
            </a:pP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David </a:t>
            </a: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 </a:t>
            </a: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will Establish Eternal Kingdom]</a:t>
            </a:r>
          </a:p>
          <a:p>
            <a:pPr marL="0" indent="0">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3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920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2 Samuel 7:12-16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said to David, “When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your days are complete and you lie down with your fathers,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I will raise up your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after you, who will come forth from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 and I will establish his kingdom</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shall build a house for My name, and I will establish the throne of his kingdom forever.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will be a father to him and he will be a son to Me; when he commits iniquity, I will correct him with the rod of men and the strokes of the sons of men,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My lovingkindness shall not depart from him, as I took </a:t>
            </a:r>
            <a:r>
              <a:rPr lang="en-US" sz="3500" i="1" dirty="0">
                <a:solidFill>
                  <a:schemeClr val="bg1"/>
                </a:solidFill>
                <a:latin typeface="Tahoma" panose="020B0604030504040204" pitchFamily="34" charset="0"/>
                <a:ea typeface="Tahoma" panose="020B0604030504040204" pitchFamily="34" charset="0"/>
                <a:cs typeface="Tahoma" panose="020B0604030504040204" pitchFamily="34" charset="0"/>
              </a:rPr>
              <a:t>it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away from Saul, whom I removed from before you.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house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your kingdom shall endure before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forever;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your throne shall be established forever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46016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Psalm 132:11-12</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 has sworn to David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 truth from which He will not turn back:</a:t>
            </a:r>
            <a:b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Of the fruit of your body I will set upon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throne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your sons will keep My covenant</a:t>
            </a:r>
            <a:b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My testimony which I will teach them,</a:t>
            </a:r>
            <a:b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Their sons also shall sit upon your throne forever</a:t>
            </a:r>
            <a:r>
              <a:rPr lang="en-US" sz="3600" dirty="0"/>
              <a:t>.”</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5101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1 Kings 8:20</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Solomon said,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 has fulfilled His word which He spoke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 have risen in place of my father David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sit on the throne of Israel, as 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have built the house for the name of 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God of Israel.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210110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Autofit/>
          </a:bodyPr>
          <a:lstStyle/>
          <a:p>
            <a:r>
              <a:rPr lang="en-US" sz="1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t>
            </a:r>
          </a:p>
          <a:p>
            <a:r>
              <a:rPr lang="en-US" sz="1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a:t>
            </a:r>
          </a:p>
          <a:p>
            <a:r>
              <a:rPr lang="en-US" sz="1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Trusting in?</a:t>
            </a:r>
            <a:endParaRPr lang="en-US" sz="12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3293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Isaiah 9:6-7</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promise to David wasn’t just concerning his son for about 250 years later Isaiah records, “For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child will be born to us, a son will be given to us</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government will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on His shoulders</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His name will be called Wonderful Counselor, Mighty God</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Eternal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Father, Prince of Peace</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will be no end to the increase of </a:t>
            </a:r>
            <a:r>
              <a:rPr lang="en-US" sz="3800" i="1" u="sng" dirty="0">
                <a:solidFill>
                  <a:schemeClr val="bg1"/>
                </a:solidFill>
                <a:latin typeface="Tahoma" panose="020B0604030504040204" pitchFamily="34" charset="0"/>
                <a:ea typeface="Tahoma" panose="020B0604030504040204" pitchFamily="34" charset="0"/>
                <a:cs typeface="Tahoma" panose="020B0604030504040204" pitchFamily="34" charset="0"/>
              </a:rPr>
              <a:t>His</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 government or of peace</a:t>
            </a: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On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the throne of David and over his kingdom</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establish it and to uphold it with justice and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righteousness From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then on and forevermore</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zeal of the </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of hosts will accomplish this.</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17282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Isaiah 11:1-5</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 shoot will spring from the stem of Jesse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 branch from his roots will bear fruit</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Spirit of the </a:t>
            </a:r>
            <a:r>
              <a:rPr lang="en-US" sz="35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 will rest on Him</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spirit of wisdom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understanding</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spirit of counsel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strength</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spirit of knowledge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fear of the </a:t>
            </a:r>
            <a:r>
              <a:rPr lang="en-US" sz="35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He will delight in the fear of the </a:t>
            </a:r>
            <a:r>
              <a:rPr lang="en-US" sz="35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He will not judge by what His eyes see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make a decision by what His ears hear</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But with righteousness He will judge the poor</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decide with fairness for the afflicted of the earth</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He will strike the earth with the rod of His mouth</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with the breath of His lips He will slay the wicked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Also righteousness will be the belt about His loins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faithfulness the belt about His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waist”</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20634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Autofit/>
          </a:bodyPr>
          <a:lstStyle/>
          <a:p>
            <a:pPr algn="ctr"/>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Promises</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53390"/>
            <a:ext cx="12192000" cy="5704609"/>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 [Land, Nation, Seed- Covenant]</a:t>
            </a:r>
          </a:p>
          <a:p>
            <a:pPr marL="0" indent="0">
              <a:buNone/>
            </a:pP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David </a:t>
            </a: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 </a:t>
            </a: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will Establish Eternal Kingdom</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Daniel [Prophesied- Days of 4</a:t>
            </a:r>
            <a:r>
              <a:rPr lang="en-US" sz="48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 Kingdom-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Set Up Kingdom- it will </a:t>
            </a: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never be destroyed]</a:t>
            </a:r>
          </a:p>
          <a:p>
            <a:pPr marL="0" indent="0">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3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7728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Daniel 2:44</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revealed to Daniel the interpretation of King Nebuchadnezzar’s dream who spoke about the world kingdoms of Babylon, Medes &amp; Persians, &amp; Greece and then he talked about this fourth kingdom,</a:t>
            </a:r>
          </a:p>
          <a:p>
            <a:pPr marL="0" indent="0">
              <a:buNone/>
            </a:pP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days of those kings the God of heaven will set up a kingdom which will never be destroyed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kingdom will not be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left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another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people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will crush and put an end to all these kingdoms, but it will itself endure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forever”</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72211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Daniel 7:12-13</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Later on Daniel had a vision and said,</a:t>
            </a: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 kept looking in the night visions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with the clouds of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 One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like a Son of Man was coming,</a:t>
            </a:r>
            <a:b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He came up to the Ancient of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Days &amp;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was presented before Him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Him was given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dominion, Glory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kingdom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all the peoples, nations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men of every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language might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serve Him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dominion is an everlasting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dominion which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will not pass away</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His kingdom is one</a:t>
            </a:r>
            <a:b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will not be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destroyed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latin typeface="Tahoma" panose="020B0604030504040204" pitchFamily="34" charset="0"/>
                <a:ea typeface="Tahoma" panose="020B0604030504040204" pitchFamily="34" charset="0"/>
                <a:cs typeface="Tahoma" panose="020B0604030504040204" pitchFamily="34" charset="0"/>
              </a:rPr>
              <a:t>.</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048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Promises Fulfilled in Christ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Abraham’s seed all families are blessed in Christ</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8086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Galatians 3:8-9 Seed Promise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Scripture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foreseeing that God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would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justify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Gentiles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by faith,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preached the gospel beforehand to Abraham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saying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All the nations will be blessed in 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then those who are of faith are blessed with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believer.</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43359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Galatians 3:13-14 Seed Promise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redeemed us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the curse of the Law, having become a curse for us—for it is written,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Cursed is everyone who hangs 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tree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order that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in Christ Jesus the blessing of Abraham might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the Gentiles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so that we would receive the promise of the Spirit through faith.</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1866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Galatians 3:16 Seed Promise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promises were spoken to Abraham and to his seed. He does not say, “And to seeds,” as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referring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many, but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rather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one, “And to your seed,” that is, Christ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70913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Galatians 3:26-29 Seed Promise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are all sons of God through faith in Christ Jesus.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of you who were baptized into Christ have clothed yourselves with Christ.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 neither Jew nor Greek, there is neither slave nor free man, there 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neither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male nor female; for you are all one in Christ Jesus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if you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belong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Christ, then you are Abraham’s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heirs according to promise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4767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Autofit/>
          </a:bodyPr>
          <a:lstStyle/>
          <a:p>
            <a:pPr algn="ctr"/>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Promises</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53390"/>
            <a:ext cx="12192000" cy="5704609"/>
          </a:xfrm>
        </p:spPr>
        <p:txBody>
          <a:bodyPr>
            <a:normAutofit/>
          </a:bodyPr>
          <a:lstStyle/>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 [Land, Nation, Seed- Covenant]</a:t>
            </a:r>
          </a:p>
          <a:p>
            <a:pPr marL="0" indent="0">
              <a:buNone/>
            </a:pPr>
            <a:endParaRPr lang="en-US" sz="33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04151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Heb. 6:13-20 Seed Promise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God made the promise to Abraham, since He could swear by no one greater, He swore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Himself, saying</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will surely bless you and I will surely multiply you</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so, having patiently waited, he obtained the promise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men swear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one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greater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than themselves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and with them an oath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given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as confirmation is an end of every dispute.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same way God, desiring even more to show to the heirs of the promise the unchangeableness of His purpose,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interposed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with an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oath…</a:t>
            </a:r>
          </a:p>
        </p:txBody>
      </p:sp>
    </p:spTree>
    <p:extLst>
      <p:ext uri="{BB962C8B-B14F-4D97-AF65-F5344CB8AC3E}">
        <p14:creationId xmlns:p14="http://schemas.microsoft.com/office/powerpoint/2010/main" val="1457674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Heb. 6:13-20 Seed Promise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by two unchangeable things in which it is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impossible for God to lie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we who have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taken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refuge would have strong encouragement to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take hold of the hope set before us. </a:t>
            </a:r>
            <a:r>
              <a:rPr lang="en-US" sz="38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hope we have as an anchor of the soul</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hope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both sure and steadfast and one which enters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within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veil,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Jesus has entered as a forerunner for us, having become a high priest forever according to the order of Melchizedek.</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43540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Promises Fulfilled in Christ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Abraham’s seed all families are blessed in Christ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Christ is sitting on David’s throne at His right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1730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Luke 1:31-33; 4:33</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behold, you will conceive in your womb and bear a son, and you shall name Him Jesus.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will be great and will be called the Son of the Most High; 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the Lord God will give Him the throne of His father David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will reign over the house of Jacob forever, 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His kingdom will have no end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 must preach the kingdom of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the other cities also, for I was sent for this purpose.”</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6360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Matthew 16:18-19</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Upon Peter’s confession that He was the Christ, Jesus said, “I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also say to you that you are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upon this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rock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 will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build My church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gates of Hades will not overpower it.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will give you the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keys of the kingdom of heaven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whatever you bind on earth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been bound in heaven,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whatever you loose on earth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been loosed in heaven.”</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49294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Matthew 28:18-20</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Jesus was raised from the dead He said to His apostles,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All authority has been given to Me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heaven and on earth.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make disciples of all the nations, baptizing them in the name of the Father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Son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Holy Spirit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teaching them to observe all that I commanded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 I am with 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always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even to the end of the age.”</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86250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Acts 2:29-36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Peter preaches on the Day of Pentecost about the Jews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killing Jesus and quotes Psalm 16 and says, “Brethren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 may confidently say to you regarding the patriarch David that he both died and was buried, and his tomb 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us to this day.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because he was a prophet and knew that </a:t>
            </a:r>
            <a:r>
              <a:rPr lang="en-US" sz="36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God had sworn to him with an oath to seat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u="sng" dirty="0">
                <a:solidFill>
                  <a:schemeClr val="bg1"/>
                </a:solidFill>
                <a:latin typeface="Tahoma" panose="020B0604030504040204" pitchFamily="34" charset="0"/>
                <a:ea typeface="Tahoma" panose="020B0604030504040204" pitchFamily="34" charset="0"/>
                <a:cs typeface="Tahoma" panose="020B0604030504040204" pitchFamily="34" charset="0"/>
              </a:rPr>
              <a:t>one</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his descendants on his throne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looked ahead and spoke of the resurrection of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Christ, that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He was neither abandoned to Hades, nor did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His flesh </a:t>
            </a: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suffer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decay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Jesus God raised up again, to which we are all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witnesses…</a:t>
            </a:r>
          </a:p>
        </p:txBody>
      </p:sp>
    </p:spTree>
    <p:extLst>
      <p:ext uri="{BB962C8B-B14F-4D97-AF65-F5344CB8AC3E}">
        <p14:creationId xmlns:p14="http://schemas.microsoft.com/office/powerpoint/2010/main" val="32286291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Acts 2:29-36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Therefore having been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exalted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right hand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having received from the Father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promise of the Holy 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 has poured forth this which you both see and hear.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was not David who ascended into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he himself says:</a:t>
            </a:r>
          </a:p>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The Lord said to my Lord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Sit at My right hand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Until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I make Your enemies a footstool for Your feet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let all the house of Israel know for certain that God has made Him both Lord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whom you crucified.”</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02673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Promises Fulfilled in Christ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Abraham’s seed all families are blessed in Christ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Christ is sitting on David’s throne at His right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the days of the Roman kings, Christ is established as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King of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Kings and His throne will never end</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494408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Luke 2:1, 3-6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Now in those days a decree went out from Caesar Augustus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that a census be taken of all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inhabited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earth…everyone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was on his way to register for the census, each to his own city.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Joseph</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also went up from Galilee, from the city of Nazareth, to Judea, to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the city of David which is called Bethlehem, because he was of the house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family of David,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order to register along with Mary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who was engaged to him,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was with child.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they were there, the days were completed for her to give birth.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she gave birth to her firstborn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son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(Jesus); &amp;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she wrapped Him in cloths,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laid Him in a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manger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because there was no room for them in the inn.</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576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12:1-3</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said to Abram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“Go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forth from your country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your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relatives &amp;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your father’s house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land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which I will show 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 will make you a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great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nation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 will bless 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make your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name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great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shall be a blessing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bless those who bless 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one who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curses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 I will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curse. 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in you all the families of </a:t>
            </a:r>
            <a:endPar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earth will be blessed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p>
        </p:txBody>
      </p:sp>
    </p:spTree>
    <p:extLst>
      <p:ext uri="{BB962C8B-B14F-4D97-AF65-F5344CB8AC3E}">
        <p14:creationId xmlns:p14="http://schemas.microsoft.com/office/powerpoint/2010/main" val="23252093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fontScale="90000"/>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Hebrews 1:8; 1 Timothy 6:15-16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45:6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quoted-the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inspired writer applies it to the Son,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Son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He says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Your throne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God, is forever and ever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And the righteous scepter is the scepter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kingdom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is the blessed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only Sovereign,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King of kings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Lord of lords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alone possesses immortality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dwells in unapproachable light, whom no man has seen or can see. To Him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be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honor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eternal dominion! Amen.</a:t>
            </a:r>
          </a:p>
          <a:p>
            <a:pPr marL="0" indent="0">
              <a:buNone/>
            </a:pP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60844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Revelation 11:15</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Autofit/>
          </a:bodyPr>
          <a:lstStyle/>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Then the seventh angel sounded; and there were loud voices in heaven, saying,</a:t>
            </a: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kingdom of the world has become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the kingdom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of our Lord and of His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He will reign forever and ever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34404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86320638"/>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8461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3364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2117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728871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04929246"/>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8461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3364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died &amp; spoke the truth so </a:t>
                      </a:r>
                      <a:r>
                        <a:rPr lang="en-US" sz="4000" b="0" dirty="0">
                          <a:effectLst/>
                          <a:latin typeface="Tahoma" panose="020B0604030504040204" pitchFamily="34" charset="0"/>
                          <a:ea typeface="Tahoma" panose="020B0604030504040204" pitchFamily="34" charset="0"/>
                          <a:cs typeface="Tahoma" panose="020B0604030504040204" pitchFamily="34" charset="0"/>
                        </a:rPr>
                        <a:t>you might be free from 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(Jn. 8:31-34; 1 Cor. 15:3)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2117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422916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334346"/>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8461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3364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died &amp; spoke the truth so </a:t>
                      </a:r>
                      <a:r>
                        <a:rPr lang="en-US" sz="4000" b="0" dirty="0">
                          <a:effectLst/>
                          <a:latin typeface="Tahoma" panose="020B0604030504040204" pitchFamily="34" charset="0"/>
                          <a:ea typeface="Tahoma" panose="020B0604030504040204" pitchFamily="34" charset="0"/>
                          <a:cs typeface="Tahoma" panose="020B0604030504040204" pitchFamily="34" charset="0"/>
                        </a:rPr>
                        <a:t>you might be free from 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(Jn. 8:31-34; 1 Cor. 15:3)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Promise freedom while sinful and get rich off you by 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Pet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2:18-19</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Jude 16)</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2117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6838602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7136405"/>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8461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3364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died &amp; spoke the truth so </a:t>
                      </a:r>
                      <a:r>
                        <a:rPr lang="en-US" sz="4000" b="0" dirty="0">
                          <a:effectLst/>
                          <a:latin typeface="Tahoma" panose="020B0604030504040204" pitchFamily="34" charset="0"/>
                          <a:ea typeface="Tahoma" panose="020B0604030504040204" pitchFamily="34" charset="0"/>
                          <a:cs typeface="Tahoma" panose="020B0604030504040204" pitchFamily="34" charset="0"/>
                        </a:rPr>
                        <a:t>you might be free from 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(Jn. 8:31-34; 1 Cor. 15:3)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Promise freedom while sinful and get rich off you by 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Pet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2:18-19</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Jude 16)</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2117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those who diligently seek Him by </a:t>
                      </a:r>
                      <a:r>
                        <a:rPr lang="en-US" sz="4000" b="0" dirty="0" smtClean="0">
                          <a:effectLst/>
                          <a:latin typeface="Tahoma" panose="020B0604030504040204" pitchFamily="34" charset="0"/>
                          <a:ea typeface="Tahoma" panose="020B0604030504040204" pitchFamily="34" charset="0"/>
                          <a:cs typeface="Tahoma" panose="020B0604030504040204" pitchFamily="34" charset="0"/>
                        </a:rPr>
                        <a:t>faith (</a:t>
                      </a:r>
                      <a:r>
                        <a:rPr lang="en-US" sz="4000" b="0" dirty="0">
                          <a:effectLst/>
                          <a:latin typeface="Tahoma" panose="020B0604030504040204" pitchFamily="34" charset="0"/>
                          <a:ea typeface="Tahoma" panose="020B0604030504040204" pitchFamily="34" charset="0"/>
                          <a:cs typeface="Tahoma" panose="020B0604030504040204" pitchFamily="34" charset="0"/>
                        </a:rPr>
                        <a:t>Heb.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11:6</a:t>
                      </a:r>
                      <a:r>
                        <a:rPr lang="en-US" sz="4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049556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81867231"/>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8461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3364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Jesus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died &amp; spoke the truth so </a:t>
                      </a:r>
                      <a:r>
                        <a:rPr lang="en-US" sz="4000" b="0" dirty="0">
                          <a:effectLst/>
                          <a:latin typeface="Tahoma" panose="020B0604030504040204" pitchFamily="34" charset="0"/>
                          <a:ea typeface="Tahoma" panose="020B0604030504040204" pitchFamily="34" charset="0"/>
                          <a:cs typeface="Tahoma" panose="020B0604030504040204" pitchFamily="34" charset="0"/>
                        </a:rPr>
                        <a:t>you might be free from 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(Jn. 8:31-34; 1 Cor. 15:3)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Promise freedom while sinful and get rich off you by 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2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Pet</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2:18-19</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Jude 16)</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21170">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Rewards those who diligently seek Him by </a:t>
                      </a:r>
                      <a:r>
                        <a:rPr lang="en-US" sz="4000" b="0" dirty="0" smtClean="0">
                          <a:effectLst/>
                          <a:latin typeface="Tahoma" panose="020B0604030504040204" pitchFamily="34" charset="0"/>
                          <a:ea typeface="Tahoma" panose="020B0604030504040204" pitchFamily="34" charset="0"/>
                          <a:cs typeface="Tahoma" panose="020B0604030504040204" pitchFamily="34" charset="0"/>
                        </a:rPr>
                        <a:t>faith (</a:t>
                      </a:r>
                      <a:r>
                        <a:rPr lang="en-US" sz="4000" b="0" dirty="0">
                          <a:effectLst/>
                          <a:latin typeface="Tahoma" panose="020B0604030504040204" pitchFamily="34" charset="0"/>
                          <a:ea typeface="Tahoma" panose="020B0604030504040204" pitchFamily="34" charset="0"/>
                          <a:cs typeface="Tahoma" panose="020B0604030504040204" pitchFamily="34" charset="0"/>
                        </a:rPr>
                        <a:t>Heb.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11:6</a:t>
                      </a:r>
                      <a:r>
                        <a:rPr lang="en-US" sz="4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Use human philosophy &amp; </a:t>
                      </a:r>
                      <a:r>
                        <a:rPr lang="en-US" sz="4000" b="0" dirty="0">
                          <a:effectLst/>
                          <a:latin typeface="Tahoma" panose="020B0604030504040204" pitchFamily="34" charset="0"/>
                          <a:ea typeface="Tahoma" panose="020B0604030504040204" pitchFamily="34" charset="0"/>
                          <a:cs typeface="Tahoma" panose="020B0604030504040204" pitchFamily="34" charset="0"/>
                        </a:rPr>
                        <a:t>science to </a:t>
                      </a:r>
                      <a:r>
                        <a:rPr lang="en-US" sz="4000" b="0" dirty="0" smtClean="0">
                          <a:effectLst/>
                          <a:latin typeface="Tahoma" panose="020B0604030504040204" pitchFamily="34" charset="0"/>
                          <a:ea typeface="Tahoma" panose="020B0604030504040204" pitchFamily="34" charset="0"/>
                          <a:cs typeface="Tahoma" panose="020B0604030504040204" pitchFamily="34" charset="0"/>
                        </a:rPr>
                        <a:t>deceive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Col. 2:8)</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312730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23397133"/>
              </p:ext>
            </p:extLst>
          </p:nvPr>
        </p:nvGraphicFramePr>
        <p:xfrm>
          <a:off x="-3" y="1018572"/>
          <a:ext cx="12192002" cy="5925211"/>
        </p:xfrm>
        <a:graphic>
          <a:graphicData uri="http://schemas.openxmlformats.org/drawingml/2006/table">
            <a:tbl>
              <a:tblPr firstRow="1" firstCol="1" bandRow="1">
                <a:tableStyleId>{073A0DAA-6AF3-43AB-8588-CEC1D06C72B9}</a:tableStyleId>
              </a:tblPr>
              <a:tblGrid>
                <a:gridCol w="6096001"/>
                <a:gridCol w="6096001"/>
              </a:tblGrid>
              <a:tr h="79086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184815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Convicts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men of </a:t>
                      </a:r>
                      <a:r>
                        <a:rPr lang="en-US" sz="4000" b="0" dirty="0">
                          <a:effectLst/>
                          <a:latin typeface="Tahoma" panose="020B0604030504040204" pitchFamily="34" charset="0"/>
                          <a:ea typeface="Tahoma" panose="020B0604030504040204" pitchFamily="34" charset="0"/>
                          <a:cs typeface="Tahoma" panose="020B0604030504040204" pitchFamily="34" charset="0"/>
                        </a:rPr>
                        <a:t>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16:8; Heb. 4:12)</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286183">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106038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1996410"/>
              </p:ext>
            </p:extLst>
          </p:nvPr>
        </p:nvGraphicFramePr>
        <p:xfrm>
          <a:off x="-3" y="1018572"/>
          <a:ext cx="12192002" cy="5925211"/>
        </p:xfrm>
        <a:graphic>
          <a:graphicData uri="http://schemas.openxmlformats.org/drawingml/2006/table">
            <a:tbl>
              <a:tblPr firstRow="1" firstCol="1" bandRow="1">
                <a:tableStyleId>{073A0DAA-6AF3-43AB-8588-CEC1D06C72B9}</a:tableStyleId>
              </a:tblPr>
              <a:tblGrid>
                <a:gridCol w="6096001"/>
                <a:gridCol w="6096001"/>
              </a:tblGrid>
              <a:tr h="79086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184815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Convicts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men of </a:t>
                      </a:r>
                      <a:r>
                        <a:rPr lang="en-US" sz="4000" b="0" dirty="0">
                          <a:effectLst/>
                          <a:latin typeface="Tahoma" panose="020B0604030504040204" pitchFamily="34" charset="0"/>
                          <a:ea typeface="Tahoma" panose="020B0604030504040204" pitchFamily="34" charset="0"/>
                          <a:cs typeface="Tahoma" panose="020B0604030504040204" pitchFamily="34" charset="0"/>
                        </a:rPr>
                        <a:t>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16:8; Heb. 4:12)</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warn about sin or its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consequences</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286183">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605911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3440183"/>
              </p:ext>
            </p:extLst>
          </p:nvPr>
        </p:nvGraphicFramePr>
        <p:xfrm>
          <a:off x="-3" y="1018572"/>
          <a:ext cx="12192002" cy="5925211"/>
        </p:xfrm>
        <a:graphic>
          <a:graphicData uri="http://schemas.openxmlformats.org/drawingml/2006/table">
            <a:tbl>
              <a:tblPr firstRow="1" firstCol="1" bandRow="1">
                <a:tableStyleId>{073A0DAA-6AF3-43AB-8588-CEC1D06C72B9}</a:tableStyleId>
              </a:tblPr>
              <a:tblGrid>
                <a:gridCol w="6096001"/>
                <a:gridCol w="6096001"/>
              </a:tblGrid>
              <a:tr h="79086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184815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Convicts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men of </a:t>
                      </a:r>
                      <a:r>
                        <a:rPr lang="en-US" sz="4000" b="0" dirty="0">
                          <a:effectLst/>
                          <a:latin typeface="Tahoma" panose="020B0604030504040204" pitchFamily="34" charset="0"/>
                          <a:ea typeface="Tahoma" panose="020B0604030504040204" pitchFamily="34" charset="0"/>
                          <a:cs typeface="Tahoma" panose="020B0604030504040204" pitchFamily="34" charset="0"/>
                        </a:rPr>
                        <a:t>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16:8; Heb. 4:12)</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warn about sin or its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consequences</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28618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&amp; Obey the Lord with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all </a:t>
                      </a:r>
                      <a:r>
                        <a:rPr lang="en-US" sz="4000" b="0" dirty="0">
                          <a:effectLst/>
                          <a:latin typeface="Tahoma" panose="020B0604030504040204" pitchFamily="34" charset="0"/>
                          <a:ea typeface="Tahoma" panose="020B0604030504040204" pitchFamily="34" charset="0"/>
                          <a:cs typeface="Tahoma" panose="020B0604030504040204" pitchFamily="34" charset="0"/>
                        </a:rPr>
                        <a:t>your heart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4000" b="0" dirty="0">
                          <a:effectLst/>
                          <a:latin typeface="Tahoma" panose="020B0604030504040204" pitchFamily="34" charset="0"/>
                          <a:ea typeface="Tahoma" panose="020B0604030504040204" pitchFamily="34" charset="0"/>
                          <a:cs typeface="Tahoma" panose="020B0604030504040204" pitchFamily="34" charset="0"/>
                        </a:rPr>
                        <a:t>3:5-7; Heb. 5:9)</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56011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17:4-8</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said, “As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for Me, behold, My covenant is with you</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you will be the father of a multitude of nations</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“No longer shall your name be called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Abram, But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your name shall be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 For </a:t>
            </a:r>
            <a:r>
              <a:rPr lang="en-US" sz="3400" u="sng" dirty="0">
                <a:solidFill>
                  <a:schemeClr val="bg1"/>
                </a:solidFill>
                <a:latin typeface="Tahoma" panose="020B0604030504040204" pitchFamily="34" charset="0"/>
                <a:ea typeface="Tahoma" panose="020B0604030504040204" pitchFamily="34" charset="0"/>
                <a:cs typeface="Tahoma" panose="020B0604030504040204" pitchFamily="34" charset="0"/>
              </a:rPr>
              <a:t>I have made you the father of a multitude of nations</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will make you exceedingly fruitful, and I will make nations of you, and kings will come forth from you. </a:t>
            </a:r>
            <a:r>
              <a:rPr lang="en-US" sz="34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I will establish My covenant between Me and you and your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after you throughout their generations for an </a:t>
            </a:r>
            <a:r>
              <a:rPr lang="en-US" sz="3400" u="sng" dirty="0">
                <a:solidFill>
                  <a:schemeClr val="bg1"/>
                </a:solidFill>
                <a:latin typeface="Tahoma" panose="020B0604030504040204" pitchFamily="34" charset="0"/>
                <a:ea typeface="Tahoma" panose="020B0604030504040204" pitchFamily="34" charset="0"/>
                <a:cs typeface="Tahoma" panose="020B0604030504040204" pitchFamily="34" charset="0"/>
              </a:rPr>
              <a:t>everlasting covenant</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to be God to you and to your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after you.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will give to you and to your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after you, </a:t>
            </a:r>
            <a:r>
              <a:rPr lang="en-US" sz="3400" u="sng" dirty="0">
                <a:solidFill>
                  <a:schemeClr val="bg1"/>
                </a:solidFill>
                <a:latin typeface="Tahoma" panose="020B0604030504040204" pitchFamily="34" charset="0"/>
                <a:ea typeface="Tahoma" panose="020B0604030504040204" pitchFamily="34" charset="0"/>
                <a:cs typeface="Tahoma" panose="020B0604030504040204" pitchFamily="34" charset="0"/>
              </a:rPr>
              <a:t>the land of your </a:t>
            </a:r>
            <a:r>
              <a:rPr lang="en-US" sz="3400" u="sng" dirty="0" err="1">
                <a:solidFill>
                  <a:schemeClr val="bg1"/>
                </a:solidFill>
                <a:latin typeface="Tahoma" panose="020B0604030504040204" pitchFamily="34" charset="0"/>
                <a:ea typeface="Tahoma" panose="020B0604030504040204" pitchFamily="34" charset="0"/>
                <a:cs typeface="Tahoma" panose="020B0604030504040204" pitchFamily="34" charset="0"/>
              </a:rPr>
              <a:t>sojournings</a:t>
            </a:r>
            <a:r>
              <a:rPr lang="en-US" sz="3400" u="sng" dirty="0">
                <a:solidFill>
                  <a:schemeClr val="bg1"/>
                </a:solidFill>
                <a:latin typeface="Tahoma" panose="020B0604030504040204" pitchFamily="34" charset="0"/>
                <a:ea typeface="Tahoma" panose="020B0604030504040204" pitchFamily="34" charset="0"/>
                <a:cs typeface="Tahoma" panose="020B0604030504040204" pitchFamily="34" charset="0"/>
              </a:rPr>
              <a:t>, all the land of Canaan, for an everlasting possession; and I will be their God</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400" dirty="0"/>
          </a:p>
        </p:txBody>
      </p:sp>
    </p:spTree>
    <p:extLst>
      <p:ext uri="{BB962C8B-B14F-4D97-AF65-F5344CB8AC3E}">
        <p14:creationId xmlns:p14="http://schemas.microsoft.com/office/powerpoint/2010/main" val="3471518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14334681"/>
              </p:ext>
            </p:extLst>
          </p:nvPr>
        </p:nvGraphicFramePr>
        <p:xfrm>
          <a:off x="-3" y="1018572"/>
          <a:ext cx="12192002" cy="5925211"/>
        </p:xfrm>
        <a:graphic>
          <a:graphicData uri="http://schemas.openxmlformats.org/drawingml/2006/table">
            <a:tbl>
              <a:tblPr firstRow="1" firstCol="1" bandRow="1">
                <a:tableStyleId>{073A0DAA-6AF3-43AB-8588-CEC1D06C72B9}</a:tableStyleId>
              </a:tblPr>
              <a:tblGrid>
                <a:gridCol w="6096001"/>
                <a:gridCol w="6096001"/>
              </a:tblGrid>
              <a:tr h="79086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184815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Convicts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men of </a:t>
                      </a:r>
                      <a:r>
                        <a:rPr lang="en-US" sz="4000" b="0" dirty="0">
                          <a:effectLst/>
                          <a:latin typeface="Tahoma" panose="020B0604030504040204" pitchFamily="34" charset="0"/>
                          <a:ea typeface="Tahoma" panose="020B0604030504040204" pitchFamily="34" charset="0"/>
                          <a:cs typeface="Tahoma" panose="020B0604030504040204" pitchFamily="34" charset="0"/>
                        </a:rPr>
                        <a:t>sin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John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16:8; Heb. 4:12)</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warn about sin or its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consequences</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28618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&amp; Obey the Lord with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all </a:t>
                      </a:r>
                      <a:r>
                        <a:rPr lang="en-US" sz="4000" b="0" dirty="0">
                          <a:effectLst/>
                          <a:latin typeface="Tahoma" panose="020B0604030504040204" pitchFamily="34" charset="0"/>
                          <a:ea typeface="Tahoma" panose="020B0604030504040204" pitchFamily="34" charset="0"/>
                          <a:cs typeface="Tahoma" panose="020B0604030504040204" pitchFamily="34" charset="0"/>
                        </a:rPr>
                        <a:t>your heart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4000" b="0" dirty="0">
                          <a:effectLst/>
                          <a:latin typeface="Tahoma" panose="020B0604030504040204" pitchFamily="34" charset="0"/>
                          <a:ea typeface="Tahoma" panose="020B0604030504040204" pitchFamily="34" charset="0"/>
                          <a:cs typeface="Tahoma" panose="020B0604030504040204" pitchFamily="34" charset="0"/>
                        </a:rPr>
                        <a:t>3:5-7; Heb. 5:9)</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in your own heart,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faith only to be saved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Jer. 17:9;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Prov. </a:t>
                      </a:r>
                      <a:r>
                        <a:rPr lang="en-US" sz="4000" b="0" dirty="0">
                          <a:effectLst/>
                          <a:latin typeface="Tahoma" panose="020B0604030504040204" pitchFamily="34" charset="0"/>
                          <a:ea typeface="Tahoma" panose="020B0604030504040204" pitchFamily="34" charset="0"/>
                          <a:cs typeface="Tahoma" panose="020B0604030504040204" pitchFamily="34" charset="0"/>
                        </a:rPr>
                        <a:t>14:12;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4000" b="0" dirty="0">
                          <a:effectLst/>
                          <a:latin typeface="Tahoma" panose="020B0604030504040204" pitchFamily="34" charset="0"/>
                          <a:ea typeface="Tahoma" panose="020B0604030504040204" pitchFamily="34" charset="0"/>
                          <a:cs typeface="Tahoma" panose="020B0604030504040204" pitchFamily="34" charset="0"/>
                        </a:rPr>
                        <a:t>2:24)</a:t>
                      </a:r>
                    </a:p>
                  </a:txBody>
                  <a:tcPr marL="68580" marR="68580" marT="0" marB="0"/>
                </a:tc>
              </a:tr>
            </a:tbl>
          </a:graphicData>
        </a:graphic>
      </p:graphicFrame>
    </p:spTree>
    <p:extLst>
      <p:ext uri="{BB962C8B-B14F-4D97-AF65-F5344CB8AC3E}">
        <p14:creationId xmlns:p14="http://schemas.microsoft.com/office/powerpoint/2010/main" val="8300606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55267085"/>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558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4052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be deceived by error (Eph. 4:14; 2 Pet.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3:17)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4310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7213491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86686821"/>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558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4052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be deceived by error (Eph. 4:14; 2 Pet.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3:17)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They twist </a:t>
                      </a:r>
                      <a:r>
                        <a:rPr lang="en-US" sz="4000" b="0" dirty="0">
                          <a:effectLst/>
                          <a:latin typeface="Tahoma" panose="020B0604030504040204" pitchFamily="34" charset="0"/>
                          <a:ea typeface="Tahoma" panose="020B0604030504040204" pitchFamily="34" charset="0"/>
                          <a:cs typeface="Tahoma" panose="020B0604030504040204" pitchFamily="34" charset="0"/>
                        </a:rPr>
                        <a:t>and pervert the Scriptures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to their own destruction (2 </a:t>
                      </a:r>
                      <a:r>
                        <a:rPr lang="en-US" sz="4000" b="0" dirty="0">
                          <a:effectLst/>
                          <a:latin typeface="Tahoma" panose="020B0604030504040204" pitchFamily="34" charset="0"/>
                          <a:ea typeface="Tahoma" panose="020B0604030504040204" pitchFamily="34" charset="0"/>
                          <a:cs typeface="Tahoma" panose="020B0604030504040204" pitchFamily="34" charset="0"/>
                        </a:rPr>
                        <a:t>Pet. 3:16)</a:t>
                      </a:r>
                    </a:p>
                  </a:txBody>
                  <a:tcPr marL="68580" marR="68580" marT="0" marB="0"/>
                </a:tc>
              </a:tr>
              <a:tr h="2243100">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668293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44937271"/>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558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4052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be deceived by error (Eph. 4:14; 2 Pet.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3:17)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They twist </a:t>
                      </a:r>
                      <a:r>
                        <a:rPr lang="en-US" sz="4000" b="0" dirty="0">
                          <a:effectLst/>
                          <a:latin typeface="Tahoma" panose="020B0604030504040204" pitchFamily="34" charset="0"/>
                          <a:ea typeface="Tahoma" panose="020B0604030504040204" pitchFamily="34" charset="0"/>
                          <a:cs typeface="Tahoma" panose="020B0604030504040204" pitchFamily="34" charset="0"/>
                        </a:rPr>
                        <a:t>and pervert the Scriptures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to their own destruction (2 </a:t>
                      </a:r>
                      <a:r>
                        <a:rPr lang="en-US" sz="4000" b="0" dirty="0">
                          <a:effectLst/>
                          <a:latin typeface="Tahoma" panose="020B0604030504040204" pitchFamily="34" charset="0"/>
                          <a:ea typeface="Tahoma" panose="020B0604030504040204" pitchFamily="34" charset="0"/>
                          <a:cs typeface="Tahoma" panose="020B0604030504040204" pitchFamily="34" charset="0"/>
                        </a:rPr>
                        <a:t>Pet. 3:16)</a:t>
                      </a:r>
                    </a:p>
                  </a:txBody>
                  <a:tcPr marL="68580" marR="68580" marT="0" marB="0"/>
                </a:tc>
              </a:tr>
              <a:tr h="224310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Leads to an endless hope in heaven (1 Pet. 1:4)</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108756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99472449"/>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558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4052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be deceived by error (Eph. 4:14; 2 Pet.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3:17)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They twist </a:t>
                      </a:r>
                      <a:r>
                        <a:rPr lang="en-US" sz="4000" b="0" dirty="0">
                          <a:effectLst/>
                          <a:latin typeface="Tahoma" panose="020B0604030504040204" pitchFamily="34" charset="0"/>
                          <a:ea typeface="Tahoma" panose="020B0604030504040204" pitchFamily="34" charset="0"/>
                          <a:cs typeface="Tahoma" panose="020B0604030504040204" pitchFamily="34" charset="0"/>
                        </a:rPr>
                        <a:t>and pervert the Scriptures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to their own destruction (2 </a:t>
                      </a:r>
                      <a:r>
                        <a:rPr lang="en-US" sz="4000" b="0" dirty="0">
                          <a:effectLst/>
                          <a:latin typeface="Tahoma" panose="020B0604030504040204" pitchFamily="34" charset="0"/>
                          <a:ea typeface="Tahoma" panose="020B0604030504040204" pitchFamily="34" charset="0"/>
                          <a:cs typeface="Tahoma" panose="020B0604030504040204" pitchFamily="34" charset="0"/>
                        </a:rPr>
                        <a:t>Pet. 3:16)</a:t>
                      </a:r>
                    </a:p>
                  </a:txBody>
                  <a:tcPr marL="68580" marR="68580" marT="0" marB="0"/>
                </a:tc>
              </a:tr>
              <a:tr h="224310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Leads to an endless hope in heaven (1 Pet. 1:4)</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Lead people to a hopeless end in hell (Mt. 7:21-23)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16649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Whose Promises are you Trusting in?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18572"/>
            <a:ext cx="12192000" cy="5839428"/>
          </a:xfrm>
        </p:spPr>
        <p:txBody>
          <a:bodyPr>
            <a:normAutofit/>
          </a:bodyPr>
          <a:lstStyle/>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99472449"/>
              </p:ext>
            </p:extLst>
          </p:nvPr>
        </p:nvGraphicFramePr>
        <p:xfrm>
          <a:off x="-3" y="1018572"/>
          <a:ext cx="12192002" cy="5839428"/>
        </p:xfrm>
        <a:graphic>
          <a:graphicData uri="http://schemas.openxmlformats.org/drawingml/2006/table">
            <a:tbl>
              <a:tblPr firstRow="1" firstCol="1" bandRow="1">
                <a:tableStyleId>{073A0DAA-6AF3-43AB-8588-CEC1D06C72B9}</a:tableStyleId>
              </a:tblPr>
              <a:tblGrid>
                <a:gridCol w="6096001"/>
                <a:gridCol w="6096001"/>
              </a:tblGrid>
              <a:tr h="75580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c>
                  <a:txBody>
                    <a:bodyPr/>
                    <a:lstStyle/>
                    <a:p>
                      <a:pPr marL="0" marR="0" algn="ctr">
                        <a:lnSpc>
                          <a:spcPct val="107000"/>
                        </a:lnSpc>
                        <a:spcBef>
                          <a:spcPts val="0"/>
                        </a:spcBef>
                        <a:spcAft>
                          <a:spcPts val="0"/>
                        </a:spcAft>
                      </a:pPr>
                      <a:r>
                        <a:rPr lang="en-US" sz="4000" b="0">
                          <a:effectLst/>
                          <a:latin typeface="Tahoma" panose="020B0604030504040204" pitchFamily="34" charset="0"/>
                          <a:ea typeface="Tahoma" panose="020B0604030504040204" pitchFamily="34" charset="0"/>
                          <a:cs typeface="Tahoma" panose="020B0604030504040204" pitchFamily="34" charset="0"/>
                        </a:rPr>
                        <a:t>False Teachers</a:t>
                      </a:r>
                    </a:p>
                  </a:txBody>
                  <a:tcPr marL="68580" marR="68580" marT="0" marB="0"/>
                </a:tc>
              </a:tr>
              <a:tr h="284052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be deceived by error (Eph. 4:14; 2 Pet.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3:17)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They twist </a:t>
                      </a:r>
                      <a:r>
                        <a:rPr lang="en-US" sz="4000" b="0" dirty="0">
                          <a:effectLst/>
                          <a:latin typeface="Tahoma" panose="020B0604030504040204" pitchFamily="34" charset="0"/>
                          <a:ea typeface="Tahoma" panose="020B0604030504040204" pitchFamily="34" charset="0"/>
                          <a:cs typeface="Tahoma" panose="020B0604030504040204" pitchFamily="34" charset="0"/>
                        </a:rPr>
                        <a:t>and pervert the Scriptures </a:t>
                      </a:r>
                      <a:r>
                        <a:rPr lang="en-US" sz="4000" b="0" dirty="0" smtClean="0">
                          <a:effectLst/>
                          <a:latin typeface="Tahoma" panose="020B0604030504040204" pitchFamily="34" charset="0"/>
                          <a:ea typeface="Tahoma" panose="020B0604030504040204" pitchFamily="34" charset="0"/>
                          <a:cs typeface="Tahoma" panose="020B0604030504040204" pitchFamily="34" charset="0"/>
                        </a:rPr>
                        <a:t>to their own destruction (2 </a:t>
                      </a:r>
                      <a:r>
                        <a:rPr lang="en-US" sz="4000" b="0" dirty="0">
                          <a:effectLst/>
                          <a:latin typeface="Tahoma" panose="020B0604030504040204" pitchFamily="34" charset="0"/>
                          <a:ea typeface="Tahoma" panose="020B0604030504040204" pitchFamily="34" charset="0"/>
                          <a:cs typeface="Tahoma" panose="020B0604030504040204" pitchFamily="34" charset="0"/>
                        </a:rPr>
                        <a:t>Pet. 3:16)</a:t>
                      </a:r>
                    </a:p>
                  </a:txBody>
                  <a:tcPr marL="68580" marR="68580" marT="0" marB="0"/>
                </a:tc>
              </a:tr>
              <a:tr h="2243100">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Leads to an endless hope in heaven (1 Pet. 1:4)</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Lead people to a hopeless end in hell (Mt. 7:21-23)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8348446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452- He Keeps Me Singing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454- Let the Beauty of Jesus Be Seen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467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22:15-18</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Abram was willing to offer up his son Isaac whose life was spared,</a:t>
            </a:r>
          </a:p>
          <a:p>
            <a:pPr marL="0" indent="0">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angel of the </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called to Abraham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said, “By Myself I have sworn, declares the </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because you have done this thing and have not withheld your son, your only son,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indeed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 will greatly bless you, and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I will greatly multiply your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seed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as the stars of the heavens and as the sand which is on the seashore; and your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shall possess the gate of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their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enemies.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seed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all the nations of the earth shall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blessed, because you have obeyed My voice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384919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26:3-5</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said to Isaac, “Sojourn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in this land and I will be with you and bless you, for to you and </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to your </a:t>
            </a: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I will give all these lands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and I will establish the oath which I swore to your father Abraham.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will multiply your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as the stars of heaven, and will give your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all these lands; and </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by your </a:t>
            </a: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all the nations of the earth </a:t>
            </a:r>
            <a:r>
              <a:rPr lang="en-US" sz="39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be blessed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Abraham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obeyed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Me and kept My charge, My commandments, My statutes and My laws.”</a:t>
            </a:r>
            <a:endParaRPr lang="en-US" sz="39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9261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28:13-15</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fontScale="925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spoke to Jacob many years later,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 am the </a:t>
            </a:r>
            <a:r>
              <a:rPr lang="en-US" sz="40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 the God of your father Abraham and the God of Isaac; the land on which you lie, I will give it to you and to your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will also be like the dust of the earth, and you will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spread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out to the west and to the east and to the north and to the south; and in you and in your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shall all the families of the earth be blessed.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Behold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 am with you and will keep you wherever you go, and will bring you back to this land; for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 will not leave you until I have done what I have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9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0447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0139"/>
          </a:xfrm>
        </p:spPr>
        <p:txBody>
          <a:bodyPr>
            <a:norm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Genesis 35:10-12</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20140"/>
            <a:ext cx="12192000" cy="573786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spoke to Jacob at least 20 years later,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Your name is Jacob</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You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shall no longer be called Jacob</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Israel shall be your name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Thus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called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Israel.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also said to him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Almighty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fruitful and multiply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nation and a company of nations shall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kings shall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forth from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The land which I gave to Abraham and Isaac</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will give it to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I will give the land to your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descendants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after 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9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3170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3674</Words>
  <Application>Microsoft Office PowerPoint</Application>
  <PresentationFormat>Widescreen</PresentationFormat>
  <Paragraphs>279</Paragraphs>
  <Slides>56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Calibri Light</vt:lpstr>
      <vt:lpstr>Tahoma</vt:lpstr>
      <vt:lpstr>Office Theme</vt:lpstr>
      <vt:lpstr>Hymns for Worship at Woodmont</vt:lpstr>
      <vt:lpstr>PowerPoint Presentation</vt:lpstr>
      <vt:lpstr>God’s Promises</vt:lpstr>
      <vt:lpstr>Genesis 12:1-3</vt:lpstr>
      <vt:lpstr>Genesis 17:4-8</vt:lpstr>
      <vt:lpstr>Genesis 22:15-18</vt:lpstr>
      <vt:lpstr>Genesis 26:3-5</vt:lpstr>
      <vt:lpstr>Genesis 28:13-15</vt:lpstr>
      <vt:lpstr>Genesis 35:10-12</vt:lpstr>
      <vt:lpstr>Genesis 46:3-4</vt:lpstr>
      <vt:lpstr>Exodus 1:6-7</vt:lpstr>
      <vt:lpstr>Deuteronomy 26:5-9</vt:lpstr>
      <vt:lpstr>Joshua 21:43-45</vt:lpstr>
      <vt:lpstr>Joshua 23:14</vt:lpstr>
      <vt:lpstr>1 Kings 8:56</vt:lpstr>
      <vt:lpstr>God’s Promises</vt:lpstr>
      <vt:lpstr>2 Samuel 7:12-16</vt:lpstr>
      <vt:lpstr>Psalm 132:11-12</vt:lpstr>
      <vt:lpstr>1 Kings 8:20</vt:lpstr>
      <vt:lpstr>Isaiah 9:6-7</vt:lpstr>
      <vt:lpstr>Isaiah 11:1-5</vt:lpstr>
      <vt:lpstr>God’s Promises</vt:lpstr>
      <vt:lpstr>Daniel 2:44</vt:lpstr>
      <vt:lpstr>Daniel 7:12-13</vt:lpstr>
      <vt:lpstr>God’s Promises Fulfilled in Christ</vt:lpstr>
      <vt:lpstr>Galatians 3:8-9 Seed Promise</vt:lpstr>
      <vt:lpstr>Galatians 3:13-14 Seed Promise</vt:lpstr>
      <vt:lpstr>Galatians 3:16 Seed Promise</vt:lpstr>
      <vt:lpstr>Galatians 3:26-29 Seed Promise</vt:lpstr>
      <vt:lpstr>Heb. 6:13-20 Seed Promise</vt:lpstr>
      <vt:lpstr>Heb. 6:13-20 Seed Promise</vt:lpstr>
      <vt:lpstr>God’s Promises Fulfilled in Christ</vt:lpstr>
      <vt:lpstr>Luke 1:31-33; 4:33</vt:lpstr>
      <vt:lpstr>Matthew 16:18-19</vt:lpstr>
      <vt:lpstr>Matthew 28:18-20</vt:lpstr>
      <vt:lpstr>Acts 2:29-36</vt:lpstr>
      <vt:lpstr>Acts 2:29-36</vt:lpstr>
      <vt:lpstr>God’s Promises Fulfilled in Christ</vt:lpstr>
      <vt:lpstr>Luke 2:1, 3-6</vt:lpstr>
      <vt:lpstr>Hebrews 1:8; 1 Timothy 6:15-16</vt:lpstr>
      <vt:lpstr>Revelation 11:15</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Whose Promises are you Trusting in?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Bettye Locklair</cp:lastModifiedBy>
  <cp:revision>57</cp:revision>
  <dcterms:created xsi:type="dcterms:W3CDTF">2019-06-01T13:31:50Z</dcterms:created>
  <dcterms:modified xsi:type="dcterms:W3CDTF">2019-06-02T17:23:42Z</dcterms:modified>
</cp:coreProperties>
</file>