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3" r:id="rId4"/>
    <p:sldId id="264" r:id="rId5"/>
    <p:sldId id="265" r:id="rId6"/>
    <p:sldId id="266" r:id="rId7"/>
    <p:sldId id="258" r:id="rId8"/>
    <p:sldId id="267" r:id="rId9"/>
    <p:sldId id="268" r:id="rId10"/>
    <p:sldId id="269" r:id="rId11"/>
    <p:sldId id="259" r:id="rId12"/>
    <p:sldId id="270" r:id="rId13"/>
    <p:sldId id="271" r:id="rId14"/>
    <p:sldId id="272" r:id="rId15"/>
    <p:sldId id="273" r:id="rId16"/>
    <p:sldId id="274" r:id="rId17"/>
    <p:sldId id="280" r:id="rId18"/>
    <p:sldId id="262"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85" autoAdjust="0"/>
    <p:restoredTop sz="94660"/>
  </p:normalViewPr>
  <p:slideViewPr>
    <p:cSldViewPr snapToGrid="0">
      <p:cViewPr>
        <p:scale>
          <a:sx n="75" d="100"/>
          <a:sy n="75" d="100"/>
        </p:scale>
        <p:origin x="132" y="288"/>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C1B8A-2120-43E4-8B9F-BEC3D0AD7E56}" type="datetimeFigureOut">
              <a:rPr lang="en-US" smtClean="0"/>
              <a:t>7/19/2019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2F8D3A-972C-40E4-8E27-23B67B3C6755}" type="slidenum">
              <a:rPr lang="en-US" smtClean="0"/>
              <a:t>‹#›</a:t>
            </a:fld>
            <a:endParaRPr lang="en-US"/>
          </a:p>
        </p:txBody>
      </p:sp>
    </p:spTree>
    <p:extLst>
      <p:ext uri="{BB962C8B-B14F-4D97-AF65-F5344CB8AC3E}">
        <p14:creationId xmlns:p14="http://schemas.microsoft.com/office/powerpoint/2010/main" val="898752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a:r>
              <a:rPr lang="en-US" dirty="0" smtClean="0">
                <a:solidFill>
                  <a:schemeClr val="bg1"/>
                </a:solidFill>
                <a:latin typeface="Tahoma" pitchFamily="34" charset="0"/>
                <a:ea typeface="Tahoma" pitchFamily="34" charset="0"/>
                <a:cs typeface="Tahoma" pitchFamily="34" charset="0"/>
              </a:rPr>
              <a:t>We eat live- sugar, bacteria that live in mouth produces acid- to tooth decay.  Choose sin against</a:t>
            </a:r>
            <a:r>
              <a:rPr lang="en-US" baseline="0" dirty="0" smtClean="0">
                <a:solidFill>
                  <a:schemeClr val="bg1"/>
                </a:solidFill>
                <a:latin typeface="Tahoma" pitchFamily="34" charset="0"/>
                <a:ea typeface="Tahoma" pitchFamily="34" charset="0"/>
                <a:cs typeface="Tahoma" pitchFamily="34" charset="0"/>
              </a:rPr>
              <a:t> God, separate ourselves, &amp; w/o a cure, will only decay into further sins.  The remedy for tooth decay is to brush your teeth and floss. </a:t>
            </a:r>
            <a:r>
              <a:rPr lang="en-US" dirty="0" smtClean="0">
                <a:solidFill>
                  <a:schemeClr val="bg1"/>
                </a:solidFill>
                <a:latin typeface="Tahoma" pitchFamily="34" charset="0"/>
                <a:ea typeface="Tahoma" pitchFamily="34" charset="0"/>
                <a:cs typeface="Tahoma" pitchFamily="34" charset="0"/>
              </a:rPr>
              <a:t>The answer to the problem of sin is the blood of Christ,</a:t>
            </a:r>
            <a:r>
              <a:rPr lang="en-US" baseline="0" dirty="0" smtClean="0">
                <a:solidFill>
                  <a:schemeClr val="bg1"/>
                </a:solidFill>
                <a:latin typeface="Tahoma" pitchFamily="34" charset="0"/>
                <a:ea typeface="Tahoma" pitchFamily="34" charset="0"/>
                <a:cs typeface="Tahoma" pitchFamily="34" charset="0"/>
              </a:rPr>
              <a:t> the only remedy for sin proclaimed in the gospel.  Brush up- </a:t>
            </a:r>
            <a:r>
              <a:rPr lang="en-US" sz="1200" b="0" i="0" u="none" strike="noStrike" kern="1200" dirty="0" smtClean="0">
                <a:solidFill>
                  <a:schemeClr val="tx1"/>
                </a:solidFill>
                <a:effectLst/>
                <a:latin typeface="+mn-lt"/>
                <a:ea typeface="+mn-ea"/>
                <a:cs typeface="+mn-cs"/>
              </a:rPr>
              <a:t>Review, refresh one's </a:t>
            </a:r>
            <a:r>
              <a:rPr lang="en-US" sz="1200" b="0" i="0" u="sng" strike="noStrike" kern="1200" dirty="0" smtClean="0">
                <a:solidFill>
                  <a:schemeClr val="tx1"/>
                </a:solidFill>
                <a:effectLst/>
                <a:latin typeface="+mn-lt"/>
                <a:ea typeface="+mn-ea"/>
                <a:cs typeface="+mn-cs"/>
              </a:rPr>
              <a:t>memory idiom.  </a:t>
            </a:r>
            <a:r>
              <a:rPr lang="en-US" i="1" dirty="0" smtClean="0">
                <a:solidFill>
                  <a:schemeClr val="bg1"/>
                </a:solidFill>
                <a:latin typeface="Tahoma" pitchFamily="34" charset="0"/>
                <a:ea typeface="Tahoma" pitchFamily="34" charset="0"/>
                <a:cs typeface="Tahoma" pitchFamily="34" charset="0"/>
              </a:rPr>
              <a:t>“brush up”</a:t>
            </a:r>
            <a:r>
              <a:rPr lang="en-US" dirty="0" smtClean="0">
                <a:solidFill>
                  <a:schemeClr val="bg1"/>
                </a:solidFill>
                <a:latin typeface="Tahoma" pitchFamily="34" charset="0"/>
                <a:ea typeface="Tahoma" pitchFamily="34" charset="0"/>
                <a:cs typeface="Tahoma" pitchFamily="34" charset="0"/>
              </a:rPr>
              <a:t> on the truth so that our souls will be saved </a:t>
            </a:r>
            <a:r>
              <a:rPr lang="en-US" dirty="0" smtClean="0">
                <a:solidFill>
                  <a:schemeClr val="bg1"/>
                </a:solidFill>
                <a:effectLst/>
                <a:latin typeface="Tahoma" pitchFamily="34" charset="0"/>
                <a:ea typeface="Tahoma" pitchFamily="34" charset="0"/>
                <a:cs typeface="Tahoma" pitchFamily="34" charset="0"/>
              </a:rPr>
              <a:t>(Jas. 1:21)</a:t>
            </a:r>
            <a:r>
              <a:rPr lang="en-US" dirty="0" smtClean="0">
                <a:solidFill>
                  <a:schemeClr val="bg1"/>
                </a:solidFill>
                <a:latin typeface="Tahoma" pitchFamily="34" charset="0"/>
                <a:ea typeface="Tahoma" pitchFamily="34" charset="0"/>
                <a:cs typeface="Tahoma" pitchFamily="34" charset="0"/>
              </a:rPr>
              <a:t>                                                                        </a:t>
            </a:r>
          </a:p>
          <a:p>
            <a:pPr marL="870814" indent="-870814"/>
            <a:endParaRPr lang="en-US" sz="800" dirty="0" smtClean="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latin typeface="Tahoma" pitchFamily="34" charset="0"/>
                <a:ea typeface="Tahoma" pitchFamily="34" charset="0"/>
                <a:cs typeface="Tahoma" pitchFamily="34" charset="0"/>
              </a:rPr>
              <a:t>If we don’t, it will be much worse than a cavity, route canal, gum disease, or cancer of the mouth.</a:t>
            </a:r>
          </a:p>
          <a:p>
            <a:pPr marL="870814" indent="-870814"/>
            <a:r>
              <a:rPr lang="en-US" sz="800" dirty="0" smtClean="0">
                <a:solidFill>
                  <a:schemeClr val="bg1"/>
                </a:solidFill>
                <a:latin typeface="Tahoma" pitchFamily="34" charset="0"/>
                <a:ea typeface="Tahoma" pitchFamily="34" charset="0"/>
                <a:cs typeface="Tahoma" pitchFamily="34" charset="0"/>
              </a:rPr>
              <a:t>                                                                      </a:t>
            </a:r>
          </a:p>
          <a:p>
            <a:pPr marL="870814" indent="-870814"/>
            <a:r>
              <a:rPr lang="en-US" sz="800"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 If we refuse to resolve the problem of sin in our lives, we will degenerate and eventually rot in unending torment </a:t>
            </a:r>
            <a:r>
              <a:rPr lang="en-US" dirty="0" smtClean="0">
                <a:solidFill>
                  <a:schemeClr val="bg1"/>
                </a:solidFill>
                <a:effectLst/>
                <a:latin typeface="Tahoma" pitchFamily="34" charset="0"/>
                <a:ea typeface="Tahoma" pitchFamily="34" charset="0"/>
                <a:cs typeface="Tahoma" pitchFamily="34" charset="0"/>
              </a:rPr>
              <a:t>(Mark 9:43ff).</a:t>
            </a:r>
            <a:r>
              <a:rPr lang="en-US" dirty="0" smtClean="0">
                <a:solidFill>
                  <a:schemeClr val="bg1"/>
                </a:solidFill>
                <a:latin typeface="Tahoma" pitchFamily="34" charset="0"/>
                <a:ea typeface="Tahoma" pitchFamily="34" charset="0"/>
                <a:cs typeface="Tahoma" pitchFamily="34" charset="0"/>
              </a:rPr>
              <a:t>                                     </a:t>
            </a:r>
            <a:r>
              <a:rPr lang="en-US" dirty="0" smtClean="0">
                <a:solidFill>
                  <a:schemeClr val="bg1"/>
                </a:solidFill>
              </a:rPr>
              <a:t> </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a:t>
            </a:fld>
            <a:endParaRPr lang="en-US"/>
          </a:p>
        </p:txBody>
      </p:sp>
    </p:spTree>
    <p:extLst>
      <p:ext uri="{BB962C8B-B14F-4D97-AF65-F5344CB8AC3E}">
        <p14:creationId xmlns:p14="http://schemas.microsoft.com/office/powerpoint/2010/main" val="2148219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practicing</a:t>
            </a:r>
            <a:r>
              <a:rPr lang="en-US" baseline="0" dirty="0" smtClean="0"/>
              <a:t> what you are hearing, or are you hypocritical in your judging because while you’re judging others you’re practicing the same thing and don’t even realize it.  IF you condemn adultery, do you commit adultery/SI?  If you condemn social drinking of alcohol, do you drink socially?  If you condemn gambling, do you gamble?  If you condemn illegal drugs, do you take them?  </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10</a:t>
            </a:fld>
            <a:endParaRPr lang="en-US"/>
          </a:p>
        </p:txBody>
      </p:sp>
    </p:spTree>
    <p:extLst>
      <p:ext uri="{BB962C8B-B14F-4D97-AF65-F5344CB8AC3E}">
        <p14:creationId xmlns:p14="http://schemas.microsoft.com/office/powerpoint/2010/main" val="3659116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We want to help prevent tooth decay but only 16% of American’s actually floss daily…If you just brush and don’t floss daily, plaque and debris get left behind. Which can lead to bleeding gums, bad breath, and tooth loss. Floss the good fight! If you aren’t willing to fight the good fight of faith against Satan by putting on God’s armor so that are you firm in your faith, you will be overcome by his temptations, deceptions, and enticements to sin.   If you don’t put on that armor, you will be vulnerable to his attacks &amp;</a:t>
            </a:r>
            <a:r>
              <a:rPr lang="en-US" sz="1200" b="0" i="0" u="none" strike="noStrike" kern="1200" baseline="0" dirty="0" smtClean="0">
                <a:solidFill>
                  <a:schemeClr val="tx1"/>
                </a:solidFill>
                <a:effectLst/>
                <a:latin typeface="+mn-lt"/>
                <a:ea typeface="+mn-ea"/>
                <a:cs typeface="+mn-cs"/>
              </a:rPr>
              <a:t> unable to resist his seductive advances.</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11</a:t>
            </a:fld>
            <a:endParaRPr lang="en-US"/>
          </a:p>
        </p:txBody>
      </p:sp>
    </p:spTree>
    <p:extLst>
      <p:ext uri="{BB962C8B-B14F-4D97-AF65-F5344CB8AC3E}">
        <p14:creationId xmlns:p14="http://schemas.microsoft.com/office/powerpoint/2010/main" val="1888467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12</a:t>
            </a:fld>
            <a:endParaRPr lang="en-US"/>
          </a:p>
        </p:txBody>
      </p:sp>
    </p:spTree>
    <p:extLst>
      <p:ext uri="{BB962C8B-B14F-4D97-AF65-F5344CB8AC3E}">
        <p14:creationId xmlns:p14="http://schemas.microsoft.com/office/powerpoint/2010/main" val="4206889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13</a:t>
            </a:fld>
            <a:endParaRPr lang="en-US"/>
          </a:p>
        </p:txBody>
      </p:sp>
    </p:spTree>
    <p:extLst>
      <p:ext uri="{BB962C8B-B14F-4D97-AF65-F5344CB8AC3E}">
        <p14:creationId xmlns:p14="http://schemas.microsoft.com/office/powerpoint/2010/main" val="796594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14</a:t>
            </a:fld>
            <a:endParaRPr lang="en-US"/>
          </a:p>
        </p:txBody>
      </p:sp>
    </p:spTree>
    <p:extLst>
      <p:ext uri="{BB962C8B-B14F-4D97-AF65-F5344CB8AC3E}">
        <p14:creationId xmlns:p14="http://schemas.microsoft.com/office/powerpoint/2010/main" val="2175152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war according to the flesh?  When you are in pain &amp; suffering (as when you might be when being drilled on by the dentist to</a:t>
            </a:r>
            <a:r>
              <a:rPr lang="en-US" baseline="0" dirty="0" smtClean="0"/>
              <a:t> get rid of the decay in your teeth)  let your anger get out of control, do you use profanity, take God’s name in vain, show hatred to others, envy, bitterness, and divisions. (</a:t>
            </a:r>
            <a:r>
              <a:rPr lang="en-US" baseline="0" dirty="0" err="1" smtClean="0"/>
              <a:t>Presdident</a:t>
            </a:r>
            <a:r>
              <a:rPr lang="en-US" baseline="0" dirty="0" smtClean="0"/>
              <a:t> &amp; Members of Congress in battle for power),   Is that taking every thought captive to the obedience of Christ?  </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15</a:t>
            </a:fld>
            <a:endParaRPr lang="en-US"/>
          </a:p>
        </p:txBody>
      </p:sp>
    </p:spTree>
    <p:extLst>
      <p:ext uri="{BB962C8B-B14F-4D97-AF65-F5344CB8AC3E}">
        <p14:creationId xmlns:p14="http://schemas.microsoft.com/office/powerpoint/2010/main" val="3545313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fighting</a:t>
            </a:r>
            <a:r>
              <a:rPr lang="en-US" baseline="0" dirty="0" smtClean="0"/>
              <a:t> the good fight of faith against Satan with God’s word or are you slowly giving in to Satan’s demands &amp; allowing your soul to decay.  You are either fighting the good fight of faith for God or for Satan.  Who are you fighting for? </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16</a:t>
            </a:fld>
            <a:endParaRPr lang="en-US"/>
          </a:p>
        </p:txBody>
      </p:sp>
    </p:spTree>
    <p:extLst>
      <p:ext uri="{BB962C8B-B14F-4D97-AF65-F5344CB8AC3E}">
        <p14:creationId xmlns:p14="http://schemas.microsoft.com/office/powerpoint/2010/main" val="1271599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fighting</a:t>
            </a:r>
            <a:r>
              <a:rPr lang="en-US" baseline="0" dirty="0" smtClean="0"/>
              <a:t> the good fight of faith against Satan with God’s word or are you slowly giving in to Satan’s demands &amp; allowing your soul to decay.  You are either fighting the good fight of faith for God or for Satan.  Who are you fighting for? </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17</a:t>
            </a:fld>
            <a:endParaRPr lang="en-US"/>
          </a:p>
        </p:txBody>
      </p:sp>
    </p:spTree>
    <p:extLst>
      <p:ext uri="{BB962C8B-B14F-4D97-AF65-F5344CB8AC3E}">
        <p14:creationId xmlns:p14="http://schemas.microsoft.com/office/powerpoint/2010/main" val="1224755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know</a:t>
            </a:r>
            <a:r>
              <a:rPr lang="en-US" baseline="0" dirty="0" smtClean="0"/>
              <a:t> that if our kids are eating sweets all the time or we are also and we don’t brush our teeth and floss, are teeth are going to decay, no doubt about it.  What do you think will happen if we are listening to the sweet talking false teachers who flatter with their words by telling us what we want to hear (ear candy).  Our minds are going to decay when we hear the truth, we’ll despise it. </a:t>
            </a:r>
            <a:endParaRPr lang="en-US" dirty="0" smtClean="0"/>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18</a:t>
            </a:fld>
            <a:endParaRPr lang="en-US"/>
          </a:p>
        </p:txBody>
      </p:sp>
    </p:spTree>
    <p:extLst>
      <p:ext uri="{BB962C8B-B14F-4D97-AF65-F5344CB8AC3E}">
        <p14:creationId xmlns:p14="http://schemas.microsoft.com/office/powerpoint/2010/main" val="1638990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 candy- ear</a:t>
            </a:r>
            <a:r>
              <a:rPr lang="en-US" baseline="0" dirty="0" smtClean="0"/>
              <a:t> tickler or truth teller, which will you choose.  Most won’t admit it but they are choosing the ear tickler &amp; turning away from the truth on MDR, purity in marriage, training up your children in the discipline of the Lord, holy &amp; pure living, holy worship that pleases God, obedience from the heart.  </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19</a:t>
            </a:fld>
            <a:endParaRPr lang="en-US"/>
          </a:p>
        </p:txBody>
      </p:sp>
    </p:spTree>
    <p:extLst>
      <p:ext uri="{BB962C8B-B14F-4D97-AF65-F5344CB8AC3E}">
        <p14:creationId xmlns:p14="http://schemas.microsoft.com/office/powerpoint/2010/main" val="2358914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a:r>
              <a:rPr lang="en-US" sz="1200" dirty="0" smtClean="0">
                <a:solidFill>
                  <a:schemeClr val="bg1"/>
                </a:solidFill>
                <a:latin typeface="Tahoma" pitchFamily="34" charset="0"/>
                <a:ea typeface="Tahoma" pitchFamily="34" charset="0"/>
                <a:cs typeface="Tahoma" pitchFamily="34" charset="0"/>
              </a:rPr>
              <a:t>In the same way you brush &amp; floss</a:t>
            </a:r>
            <a:r>
              <a:rPr lang="en-US" sz="1200" baseline="0" dirty="0" smtClean="0">
                <a:solidFill>
                  <a:schemeClr val="bg1"/>
                </a:solidFill>
                <a:latin typeface="Tahoma" pitchFamily="34" charset="0"/>
                <a:ea typeface="Tahoma" pitchFamily="34" charset="0"/>
                <a:cs typeface="Tahoma" pitchFamily="34" charset="0"/>
              </a:rPr>
              <a:t> your teeth to prevent tooth decay,</a:t>
            </a:r>
            <a:r>
              <a:rPr lang="en-US" sz="1200" dirty="0" smtClean="0">
                <a:solidFill>
                  <a:schemeClr val="bg1"/>
                </a:solidFill>
                <a:latin typeface="Tahoma" pitchFamily="34" charset="0"/>
                <a:ea typeface="Tahoma" pitchFamily="34" charset="0"/>
                <a:cs typeface="Tahoma" pitchFamily="34" charset="0"/>
              </a:rPr>
              <a:t> you should study to prevent truth decay </a:t>
            </a:r>
            <a:r>
              <a:rPr lang="en-US" sz="1200" dirty="0" smtClean="0">
                <a:solidFill>
                  <a:schemeClr val="bg1"/>
                </a:solidFill>
                <a:effectLst/>
                <a:latin typeface="Tahoma" pitchFamily="34" charset="0"/>
                <a:ea typeface="Tahoma" pitchFamily="34" charset="0"/>
                <a:cs typeface="Tahoma" pitchFamily="34" charset="0"/>
              </a:rPr>
              <a:t>(Ps. 1:2; 2 Tim. 2:15). Decay- </a:t>
            </a:r>
            <a:r>
              <a:rPr lang="en-US" sz="1200" b="0" i="0" u="none" strike="noStrike" kern="1200" dirty="0" smtClean="0">
                <a:solidFill>
                  <a:schemeClr val="tx1"/>
                </a:solidFill>
                <a:effectLst/>
                <a:latin typeface="+mn-lt"/>
                <a:ea typeface="+mn-ea"/>
                <a:cs typeface="+mn-cs"/>
              </a:rPr>
              <a:t>to decline in excellence, prosperity, health, etc.; deteriorate</a:t>
            </a:r>
            <a:r>
              <a:rPr lang="en-US" sz="1200" b="0" i="0" u="none" strike="noStrike" kern="1200" baseline="0" dirty="0" smtClean="0">
                <a:solidFill>
                  <a:schemeClr val="tx1"/>
                </a:solidFill>
                <a:effectLst/>
                <a:latin typeface="+mn-lt"/>
                <a:ea typeface="+mn-ea"/>
                <a:cs typeface="+mn-cs"/>
              </a:rPr>
              <a:t> into greater sins (2 Tim. 3:13).  </a:t>
            </a:r>
            <a:r>
              <a:rPr lang="en-US" sz="1200" dirty="0" smtClean="0">
                <a:solidFill>
                  <a:schemeClr val="bg1"/>
                </a:solidFill>
                <a:effectLst/>
                <a:latin typeface="Tahoma" pitchFamily="34" charset="0"/>
                <a:ea typeface="Tahoma" pitchFamily="34" charset="0"/>
                <a:cs typeface="Tahoma" pitchFamily="34" charset="0"/>
              </a:rPr>
              <a:t>If you neglect it, you show your disrespect to God.  It is infallible, inerrant, and inspired by God and you won’t deteriorate if you study daily with delight to be approved to God.  Timothy learned from his mother &amp; grandmother who taught him the Scriptures that led to his</a:t>
            </a:r>
            <a:r>
              <a:rPr lang="en-US" sz="1200" baseline="0" dirty="0" smtClean="0">
                <a:solidFill>
                  <a:schemeClr val="bg1"/>
                </a:solidFill>
                <a:effectLst/>
                <a:latin typeface="Tahoma" pitchFamily="34" charset="0"/>
                <a:ea typeface="Tahoma" pitchFamily="34" charset="0"/>
                <a:cs typeface="Tahoma" pitchFamily="34" charset="0"/>
              </a:rPr>
              <a:t> salvation.  The 3,000 studied daily in the temple, the Bereans.  How shall we escape if we neglect so great a salvation.</a:t>
            </a:r>
            <a:endParaRPr lang="en-US" sz="1200" dirty="0" smtClean="0">
              <a:solidFill>
                <a:schemeClr val="bg1"/>
              </a:solidFill>
              <a:effectLst/>
              <a:latin typeface="Tahoma" pitchFamily="34" charset="0"/>
              <a:ea typeface="Tahoma" pitchFamily="34" charset="0"/>
              <a:cs typeface="Tahoma" pitchFamily="34" charset="0"/>
            </a:endParaRPr>
          </a:p>
          <a:p>
            <a:pPr marL="870814" indent="-870814"/>
            <a:endParaRPr lang="en-US" sz="800" b="1" dirty="0" smtClean="0">
              <a:solidFill>
                <a:schemeClr val="bg1"/>
              </a:solidFill>
              <a:latin typeface="Tahoma" pitchFamily="34" charset="0"/>
              <a:ea typeface="Tahoma" pitchFamily="34" charset="0"/>
              <a:cs typeface="Tahoma" pitchFamily="34" charset="0"/>
            </a:endParaRPr>
          </a:p>
          <a:p>
            <a:pPr marL="870814" indent="-870814"/>
            <a:r>
              <a:rPr lang="en-US" sz="1200" dirty="0" smtClean="0">
                <a:solidFill>
                  <a:schemeClr val="bg1"/>
                </a:solidFill>
                <a:latin typeface="Tahoma" pitchFamily="34" charset="0"/>
                <a:ea typeface="Tahoma" pitchFamily="34" charset="0"/>
                <a:cs typeface="Tahoma" pitchFamily="34" charset="0"/>
              </a:rPr>
              <a:t>But when we don’t do the monotonous routine of brushing, we have pain and want it to be resolved immediately.</a:t>
            </a:r>
          </a:p>
          <a:p>
            <a:pPr marL="870814" indent="-870814"/>
            <a:r>
              <a:rPr lang="en-US" sz="800" dirty="0" smtClean="0">
                <a:solidFill>
                  <a:schemeClr val="bg1"/>
                </a:solidFill>
                <a:latin typeface="Tahoma" pitchFamily="34" charset="0"/>
                <a:ea typeface="Tahoma" pitchFamily="34" charset="0"/>
                <a:cs typeface="Tahoma" pitchFamily="34" charset="0"/>
              </a:rPr>
              <a:t> </a:t>
            </a:r>
          </a:p>
          <a:p>
            <a:pPr marL="870814" indent="-870814"/>
            <a:r>
              <a:rPr lang="en-US" sz="1200" dirty="0" smtClean="0">
                <a:solidFill>
                  <a:schemeClr val="bg1"/>
                </a:solidFill>
                <a:latin typeface="Tahoma" pitchFamily="34" charset="0"/>
                <a:ea typeface="Tahoma" pitchFamily="34" charset="0"/>
                <a:cs typeface="Tahoma" pitchFamily="34" charset="0"/>
              </a:rPr>
              <a:t>Many don’t want to study their Bible because it rebukes their sins but when they suffer from their sinful choices, they want it resolved immediately (Pr. 1:24ff).</a:t>
            </a:r>
          </a:p>
          <a:p>
            <a:pPr marL="870814" indent="-870814"/>
            <a:endParaRPr lang="en-US" sz="800" dirty="0" smtClean="0">
              <a:solidFill>
                <a:schemeClr val="bg1"/>
              </a:solidFill>
              <a:latin typeface="Tahoma" pitchFamily="34" charset="0"/>
              <a:ea typeface="Tahoma" pitchFamily="34" charset="0"/>
              <a:cs typeface="Tahoma" pitchFamily="34" charset="0"/>
            </a:endParaRPr>
          </a:p>
          <a:p>
            <a:pPr marL="870814" indent="-870814"/>
            <a:r>
              <a:rPr lang="en-US" sz="1200" dirty="0" smtClean="0">
                <a:solidFill>
                  <a:schemeClr val="bg1"/>
                </a:solidFill>
                <a:latin typeface="Tahoma" pitchFamily="34" charset="0"/>
                <a:ea typeface="Tahoma" pitchFamily="34" charset="0"/>
                <a:cs typeface="Tahoma" pitchFamily="34" charset="0"/>
              </a:rPr>
              <a:t>God is longsuffering and desires that you repent so that you won’t perish in your sins (2 Pet. 3:9).  </a:t>
            </a:r>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2</a:t>
            </a:fld>
            <a:endParaRPr lang="en-US"/>
          </a:p>
        </p:txBody>
      </p:sp>
    </p:spTree>
    <p:extLst>
      <p:ext uri="{BB962C8B-B14F-4D97-AF65-F5344CB8AC3E}">
        <p14:creationId xmlns:p14="http://schemas.microsoft.com/office/powerpoint/2010/main" val="41124624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ear ticklers are enslaved by their own fleshly desires and are arrogant and are enslaved in their sins.</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20</a:t>
            </a:fld>
            <a:endParaRPr lang="en-US"/>
          </a:p>
        </p:txBody>
      </p:sp>
    </p:spTree>
    <p:extLst>
      <p:ext uri="{BB962C8B-B14F-4D97-AF65-F5344CB8AC3E}">
        <p14:creationId xmlns:p14="http://schemas.microsoft.com/office/powerpoint/2010/main" val="3030579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Mark and avoid them for by their smooth and flattering</a:t>
            </a:r>
            <a:r>
              <a:rPr lang="en-US" baseline="0" dirty="0" smtClean="0"/>
              <a:t> speech they deceive the unsuspecting brethren. </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21</a:t>
            </a:fld>
            <a:endParaRPr lang="en-US"/>
          </a:p>
        </p:txBody>
      </p:sp>
    </p:spTree>
    <p:extLst>
      <p:ext uri="{BB962C8B-B14F-4D97-AF65-F5344CB8AC3E}">
        <p14:creationId xmlns:p14="http://schemas.microsoft.com/office/powerpoint/2010/main" val="4191417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a:t>
            </a:r>
            <a:r>
              <a:rPr lang="en-US" baseline="0" dirty="0" smtClean="0"/>
              <a:t> you able to expose the error of the sweet talking false teacher or you don’t see anything wrong with it or don’t care?  Jesus died so that we might live.   </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22</a:t>
            </a:fld>
            <a:endParaRPr lang="en-US"/>
          </a:p>
        </p:txBody>
      </p:sp>
    </p:spTree>
    <p:extLst>
      <p:ext uri="{BB962C8B-B14F-4D97-AF65-F5344CB8AC3E}">
        <p14:creationId xmlns:p14="http://schemas.microsoft.com/office/powerpoint/2010/main" val="33869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itchFamily="34" charset="0"/>
                <a:ea typeface="Tahoma" pitchFamily="34" charset="0"/>
                <a:cs typeface="Tahoma" pitchFamily="34" charset="0"/>
              </a:rPr>
              <a:t>CONCLUSION- To prevent tooth decay we are told to brush and floss and to prevent truth decay we must be diligent to study the Bible, practice what we learn, fight the good fight of faith, and be able to expose the sweet talking false teachers.  The dentist has a mirror whereby he can check to see if there are any future problems on the horizon &amp; we have the mirror of God’s word to check and see our souls condition which will eventually decide our eternal destiny. Instead of suffering painful regrets in torment, decide to obey the gospel or be restored today (Heb. 5:9; 2 Cor. 6:2)</a:t>
            </a:r>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23</a:t>
            </a:fld>
            <a:endParaRPr lang="en-US"/>
          </a:p>
        </p:txBody>
      </p:sp>
    </p:spTree>
    <p:extLst>
      <p:ext uri="{BB962C8B-B14F-4D97-AF65-F5344CB8AC3E}">
        <p14:creationId xmlns:p14="http://schemas.microsoft.com/office/powerpoint/2010/main" val="1100642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a:r>
              <a:rPr lang="en-US" sz="1200" dirty="0" smtClean="0">
                <a:solidFill>
                  <a:schemeClr val="bg1"/>
                </a:solidFill>
                <a:latin typeface="Tahoma" pitchFamily="34" charset="0"/>
                <a:ea typeface="Tahoma" pitchFamily="34" charset="0"/>
                <a:cs typeface="Tahoma" pitchFamily="34" charset="0"/>
              </a:rPr>
              <a:t>You</a:t>
            </a:r>
            <a:r>
              <a:rPr lang="en-US" sz="1200" baseline="0" dirty="0" smtClean="0">
                <a:solidFill>
                  <a:schemeClr val="bg1"/>
                </a:solidFill>
                <a:latin typeface="Tahoma" pitchFamily="34" charset="0"/>
                <a:ea typeface="Tahoma" pitchFamily="34" charset="0"/>
                <a:cs typeface="Tahoma" pitchFamily="34" charset="0"/>
              </a:rPr>
              <a:t> br</a:t>
            </a:r>
            <a:r>
              <a:rPr lang="en-US" sz="1200" dirty="0" smtClean="0">
                <a:solidFill>
                  <a:schemeClr val="bg1"/>
                </a:solidFill>
                <a:latin typeface="Tahoma" pitchFamily="34" charset="0"/>
                <a:ea typeface="Tahoma" pitchFamily="34" charset="0"/>
                <a:cs typeface="Tahoma" pitchFamily="34" charset="0"/>
              </a:rPr>
              <a:t>ush &amp; floss</a:t>
            </a:r>
            <a:r>
              <a:rPr lang="en-US" sz="1200" baseline="0" dirty="0" smtClean="0">
                <a:solidFill>
                  <a:schemeClr val="bg1"/>
                </a:solidFill>
                <a:latin typeface="Tahoma" pitchFamily="34" charset="0"/>
                <a:ea typeface="Tahoma" pitchFamily="34" charset="0"/>
                <a:cs typeface="Tahoma" pitchFamily="34" charset="0"/>
              </a:rPr>
              <a:t> your teeth to prevent tooth decay,</a:t>
            </a:r>
            <a:r>
              <a:rPr lang="en-US" sz="1200" dirty="0" smtClean="0">
                <a:solidFill>
                  <a:schemeClr val="bg1"/>
                </a:solidFill>
                <a:latin typeface="Tahoma" pitchFamily="34" charset="0"/>
                <a:ea typeface="Tahoma" pitchFamily="34" charset="0"/>
                <a:cs typeface="Tahoma" pitchFamily="34" charset="0"/>
              </a:rPr>
              <a:t> study prevent truth decay</a:t>
            </a:r>
            <a:r>
              <a:rPr lang="en-US" sz="1200" dirty="0" smtClean="0">
                <a:solidFill>
                  <a:schemeClr val="bg1"/>
                </a:solidFill>
                <a:effectLst/>
                <a:latin typeface="Tahoma" pitchFamily="34" charset="0"/>
                <a:ea typeface="Tahoma" pitchFamily="34" charset="0"/>
                <a:cs typeface="Tahoma" pitchFamily="34" charset="0"/>
              </a:rPr>
              <a:t>. Decay- </a:t>
            </a:r>
            <a:r>
              <a:rPr lang="en-US" sz="1200" b="0" i="0" u="none" strike="noStrike" kern="1200" dirty="0" smtClean="0">
                <a:solidFill>
                  <a:schemeClr val="tx1"/>
                </a:solidFill>
                <a:effectLst/>
                <a:latin typeface="+mn-lt"/>
                <a:ea typeface="+mn-ea"/>
                <a:cs typeface="+mn-cs"/>
              </a:rPr>
              <a:t>to decline in excellence, prosperity, health, etc.; deteriorate</a:t>
            </a:r>
            <a:r>
              <a:rPr lang="en-US" sz="1200" b="0" i="0" u="none" strike="noStrike" kern="1200" baseline="0" dirty="0" smtClean="0">
                <a:solidFill>
                  <a:schemeClr val="tx1"/>
                </a:solidFill>
                <a:effectLst/>
                <a:latin typeface="+mn-lt"/>
                <a:ea typeface="+mn-ea"/>
                <a:cs typeface="+mn-cs"/>
              </a:rPr>
              <a:t> into greater sins.  </a:t>
            </a:r>
            <a:r>
              <a:rPr lang="en-US" sz="1200" dirty="0" smtClean="0">
                <a:solidFill>
                  <a:schemeClr val="bg1"/>
                </a:solidFill>
                <a:effectLst/>
                <a:latin typeface="Tahoma" pitchFamily="34" charset="0"/>
                <a:ea typeface="Tahoma" pitchFamily="34" charset="0"/>
                <a:cs typeface="Tahoma" pitchFamily="34" charset="0"/>
              </a:rPr>
              <a:t>If you neglect it, you show your disrespect to God.  It is infallible, inerrant, and inspired by God and you won’t deteriorate if you study daily with delight to be approved to God.  Timothy learned from his mother &amp; grandmother who taught him the Scriptures that led to his</a:t>
            </a:r>
            <a:r>
              <a:rPr lang="en-US" sz="1200" baseline="0" dirty="0" smtClean="0">
                <a:solidFill>
                  <a:schemeClr val="bg1"/>
                </a:solidFill>
                <a:effectLst/>
                <a:latin typeface="Tahoma" pitchFamily="34" charset="0"/>
                <a:ea typeface="Tahoma" pitchFamily="34" charset="0"/>
                <a:cs typeface="Tahoma" pitchFamily="34" charset="0"/>
              </a:rPr>
              <a:t> salvation.  The 3,000 studied daily in the temple, the Bereans.  How shall we escape if we neglect so great a salvation.</a:t>
            </a:r>
            <a:endParaRPr lang="en-US" sz="1200" dirty="0" smtClean="0">
              <a:solidFill>
                <a:schemeClr val="bg1"/>
              </a:solidFill>
              <a:effectLst/>
              <a:latin typeface="Tahoma" pitchFamily="34" charset="0"/>
              <a:ea typeface="Tahoma" pitchFamily="34" charset="0"/>
              <a:cs typeface="Tahoma" pitchFamily="34" charset="0"/>
            </a:endParaRPr>
          </a:p>
          <a:p>
            <a:pPr marL="870814" indent="-870814"/>
            <a:endParaRPr lang="en-US" sz="800" b="1" dirty="0" smtClean="0">
              <a:solidFill>
                <a:schemeClr val="bg1"/>
              </a:solidFill>
              <a:latin typeface="Tahoma" pitchFamily="34" charset="0"/>
              <a:ea typeface="Tahoma" pitchFamily="34" charset="0"/>
              <a:cs typeface="Tahoma" pitchFamily="34" charset="0"/>
            </a:endParaRPr>
          </a:p>
          <a:p>
            <a:pPr marL="870814" indent="-870814"/>
            <a:r>
              <a:rPr lang="en-US" sz="1200" dirty="0" smtClean="0">
                <a:solidFill>
                  <a:schemeClr val="bg1"/>
                </a:solidFill>
                <a:latin typeface="Tahoma" pitchFamily="34" charset="0"/>
                <a:ea typeface="Tahoma" pitchFamily="34" charset="0"/>
                <a:cs typeface="Tahoma" pitchFamily="34" charset="0"/>
              </a:rPr>
              <a:t>But when we don’t do the monotonous routine of brushing, we have pain and want it to be resolved immediately.</a:t>
            </a:r>
          </a:p>
          <a:p>
            <a:pPr marL="870814" indent="-870814"/>
            <a:r>
              <a:rPr lang="en-US" sz="800" dirty="0" smtClean="0">
                <a:solidFill>
                  <a:schemeClr val="bg1"/>
                </a:solidFill>
                <a:latin typeface="Tahoma" pitchFamily="34" charset="0"/>
                <a:ea typeface="Tahoma" pitchFamily="34" charset="0"/>
                <a:cs typeface="Tahoma" pitchFamily="34" charset="0"/>
              </a:rPr>
              <a:t> </a:t>
            </a:r>
          </a:p>
          <a:p>
            <a:pPr marL="870814" indent="-870814"/>
            <a:r>
              <a:rPr lang="en-US" sz="1200" dirty="0" smtClean="0">
                <a:solidFill>
                  <a:schemeClr val="bg1"/>
                </a:solidFill>
                <a:latin typeface="Tahoma" pitchFamily="34" charset="0"/>
                <a:ea typeface="Tahoma" pitchFamily="34" charset="0"/>
                <a:cs typeface="Tahoma" pitchFamily="34" charset="0"/>
              </a:rPr>
              <a:t>Many don’t want to study their Bible because it rebukes their sins but when they suffer from their sinful choices, they want it resolved immediately (Pr. 1:24ff).</a:t>
            </a:r>
          </a:p>
          <a:p>
            <a:pPr marL="870814" indent="-870814"/>
            <a:endParaRPr lang="en-US" sz="800" dirty="0" smtClean="0">
              <a:solidFill>
                <a:schemeClr val="bg1"/>
              </a:solidFill>
              <a:latin typeface="Tahoma" pitchFamily="34" charset="0"/>
              <a:ea typeface="Tahoma" pitchFamily="34" charset="0"/>
              <a:cs typeface="Tahoma" pitchFamily="34" charset="0"/>
            </a:endParaRPr>
          </a:p>
          <a:p>
            <a:pPr marL="870814" indent="-870814"/>
            <a:r>
              <a:rPr lang="en-US" sz="1200" dirty="0" smtClean="0">
                <a:solidFill>
                  <a:schemeClr val="bg1"/>
                </a:solidFill>
                <a:latin typeface="Tahoma" pitchFamily="34" charset="0"/>
                <a:ea typeface="Tahoma" pitchFamily="34" charset="0"/>
                <a:cs typeface="Tahoma" pitchFamily="34" charset="0"/>
              </a:rPr>
              <a:t>God is longsuffering and desires that you repent so that you won’t perish in your sins (2 Pet. 3:9).  </a:t>
            </a:r>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3</a:t>
            </a:fld>
            <a:endParaRPr lang="en-US"/>
          </a:p>
        </p:txBody>
      </p:sp>
    </p:spTree>
    <p:extLst>
      <p:ext uri="{BB962C8B-B14F-4D97-AF65-F5344CB8AC3E}">
        <p14:creationId xmlns:p14="http://schemas.microsoft.com/office/powerpoint/2010/main" val="3675632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a:r>
              <a:rPr lang="en-US" sz="1200" dirty="0" smtClean="0">
                <a:solidFill>
                  <a:schemeClr val="bg1"/>
                </a:solidFill>
                <a:latin typeface="Tahoma" pitchFamily="34" charset="0"/>
                <a:ea typeface="Tahoma" pitchFamily="34" charset="0"/>
                <a:cs typeface="Tahoma" pitchFamily="34" charset="0"/>
              </a:rPr>
              <a:t>Timothy was going</a:t>
            </a:r>
            <a:r>
              <a:rPr lang="en-US" sz="1200" baseline="0" dirty="0" smtClean="0">
                <a:solidFill>
                  <a:schemeClr val="bg1"/>
                </a:solidFill>
                <a:latin typeface="Tahoma" pitchFamily="34" charset="0"/>
                <a:ea typeface="Tahoma" pitchFamily="34" charset="0"/>
                <a:cs typeface="Tahoma" pitchFamily="34" charset="0"/>
              </a:rPr>
              <a:t> to suffer persecution and was encouraged to </a:t>
            </a:r>
            <a:r>
              <a:rPr lang="en-US" sz="1200" baseline="0" smtClean="0">
                <a:solidFill>
                  <a:schemeClr val="bg1"/>
                </a:solidFill>
                <a:latin typeface="Tahoma" pitchFamily="34" charset="0"/>
                <a:ea typeface="Tahoma" pitchFamily="34" charset="0"/>
                <a:cs typeface="Tahoma" pitchFamily="34" charset="0"/>
              </a:rPr>
              <a:t>be faithful to the Lord &amp; wisdom from God’s word</a:t>
            </a:r>
            <a:r>
              <a:rPr lang="en-US" sz="1200" smtClean="0">
                <a:solidFill>
                  <a:schemeClr val="bg1"/>
                </a:solidFill>
                <a:latin typeface="Tahoma" pitchFamily="34" charset="0"/>
                <a:ea typeface="Tahoma" pitchFamily="34" charset="0"/>
                <a:cs typeface="Tahoma" pitchFamily="34" charset="0"/>
              </a:rPr>
              <a:t>  </a:t>
            </a:r>
            <a:endParaRPr lang="en-US" sz="1200" dirty="0" smtClean="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4</a:t>
            </a:fld>
            <a:endParaRPr lang="en-US"/>
          </a:p>
        </p:txBody>
      </p:sp>
    </p:spTree>
    <p:extLst>
      <p:ext uri="{BB962C8B-B14F-4D97-AF65-F5344CB8AC3E}">
        <p14:creationId xmlns:p14="http://schemas.microsoft.com/office/powerpoint/2010/main" val="2475691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a:r>
              <a:rPr lang="en-US" sz="1200" dirty="0" smtClean="0">
                <a:solidFill>
                  <a:schemeClr val="bg1"/>
                </a:solidFill>
                <a:latin typeface="Tahoma" pitchFamily="34" charset="0"/>
                <a:ea typeface="Tahoma" pitchFamily="34" charset="0"/>
                <a:cs typeface="Tahoma" pitchFamily="34" charset="0"/>
              </a:rPr>
              <a:t>In the same way you brush &amp; floss</a:t>
            </a:r>
            <a:r>
              <a:rPr lang="en-US" sz="1200" baseline="0" dirty="0" smtClean="0">
                <a:solidFill>
                  <a:schemeClr val="bg1"/>
                </a:solidFill>
                <a:latin typeface="Tahoma" pitchFamily="34" charset="0"/>
                <a:ea typeface="Tahoma" pitchFamily="34" charset="0"/>
                <a:cs typeface="Tahoma" pitchFamily="34" charset="0"/>
              </a:rPr>
              <a:t> your teeth to prevent tooth decay,</a:t>
            </a:r>
            <a:r>
              <a:rPr lang="en-US" sz="1200" dirty="0" smtClean="0">
                <a:solidFill>
                  <a:schemeClr val="bg1"/>
                </a:solidFill>
                <a:latin typeface="Tahoma" pitchFamily="34" charset="0"/>
                <a:ea typeface="Tahoma" pitchFamily="34" charset="0"/>
                <a:cs typeface="Tahoma" pitchFamily="34" charset="0"/>
              </a:rPr>
              <a:t> you should study to prevent truth decay </a:t>
            </a:r>
            <a:r>
              <a:rPr lang="en-US" sz="1200" dirty="0" smtClean="0">
                <a:solidFill>
                  <a:schemeClr val="bg1"/>
                </a:solidFill>
                <a:effectLst/>
                <a:latin typeface="Tahoma" pitchFamily="34" charset="0"/>
                <a:ea typeface="Tahoma" pitchFamily="34" charset="0"/>
                <a:cs typeface="Tahoma" pitchFamily="34" charset="0"/>
              </a:rPr>
              <a:t>(Ps. 1:2; 2 Tim. 2:15). Decay- </a:t>
            </a:r>
            <a:r>
              <a:rPr lang="en-US" sz="1200" b="0" i="0" u="none" strike="noStrike" kern="1200" dirty="0" smtClean="0">
                <a:solidFill>
                  <a:schemeClr val="tx1"/>
                </a:solidFill>
                <a:effectLst/>
                <a:latin typeface="+mn-lt"/>
                <a:ea typeface="+mn-ea"/>
                <a:cs typeface="+mn-cs"/>
              </a:rPr>
              <a:t>to decline in excellence, prosperity, health, etc.; deteriorate</a:t>
            </a:r>
            <a:r>
              <a:rPr lang="en-US" sz="1200" b="0" i="0" u="none" strike="noStrike" kern="1200" baseline="0" dirty="0" smtClean="0">
                <a:solidFill>
                  <a:schemeClr val="tx1"/>
                </a:solidFill>
                <a:effectLst/>
                <a:latin typeface="+mn-lt"/>
                <a:ea typeface="+mn-ea"/>
                <a:cs typeface="+mn-cs"/>
              </a:rPr>
              <a:t> into greater sins (2 Tim. 3:13).  </a:t>
            </a:r>
            <a:r>
              <a:rPr lang="en-US" sz="1200" dirty="0" smtClean="0">
                <a:solidFill>
                  <a:schemeClr val="bg1"/>
                </a:solidFill>
                <a:effectLst/>
                <a:latin typeface="Tahoma" pitchFamily="34" charset="0"/>
                <a:ea typeface="Tahoma" pitchFamily="34" charset="0"/>
                <a:cs typeface="Tahoma" pitchFamily="34" charset="0"/>
              </a:rPr>
              <a:t>If you neglect it, you show your disrespect to God.  It is infallible, inerrant, and inspired by God and you won’t deteriorate if you study daily with delight to be approved to God.  Timothy learned from his mother &amp; grandmother who taught him the Scriptures that led to his</a:t>
            </a:r>
            <a:r>
              <a:rPr lang="en-US" sz="1200" baseline="0" dirty="0" smtClean="0">
                <a:solidFill>
                  <a:schemeClr val="bg1"/>
                </a:solidFill>
                <a:effectLst/>
                <a:latin typeface="Tahoma" pitchFamily="34" charset="0"/>
                <a:ea typeface="Tahoma" pitchFamily="34" charset="0"/>
                <a:cs typeface="Tahoma" pitchFamily="34" charset="0"/>
              </a:rPr>
              <a:t> salvation.  The 3,000 studied daily in the temple, the Bereans.  How shall we escape if we neglect so great a salvation.</a:t>
            </a:r>
            <a:endParaRPr lang="en-US" sz="1200" dirty="0" smtClean="0">
              <a:solidFill>
                <a:schemeClr val="bg1"/>
              </a:solidFill>
              <a:effectLst/>
              <a:latin typeface="Tahoma" pitchFamily="34" charset="0"/>
              <a:ea typeface="Tahoma" pitchFamily="34" charset="0"/>
              <a:cs typeface="Tahoma" pitchFamily="34" charset="0"/>
            </a:endParaRPr>
          </a:p>
          <a:p>
            <a:pPr marL="870814" indent="-870814"/>
            <a:endParaRPr lang="en-US" sz="800" b="1" dirty="0" smtClean="0">
              <a:solidFill>
                <a:schemeClr val="bg1"/>
              </a:solidFill>
              <a:latin typeface="Tahoma" pitchFamily="34" charset="0"/>
              <a:ea typeface="Tahoma" pitchFamily="34" charset="0"/>
              <a:cs typeface="Tahoma" pitchFamily="34" charset="0"/>
            </a:endParaRPr>
          </a:p>
          <a:p>
            <a:pPr marL="870814" indent="-870814"/>
            <a:r>
              <a:rPr lang="en-US" sz="1200" dirty="0" smtClean="0">
                <a:solidFill>
                  <a:schemeClr val="bg1"/>
                </a:solidFill>
                <a:latin typeface="Tahoma" pitchFamily="34" charset="0"/>
                <a:ea typeface="Tahoma" pitchFamily="34" charset="0"/>
                <a:cs typeface="Tahoma" pitchFamily="34" charset="0"/>
              </a:rPr>
              <a:t>But when we don’t do the monotonous routine of brushing, we have pain and want it to be resolved immediately.</a:t>
            </a:r>
          </a:p>
          <a:p>
            <a:pPr marL="870814" indent="-870814"/>
            <a:r>
              <a:rPr lang="en-US" sz="800" dirty="0" smtClean="0">
                <a:solidFill>
                  <a:schemeClr val="bg1"/>
                </a:solidFill>
                <a:latin typeface="Tahoma" pitchFamily="34" charset="0"/>
                <a:ea typeface="Tahoma" pitchFamily="34" charset="0"/>
                <a:cs typeface="Tahoma" pitchFamily="34" charset="0"/>
              </a:rPr>
              <a:t> </a:t>
            </a:r>
          </a:p>
          <a:p>
            <a:pPr marL="870814" indent="-870814"/>
            <a:r>
              <a:rPr lang="en-US" sz="1200" dirty="0" smtClean="0">
                <a:solidFill>
                  <a:schemeClr val="bg1"/>
                </a:solidFill>
                <a:latin typeface="Tahoma" pitchFamily="34" charset="0"/>
                <a:ea typeface="Tahoma" pitchFamily="34" charset="0"/>
                <a:cs typeface="Tahoma" pitchFamily="34" charset="0"/>
              </a:rPr>
              <a:t>Many don’t want to study their Bible because it rebukes their sins but when they suffer from their sinful choices, they want it resolved immediately (Pr. 1:24ff).</a:t>
            </a:r>
          </a:p>
          <a:p>
            <a:pPr marL="870814" indent="-870814"/>
            <a:endParaRPr lang="en-US" sz="800" dirty="0" smtClean="0">
              <a:solidFill>
                <a:schemeClr val="bg1"/>
              </a:solidFill>
              <a:latin typeface="Tahoma" pitchFamily="34" charset="0"/>
              <a:ea typeface="Tahoma" pitchFamily="34" charset="0"/>
              <a:cs typeface="Tahoma" pitchFamily="34" charset="0"/>
            </a:endParaRPr>
          </a:p>
          <a:p>
            <a:pPr marL="870814" indent="-870814"/>
            <a:r>
              <a:rPr lang="en-US" sz="1200" dirty="0" smtClean="0">
                <a:solidFill>
                  <a:schemeClr val="bg1"/>
                </a:solidFill>
                <a:latin typeface="Tahoma" pitchFamily="34" charset="0"/>
                <a:ea typeface="Tahoma" pitchFamily="34" charset="0"/>
                <a:cs typeface="Tahoma" pitchFamily="34" charset="0"/>
              </a:rPr>
              <a:t>God is longsuffering and desires that you repent so that you won’t perish in your sins (2 Pet. 3:9).  </a:t>
            </a:r>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5</a:t>
            </a:fld>
            <a:endParaRPr lang="en-US"/>
          </a:p>
        </p:txBody>
      </p:sp>
    </p:spTree>
    <p:extLst>
      <p:ext uri="{BB962C8B-B14F-4D97-AF65-F5344CB8AC3E}">
        <p14:creationId xmlns:p14="http://schemas.microsoft.com/office/powerpoint/2010/main" val="2243669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joyfully studying or meditating on the Bible everyday or you neglecting</a:t>
            </a:r>
            <a:r>
              <a:rPr lang="en-US" baseline="0" dirty="0" smtClean="0"/>
              <a:t> it and suffering truth decay? God’s word said that His people were destroyed for a lack of knowledge (Hosea 4:6).  Does that describe you?</a:t>
            </a:r>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6</a:t>
            </a:fld>
            <a:endParaRPr lang="en-US"/>
          </a:p>
        </p:txBody>
      </p:sp>
    </p:spTree>
    <p:extLst>
      <p:ext uri="{BB962C8B-B14F-4D97-AF65-F5344CB8AC3E}">
        <p14:creationId xmlns:p14="http://schemas.microsoft.com/office/powerpoint/2010/main" val="473497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Tahoma" pitchFamily="34" charset="0"/>
                <a:ea typeface="Tahoma" pitchFamily="34" charset="0"/>
                <a:cs typeface="Tahoma" pitchFamily="34" charset="0"/>
              </a:rPr>
              <a:t>If we hear the dentist but don’t practice what he says, we will likely suffer the consequences of pain in cavities and a big bill. If we don’t practice what we hear from the Bible, we deceive ourselves into thinking that we are right with God without any change</a:t>
            </a:r>
            <a:r>
              <a:rPr lang="en-US"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If we don’t practice what we have learned, we will likely hypocritically judge and condemn others while practicing the same sins</a:t>
            </a:r>
            <a:r>
              <a:rPr lang="en-US"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The apostle Paul practiced what he heard and thus received peace in his heart</a:t>
            </a:r>
            <a:r>
              <a:rPr lang="en-US"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rPr>
              <a:t> </a:t>
            </a:r>
            <a:r>
              <a:rPr lang="en-US" dirty="0" smtClean="0">
                <a:solidFill>
                  <a:schemeClr val="bg1"/>
                </a:solidFill>
                <a:effectLst/>
                <a:latin typeface="Tahoma" pitchFamily="34" charset="0"/>
                <a:ea typeface="Tahoma" pitchFamily="34" charset="0"/>
                <a:cs typeface="Tahoma" pitchFamily="34" charset="0"/>
              </a:rPr>
              <a:t>(Phil. 4:9).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ffectLst/>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7</a:t>
            </a:fld>
            <a:endParaRPr lang="en-US"/>
          </a:p>
        </p:txBody>
      </p:sp>
    </p:spTree>
    <p:extLst>
      <p:ext uri="{BB962C8B-B14F-4D97-AF65-F5344CB8AC3E}">
        <p14:creationId xmlns:p14="http://schemas.microsoft.com/office/powerpoint/2010/main" val="1199074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Tahoma" pitchFamily="34" charset="0"/>
                <a:ea typeface="Tahoma" pitchFamily="34" charset="0"/>
                <a:cs typeface="Tahoma" pitchFamily="34" charset="0"/>
              </a:rPr>
              <a:t>If we hear the dentist but don’t practice what he says, we will likely suffer the consequences of pain in cavities and a big bill. If we don’t practice what we hear from the Bible, we deceive ourselves into thinking that we are right with God without any change</a:t>
            </a:r>
            <a:r>
              <a:rPr lang="en-US"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If we don’t practice what we have learned, we will likely hypocritically judge and condemn others while practicing the same sins</a:t>
            </a:r>
            <a:r>
              <a:rPr lang="en-US"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The apostle Paul practiced what he heard and thus received peace in his heart</a:t>
            </a:r>
            <a:r>
              <a:rPr lang="en-US"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rPr>
              <a:t> </a:t>
            </a:r>
            <a:r>
              <a:rPr lang="en-US" dirty="0" smtClean="0">
                <a:solidFill>
                  <a:schemeClr val="bg1"/>
                </a:solidFill>
                <a:effectLst/>
                <a:latin typeface="Tahoma" pitchFamily="34" charset="0"/>
                <a:ea typeface="Tahoma" pitchFamily="34" charset="0"/>
                <a:cs typeface="Tahoma" pitchFamily="34" charset="0"/>
              </a:rPr>
              <a:t>(Phil. 4:9).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ffectLst/>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latin typeface="Tahoma" pitchFamily="34" charset="0"/>
              <a:ea typeface="Tahoma" pitchFamily="34" charset="0"/>
              <a:cs typeface="Tahoma"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8</a:t>
            </a:fld>
            <a:endParaRPr lang="en-US"/>
          </a:p>
        </p:txBody>
      </p:sp>
    </p:spTree>
    <p:extLst>
      <p:ext uri="{BB962C8B-B14F-4D97-AF65-F5344CB8AC3E}">
        <p14:creationId xmlns:p14="http://schemas.microsoft.com/office/powerpoint/2010/main" val="3175996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Tahoma" pitchFamily="34" charset="0"/>
                <a:ea typeface="Tahoma" pitchFamily="34" charset="0"/>
                <a:cs typeface="Tahoma" pitchFamily="34" charset="0"/>
              </a:rPr>
              <a:t>If we hear the dentist but don’t practice what he says, we will likely suffer the consequences of pain in cavities and a big bill. If we don’t practice what we hear from the Bible, we deceive ourselves into thinking that we are right with God without any change</a:t>
            </a:r>
            <a:r>
              <a:rPr lang="en-US"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If we don’t practice what we have learned, we will likely hypocritically judge and condemn others while practicing the same sins</a:t>
            </a:r>
            <a:r>
              <a:rPr lang="en-US"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The apostle Paul practiced what he heard and thus received peace in his heart</a:t>
            </a:r>
            <a:r>
              <a:rPr lang="en-US"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rPr>
              <a:t> </a:t>
            </a:r>
            <a:r>
              <a:rPr lang="en-US" dirty="0" smtClean="0">
                <a:solidFill>
                  <a:schemeClr val="bg1"/>
                </a:solidFill>
                <a:effectLst/>
                <a:latin typeface="Tahoma" pitchFamily="34" charset="0"/>
                <a:ea typeface="Tahoma" pitchFamily="34" charset="0"/>
                <a:cs typeface="Tahoma" pitchFamily="34" charset="0"/>
              </a:rPr>
              <a:t>(Phil. 4:9).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ffectLst/>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latin typeface="Tahoma" pitchFamily="34" charset="0"/>
              <a:ea typeface="Tahoma" pitchFamily="34" charset="0"/>
              <a:cs typeface="Tahoma" pitchFamily="34" charset="0"/>
            </a:endParaRPr>
          </a:p>
          <a:p>
            <a:endParaRPr lang="en-US" dirty="0" smtClean="0"/>
          </a:p>
          <a:p>
            <a:pPr marL="870814" indent="-870814"/>
            <a:endParaRPr lang="en-US" sz="1200" dirty="0" smtClean="0">
              <a:solidFill>
                <a:schemeClr val="bg1"/>
              </a:solidFill>
              <a:latin typeface="Tahoma" pitchFamily="34" charset="0"/>
              <a:ea typeface="Tahoma" pitchFamily="34" charset="0"/>
              <a:cs typeface="Tahoma" pitchFamily="34" charset="0"/>
            </a:endParaRPr>
          </a:p>
          <a:p>
            <a:pPr marL="870814" indent="-870814"/>
            <a:r>
              <a:rPr lang="en-US" sz="800" dirty="0" smtClean="0">
                <a:solidFill>
                  <a:schemeClr val="bg1"/>
                </a:solidFill>
                <a:latin typeface="Tahoma" pitchFamily="34" charset="0"/>
                <a:ea typeface="Tahoma" pitchFamily="34" charset="0"/>
                <a:cs typeface="Tahoma" pitchFamily="34" charset="0"/>
              </a:rPr>
              <a:t> </a:t>
            </a:r>
          </a:p>
          <a:p>
            <a:pPr marL="870814" indent="-870814"/>
            <a:r>
              <a:rPr lang="en-US" sz="1200" dirty="0" smtClean="0">
                <a:solidFill>
                  <a:schemeClr val="bg1"/>
                </a:solidFill>
                <a:latin typeface="Tahoma" pitchFamily="34" charset="0"/>
                <a:ea typeface="Tahoma" pitchFamily="34" charset="0"/>
                <a:cs typeface="Tahoma" pitchFamily="34" charset="0"/>
              </a:rPr>
              <a:t>Many don’t want to study their Bible because it rebukes their sins but when they suffer from their sinful choices, they want it resolved immediately (Pr. 1:24ff).</a:t>
            </a:r>
          </a:p>
          <a:p>
            <a:pPr marL="870814" indent="-870814"/>
            <a:endParaRPr lang="en-US" sz="800" dirty="0" smtClean="0">
              <a:solidFill>
                <a:schemeClr val="bg1"/>
              </a:solidFill>
              <a:latin typeface="Tahoma" pitchFamily="34" charset="0"/>
              <a:ea typeface="Tahoma" pitchFamily="34" charset="0"/>
              <a:cs typeface="Tahoma" pitchFamily="34" charset="0"/>
            </a:endParaRPr>
          </a:p>
          <a:p>
            <a:pPr marL="870814" indent="-870814"/>
            <a:r>
              <a:rPr lang="en-US" sz="1200" dirty="0" smtClean="0">
                <a:solidFill>
                  <a:schemeClr val="bg1"/>
                </a:solidFill>
                <a:latin typeface="Tahoma" pitchFamily="34" charset="0"/>
                <a:ea typeface="Tahoma" pitchFamily="34" charset="0"/>
                <a:cs typeface="Tahoma" pitchFamily="34" charset="0"/>
              </a:rPr>
              <a:t>God is longsuffering and desires that you repent so that you won’t perish in your sins (2 Pet. 3:9).  </a:t>
            </a:r>
          </a:p>
          <a:p>
            <a:endParaRPr lang="en-US" dirty="0"/>
          </a:p>
        </p:txBody>
      </p:sp>
      <p:sp>
        <p:nvSpPr>
          <p:cNvPr id="4" name="Slide Number Placeholder 3"/>
          <p:cNvSpPr>
            <a:spLocks noGrp="1"/>
          </p:cNvSpPr>
          <p:nvPr>
            <p:ph type="sldNum" sz="quarter" idx="10"/>
          </p:nvPr>
        </p:nvSpPr>
        <p:spPr/>
        <p:txBody>
          <a:bodyPr/>
          <a:lstStyle/>
          <a:p>
            <a:fld id="{362F8D3A-972C-40E4-8E27-23B67B3C6755}" type="slidenum">
              <a:rPr lang="en-US" smtClean="0"/>
              <a:t>9</a:t>
            </a:fld>
            <a:endParaRPr lang="en-US"/>
          </a:p>
        </p:txBody>
      </p:sp>
    </p:spTree>
    <p:extLst>
      <p:ext uri="{BB962C8B-B14F-4D97-AF65-F5344CB8AC3E}">
        <p14:creationId xmlns:p14="http://schemas.microsoft.com/office/powerpoint/2010/main" val="119825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0E4049-152D-4076-BE71-4C8412AF5C61}"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348440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E4049-152D-4076-BE71-4C8412AF5C61}"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221458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E4049-152D-4076-BE71-4C8412AF5C61}"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122161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E4049-152D-4076-BE71-4C8412AF5C61}"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133741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0E4049-152D-4076-BE71-4C8412AF5C61}"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94734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0E4049-152D-4076-BE71-4C8412AF5C61}"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121155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0E4049-152D-4076-BE71-4C8412AF5C61}" type="datetimeFigureOut">
              <a:rPr lang="en-US" smtClean="0"/>
              <a:t>7/19/2019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3026214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0E4049-152D-4076-BE71-4C8412AF5C61}" type="datetimeFigureOut">
              <a:rPr lang="en-US" smtClean="0"/>
              <a:t>7/19/2019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252281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E4049-152D-4076-BE71-4C8412AF5C61}" type="datetimeFigureOut">
              <a:rPr lang="en-US" smtClean="0"/>
              <a:t>7/19/2019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1712294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E4049-152D-4076-BE71-4C8412AF5C61}"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651561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E4049-152D-4076-BE71-4C8412AF5C61}"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6F2BF-A678-4AB3-B71D-06B53ADEA87F}" type="slidenum">
              <a:rPr lang="en-US" smtClean="0"/>
              <a:t>‹#›</a:t>
            </a:fld>
            <a:endParaRPr lang="en-US"/>
          </a:p>
        </p:txBody>
      </p:sp>
    </p:spTree>
    <p:extLst>
      <p:ext uri="{BB962C8B-B14F-4D97-AF65-F5344CB8AC3E}">
        <p14:creationId xmlns:p14="http://schemas.microsoft.com/office/powerpoint/2010/main" val="4220376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E4049-152D-4076-BE71-4C8412AF5C61}" type="datetimeFigureOut">
              <a:rPr lang="en-US" smtClean="0"/>
              <a:t>7/19/2019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F2BF-A678-4AB3-B71D-06B53ADEA87F}" type="slidenum">
              <a:rPr lang="en-US" smtClean="0"/>
              <a:t>‹#›</a:t>
            </a:fld>
            <a:endParaRPr lang="en-US"/>
          </a:p>
        </p:txBody>
      </p:sp>
    </p:spTree>
    <p:extLst>
      <p:ext uri="{BB962C8B-B14F-4D97-AF65-F5344CB8AC3E}">
        <p14:creationId xmlns:p14="http://schemas.microsoft.com/office/powerpoint/2010/main" val="2933345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imgres?imgurl=https%3A%2F%2Fi.pinimg.com%2Foriginals%2Fde%2Fe1%2F8d%2Fdee18dbf709a09be09b16d4c42b3b56d.jpg&amp;imgrefurl=https%3A%2F%2Fwww.pinterest.com%2Fpin%2F315252042640873657%2F&amp;docid=UVOLdPjazqjtVM&amp;tbnid=SnkyysBhijUz5M%3A&amp;vet=10ahUKEwjprMvyjcHjAhWNUs0KHfWUC0EQMwhMKAswCw..i&amp;w=374&amp;h=138&amp;bih=746&amp;biw=1524&amp;q=how%20to%20prevent%20truth%20decay%20bible&amp;ved=0ahUKEwjprMvyjcHjAhWNUs0KHfWUC0EQMwhMKAswCw&amp;iact=mrc&amp;uact=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https://www.google.com/imgres?imgurl=https%3A%2F%2Fi.pinimg.com%2Foriginals%2F22%2Fe3%2F61%2F22e36140222fd5821267f1781c8066e5.jpg&amp;imgrefurl=https%3A%2F%2Fco.pinterest.com%2Fpin%2F853572935599910340%2F&amp;docid=A-CR4FISPED9UM&amp;tbnid=679UDHtFQLiFTM%3A&amp;vet=10ahUKEwjprMvyjcHjAhWNUs0KHfWUC0EQMwhLKAowCg..i&amp;w=403&amp;h=312&amp;itg=1&amp;bih=746&amp;biw=1524&amp;q=how%20to%20prevent%20truth%20decay%20bible&amp;ved=0ahUKEwjprMvyjcHjAhWNUs0KHfWUC0EQMwhLKAowCg&amp;iact=mrc&amp;uact=8"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AutoShape 3" descr="Image result for how to prevent truth decay bible">
            <a:hlinkClick r:id="rId3"/>
          </p:cNvPr>
          <p:cNvSpPr>
            <a:spLocks noChangeAspect="1" noChangeArrowheads="1"/>
          </p:cNvSpPr>
          <p:nvPr/>
        </p:nvSpPr>
        <p:spPr bwMode="auto">
          <a:xfrm>
            <a:off x="1680844" y="674369"/>
            <a:ext cx="3622675" cy="3622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 descr="Image result for how to prevent truth decay bible">
            <a:hlinkClick r:id="rId4"/>
          </p:cNvPr>
          <p:cNvSpPr>
            <a:spLocks noChangeAspect="1" noChangeArrowheads="1"/>
          </p:cNvSpPr>
          <p:nvPr/>
        </p:nvSpPr>
        <p:spPr bwMode="auto">
          <a:xfrm>
            <a:off x="92074" y="-1"/>
            <a:ext cx="1896745" cy="189674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0480"/>
            <a:ext cx="12192000" cy="6823710"/>
          </a:xfrm>
          <a:prstGeom prst="rect">
            <a:avLst/>
          </a:prstGeom>
        </p:spPr>
      </p:pic>
    </p:spTree>
    <p:extLst>
      <p:ext uri="{BB962C8B-B14F-4D97-AF65-F5344CB8AC3E}">
        <p14:creationId xmlns:p14="http://schemas.microsoft.com/office/powerpoint/2010/main" val="3310641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 don’t Practice Truth, You’ll be a Hypocrite</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Although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they know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ordinance of 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that those who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practice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such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things (sin-SL)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worthy of death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they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not only do the same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also give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hearty approval to those who practice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Therefore you have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no excuse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everyone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of you who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passes judgment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in that which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you judge another,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you condemn yourself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you who judge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practice the same things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know that 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judgment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of God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rightly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falls upon those who practice such things.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do you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suppose…when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you pass judgment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 those who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practice such things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do the same </a:t>
            </a:r>
            <a:r>
              <a:rPr lang="en-US" sz="4000" i="1" dirty="0">
                <a:solidFill>
                  <a:srgbClr val="FF0000"/>
                </a:solidFill>
                <a:latin typeface="Tahoma" panose="020B0604030504040204" pitchFamily="34" charset="0"/>
                <a:ea typeface="Tahoma" panose="020B0604030504040204" pitchFamily="34" charset="0"/>
                <a:cs typeface="Tahoma" panose="020B0604030504040204" pitchFamily="34" charset="0"/>
              </a:rPr>
              <a:t>yourself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that you will escape 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judgment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of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1:32-2:3). </a:t>
            </a:r>
          </a:p>
        </p:txBody>
      </p:sp>
    </p:spTree>
    <p:extLst>
      <p:ext uri="{BB962C8B-B14F-4D97-AF65-F5344CB8AC3E}">
        <p14:creationId xmlns:p14="http://schemas.microsoft.com/office/powerpoint/2010/main" val="3931215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2989"/>
          </a:xfrm>
        </p:spPr>
        <p:txBody>
          <a:bodyPr>
            <a:normAutofit/>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‘Brush Up’ on Scripture to Prevent ‘Truth Decay’</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Fight the Good Fight of Faith </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against Satan with God’s armor</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0485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Prevent Truth Decay- Fight the Good Fight of Faith against Satan with God’s Word</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sober</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spirit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be on the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alert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Your adversary, the devil</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prowls around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like a roaring lion</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seeking someone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to </a:t>
            </a:r>
            <a:r>
              <a:rPr lang="en-US" sz="38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devour</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resist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him,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firm</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3800" i="1" dirty="0">
                <a:solidFill>
                  <a:srgbClr val="00B050"/>
                </a:solidFill>
                <a:latin typeface="Tahoma" panose="020B0604030504040204" pitchFamily="34" charset="0"/>
                <a:ea typeface="Tahoma" panose="020B0604030504040204" pitchFamily="34" charset="0"/>
                <a:cs typeface="Tahoma" panose="020B0604030504040204" pitchFamily="34" charset="0"/>
              </a:rPr>
              <a:t>your</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 faith</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knowing that the same experiences of suffering are being accomplished by your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brethren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who are in the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world” (1 Peter 5:8-9).</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fear</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lest somehow, as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the serpent deceived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Eve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by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his craftiness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your minds may </a:t>
            </a:r>
            <a:r>
              <a:rPr lang="en-US" sz="3800" dirty="0" smtClean="0">
                <a:solidFill>
                  <a:srgbClr val="FF0000"/>
                </a:solidFill>
                <a:latin typeface="Tahoma" panose="020B0604030504040204" pitchFamily="34" charset="0"/>
                <a:ea typeface="Tahoma" panose="020B0604030504040204" pitchFamily="34" charset="0"/>
                <a:cs typeface="Tahoma" panose="020B0604030504040204" pitchFamily="34" charset="0"/>
              </a:rPr>
              <a:t>be corrupted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800" dirty="0" smtClean="0">
                <a:solidFill>
                  <a:srgbClr val="00B0F0"/>
                </a:solidFill>
                <a:latin typeface="Tahoma" panose="020B0604030504040204" pitchFamily="34" charset="0"/>
                <a:ea typeface="Tahoma" panose="020B0604030504040204" pitchFamily="34" charset="0"/>
                <a:cs typeface="Tahoma" panose="020B0604030504040204" pitchFamily="34" charset="0"/>
              </a:rPr>
              <a:t>simplicity</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that is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8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11:3).</a:t>
            </a:r>
          </a:p>
          <a:p>
            <a:pPr marL="0" indent="0"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59604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Prevent Truth Decay- Fight the Good Fight of Faith against Satan with God’s Word</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strong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Lord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strength of His might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 the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full armor of 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so that you will be able to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stand firm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against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schemes of the devil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our struggle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is not against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flesh &amp; blood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against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rulers…powers…world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forces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this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darkness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spiritual </a:t>
            </a:r>
            <a:r>
              <a:rPr lang="en-US" sz="4000" i="1" u="sng" dirty="0">
                <a:solidFill>
                  <a:schemeClr val="bg1"/>
                </a:solidFill>
                <a:latin typeface="Tahoma" panose="020B0604030504040204" pitchFamily="34" charset="0"/>
                <a:ea typeface="Tahoma" panose="020B0604030504040204" pitchFamily="34" charset="0"/>
                <a:cs typeface="Tahoma" panose="020B0604030504040204" pitchFamily="34" charset="0"/>
              </a:rPr>
              <a:t>forces</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 of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wickedness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in the heavenly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places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take up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full armor of 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so that you will be able to resist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in the evil day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having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done everything,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to stand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firm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0582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Prevent Truth Decay- Fight the Good Fight of Faith against Satan with God’s Word</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Stand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firm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4000" cap="small" dirty="0">
                <a:solidFill>
                  <a:srgbClr val="FFFF00"/>
                </a:solidFill>
                <a:latin typeface="Tahoma" panose="020B0604030504040204" pitchFamily="34" charset="0"/>
                <a:ea typeface="Tahoma" panose="020B0604030504040204" pitchFamily="34" charset="0"/>
                <a:cs typeface="Tahoma" panose="020B0604030504040204" pitchFamily="34" charset="0"/>
              </a:rPr>
              <a:t>having girded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your loins with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truth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rPr>
              <a:t>having</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rgbClr val="FFFF00"/>
                </a:solidFill>
                <a:latin typeface="Tahoma" panose="020B0604030504040204" pitchFamily="34" charset="0"/>
                <a:ea typeface="Tahoma" panose="020B0604030504040204" pitchFamily="34" charset="0"/>
                <a:cs typeface="Tahoma" panose="020B0604030504040204" pitchFamily="34" charset="0"/>
              </a:rPr>
              <a:t>put on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the breastplate of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righteousness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having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shod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your feet with the preparation of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the gospel of peace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addition to all,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taking up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shield of faith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with which you will be able to extinguish all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flaming arrows of the evil </a:t>
            </a:r>
            <a:r>
              <a:rPr lang="en-US" sz="4000" i="1" dirty="0">
                <a:solidFill>
                  <a:srgbClr val="FF0000"/>
                </a:solidFill>
                <a:latin typeface="Tahoma" panose="020B0604030504040204" pitchFamily="34" charset="0"/>
                <a:ea typeface="Tahoma" panose="020B0604030504040204" pitchFamily="34" charset="0"/>
                <a:cs typeface="Tahoma" panose="020B0604030504040204" pitchFamily="34" charset="0"/>
              </a:rPr>
              <a:t>one</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take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the helmet of salvation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the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sword of the Spirit, which is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(Ephesians 6:10-17).</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86815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Prevent Truth Decay- Fight the Good Fight of Faith against Satan with God’s Word</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walk in the flesh, we do not war according to the flesh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weapons of our warfare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are not </a:t>
            </a:r>
            <a:r>
              <a:rPr lang="en-US" sz="4000" u="sng" dirty="0">
                <a:solidFill>
                  <a:srgbClr val="FF0000"/>
                </a:solidFill>
                <a:latin typeface="Tahoma" panose="020B0604030504040204" pitchFamily="34" charset="0"/>
                <a:ea typeface="Tahoma" panose="020B0604030504040204" pitchFamily="34" charset="0"/>
                <a:cs typeface="Tahoma" panose="020B0604030504040204" pitchFamily="34" charset="0"/>
              </a:rPr>
              <a:t>of the flesh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divinely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powerful for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destruction of fortresses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are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destroying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speculations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every lofty thing raised up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against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knowledge of 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i="1" dirty="0">
                <a:solidFill>
                  <a:srgbClr val="FFFF00"/>
                </a:solidFill>
                <a:latin typeface="Tahoma" panose="020B0604030504040204" pitchFamily="34" charset="0"/>
                <a:ea typeface="Tahoma" panose="020B0604030504040204" pitchFamily="34" charset="0"/>
                <a:cs typeface="Tahoma" panose="020B0604030504040204" pitchFamily="34" charset="0"/>
              </a:rPr>
              <a:t>we are</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taking every thought captive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to the obedience of Christ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are ready to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punish all disobedience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whenever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your obedience is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complete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10:3-6).</a:t>
            </a:r>
          </a:p>
        </p:txBody>
      </p:sp>
    </p:spTree>
    <p:extLst>
      <p:ext uri="{BB962C8B-B14F-4D97-AF65-F5344CB8AC3E}">
        <p14:creationId xmlns:p14="http://schemas.microsoft.com/office/powerpoint/2010/main" val="2225072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Prevent Truth Decay- Fight the Good Fight of Faith against Satan with God’s Word</a:t>
            </a:r>
            <a:endPar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Let no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corrupt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word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proceed out of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your mouth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what is good for necessary edification</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that it may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impart grace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the hearers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not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grieve</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Holy Spirit of God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by whom you were sealed for the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day of redemption</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Let all</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bitterness, wrath, anger, clamor, &amp; evil speaking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put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away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from you,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with all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malice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be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kind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to one another,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tender- hearted</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 forgiving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one another, even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as God in Christ forgave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4:29-32).</a:t>
            </a:r>
            <a:endParaRPr lang="en-US" sz="40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4575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Prevent Truth Decay- Fight the Good Fight of Faith against Satan with God’s Word</a:t>
            </a:r>
            <a:endPar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b="1" baseline="30000" dirty="0"/>
              <a:t> </a:t>
            </a:r>
            <a:endParaRPr lang="en-US" sz="4400" b="1" baseline="30000" dirty="0" smtClean="0"/>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Fight</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50"/>
                </a:solidFill>
                <a:latin typeface="Tahoma" panose="020B0604030504040204" pitchFamily="34" charset="0"/>
                <a:ea typeface="Tahoma" panose="020B0604030504040204" pitchFamily="34" charset="0"/>
                <a:cs typeface="Tahoma" panose="020B0604030504040204" pitchFamily="34" charset="0"/>
              </a:rPr>
              <a:t>the good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fight of faith</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take hold of </a:t>
            </a:r>
            <a:r>
              <a:rPr lang="en-US" sz="4400" dirty="0">
                <a:solidFill>
                  <a:srgbClr val="00B050"/>
                </a:solidFill>
                <a:latin typeface="Tahoma" panose="020B0604030504040204" pitchFamily="34" charset="0"/>
                <a:ea typeface="Tahoma" panose="020B0604030504040204" pitchFamily="34" charset="0"/>
                <a:cs typeface="Tahoma" panose="020B0604030504040204" pitchFamily="34" charset="0"/>
              </a:rPr>
              <a:t>the</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50"/>
                </a:solidFill>
                <a:latin typeface="Tahoma" panose="020B0604030504040204" pitchFamily="34" charset="0"/>
                <a:ea typeface="Tahoma" panose="020B0604030504040204" pitchFamily="34" charset="0"/>
                <a:cs typeface="Tahoma" panose="020B0604030504040204" pitchFamily="34" charset="0"/>
              </a:rPr>
              <a:t>eternal life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to which you were called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and you </a:t>
            </a:r>
            <a:r>
              <a:rPr lang="en-US" sz="4400" dirty="0">
                <a:solidFill>
                  <a:srgbClr val="00B050"/>
                </a:solidFill>
                <a:latin typeface="Tahoma" panose="020B0604030504040204" pitchFamily="34" charset="0"/>
                <a:ea typeface="Tahoma" panose="020B0604030504040204" pitchFamily="34" charset="0"/>
                <a:cs typeface="Tahoma" panose="020B0604030504040204" pitchFamily="34" charset="0"/>
              </a:rPr>
              <a:t>made the good confession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in the presence of many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witnesses” (1 Tim. 6:12).</a:t>
            </a:r>
          </a:p>
        </p:txBody>
      </p:sp>
    </p:spTree>
    <p:extLst>
      <p:ext uri="{BB962C8B-B14F-4D97-AF65-F5344CB8AC3E}">
        <p14:creationId xmlns:p14="http://schemas.microsoft.com/office/powerpoint/2010/main" val="393910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2989"/>
          </a:xfrm>
        </p:spPr>
        <p:txBody>
          <a:bodyPr>
            <a:normAutofit/>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‘Brush Up’ on Scripture to Prevent ‘Truth Decay’</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Expose the Sweet Talking False Teachers who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Cause Truth Decay in the Itching Hearers</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4887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Expose the Sweet Talking False Teachers who Cause Truth Decay in the Itching Hearers</a:t>
            </a:r>
            <a:endPar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b="1" baseline="30000" dirty="0"/>
              <a:t> </a:t>
            </a:r>
            <a:endParaRPr lang="en-US" sz="4400" b="1" baseline="30000" dirty="0" smtClean="0"/>
          </a:p>
          <a:p>
            <a:pPr marL="0" indent="0" algn="ctr">
              <a:buNone/>
            </a:pPr>
            <a:endParaRPr lang="en-US" sz="4000" b="1" baseline="30000" dirty="0" smtClean="0"/>
          </a:p>
        </p:txBody>
      </p:sp>
      <p:sp>
        <p:nvSpPr>
          <p:cNvPr id="2" name="Rectangle 1"/>
          <p:cNvSpPr/>
          <p:nvPr/>
        </p:nvSpPr>
        <p:spPr>
          <a:xfrm>
            <a:off x="0" y="1451610"/>
            <a:ext cx="12192000" cy="5016758"/>
          </a:xfrm>
          <a:prstGeom prst="rect">
            <a:avLst/>
          </a:prstGeom>
        </p:spPr>
        <p:txBody>
          <a:bodyPr wrap="square">
            <a:spAutoFit/>
          </a:bodyPr>
          <a:lstStyle/>
          <a:p>
            <a:pPr algn="ct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4000" b="0" i="0" u="none" strike="noStrike"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Preach</a:t>
            </a: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4000" b="0" i="0" u="none" strike="noStrike"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the word</a:t>
            </a: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be ready in season &amp; out of season; </a:t>
            </a:r>
            <a:r>
              <a:rPr lang="en-US" sz="4000" b="0" i="0" u="none" strike="noStrike"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reprove, rebuke, exhort, with great patience </a:t>
            </a: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4000" b="0" i="0" u="none" strike="noStrike"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instruction</a:t>
            </a: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For </a:t>
            </a:r>
            <a:r>
              <a:rPr lang="en-US" sz="4000" b="0" i="0"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the time will come when they will </a:t>
            </a:r>
            <a:r>
              <a:rPr lang="en-US" sz="4000" b="0"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not endure </a:t>
            </a:r>
            <a:r>
              <a:rPr lang="en-US" sz="4000" b="0" i="0" u="none" strike="noStrike"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sound doctrine</a:t>
            </a: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but </a:t>
            </a:r>
            <a:r>
              <a:rPr lang="en-US" sz="4000" b="0" i="1" u="sng"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wanting</a:t>
            </a:r>
            <a:r>
              <a:rPr lang="en-US" sz="4000" b="0" i="0" u="sng"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to have their </a:t>
            </a:r>
            <a:r>
              <a:rPr lang="en-US" sz="4000" b="0"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ears tickled</a:t>
            </a: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4000" b="0" i="0" u="sng"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they will accumulate for themselves </a:t>
            </a:r>
            <a:r>
              <a:rPr lang="en-US" sz="4000" b="0"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teachers in accordance to their own desires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will </a:t>
            </a:r>
            <a:r>
              <a:rPr lang="en-US" sz="4000" b="0"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turn away their ears </a:t>
            </a:r>
            <a:r>
              <a:rPr lang="en-US" sz="4000" b="0" i="0" u="none" strike="noStrike"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from the truth </a:t>
            </a:r>
            <a:r>
              <a:rPr lang="en-US" sz="4000" b="0"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and will turn aside to myths” (2 Tim. 4:2-4).</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8487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2989"/>
          </a:xfrm>
        </p:spPr>
        <p:txBody>
          <a:bodyPr>
            <a:normAutofit/>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‘Brush Up’ on Scripture to Prevent ‘Truth Decay’</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Joyfully Study Daily-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If you Neglect, you Decay Spiritually</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4551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Expose the Sweet Talking False Teachers who Cause Truth Decay in the Itching Hearers</a:t>
            </a:r>
          </a:p>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Speaking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out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arrogant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words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of vanity they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entice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by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fleshly desires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by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sensuality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those who barely escape from the ones who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live in error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promising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freedom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while they themselves are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slaves of corruption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by what a man is overcome, by this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he is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enslaved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Pet. 2:18-19).</a:t>
            </a:r>
          </a:p>
        </p:txBody>
      </p:sp>
    </p:spTree>
    <p:extLst>
      <p:ext uri="{BB962C8B-B14F-4D97-AF65-F5344CB8AC3E}">
        <p14:creationId xmlns:p14="http://schemas.microsoft.com/office/powerpoint/2010/main" val="784040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Expose the Sweet Talking False Teachers who Cause Truth Decay in the Itching Hearers</a:t>
            </a:r>
          </a:p>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 urge you,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brethren</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keep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your eye on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those who cause dissensions and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hindrances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contrary to the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teaching which you learned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and turn away from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such men are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slaves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not of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our Lord Christ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but of their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own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appetites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by their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smooth and flattering speech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rgbClr val="FF0000"/>
                </a:solidFill>
                <a:latin typeface="Tahoma" panose="020B0604030504040204" pitchFamily="34" charset="0"/>
                <a:ea typeface="Tahoma" panose="020B0604030504040204" pitchFamily="34" charset="0"/>
                <a:cs typeface="Tahoma" panose="020B0604030504040204" pitchFamily="34" charset="0"/>
              </a:rPr>
              <a:t>they deceive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 hearts of the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unsuspecting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16:17-18).</a:t>
            </a:r>
          </a:p>
        </p:txBody>
      </p:sp>
    </p:spTree>
    <p:extLst>
      <p:ext uri="{BB962C8B-B14F-4D97-AF65-F5344CB8AC3E}">
        <p14:creationId xmlns:p14="http://schemas.microsoft.com/office/powerpoint/2010/main" val="4124559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Expose the Sweet Talking False Teachers who Cause Truth Decay in the Itching Hearers</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not participate in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the unfruitful deeds of darkness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u="sng" dirty="0">
                <a:solidFill>
                  <a:schemeClr val="bg1"/>
                </a:solidFill>
                <a:latin typeface="Tahoma" panose="020B0604030504040204" pitchFamily="34" charset="0"/>
                <a:ea typeface="Tahoma" panose="020B0604030504040204" pitchFamily="34" charset="0"/>
                <a:cs typeface="Tahoma" panose="020B0604030504040204" pitchFamily="34" charset="0"/>
              </a:rPr>
              <a:t>but instead even</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expose</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for it is disgraceful even to speak of the things which are done by them in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secret” (Eph. 5:11).</a:t>
            </a:r>
          </a:p>
        </p:txBody>
      </p:sp>
    </p:spTree>
    <p:extLst>
      <p:ext uri="{BB962C8B-B14F-4D97-AF65-F5344CB8AC3E}">
        <p14:creationId xmlns:p14="http://schemas.microsoft.com/office/powerpoint/2010/main" val="298329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866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Expose the Sweet Talking False Teachers who Cause Truth Decay in the Itching Hearers</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not participate in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the unfruitful deeds of darkness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u="sng" dirty="0">
                <a:solidFill>
                  <a:schemeClr val="bg1"/>
                </a:solidFill>
                <a:latin typeface="Tahoma" panose="020B0604030504040204" pitchFamily="34" charset="0"/>
                <a:ea typeface="Tahoma" panose="020B0604030504040204" pitchFamily="34" charset="0"/>
                <a:cs typeface="Tahoma" panose="020B0604030504040204" pitchFamily="34" charset="0"/>
              </a:rPr>
              <a:t>but instead even</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expose</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for it is disgraceful even to speak of the things which are done by them in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secret” (Eph. 5:11).</a:t>
            </a:r>
          </a:p>
        </p:txBody>
      </p:sp>
    </p:spTree>
    <p:extLst>
      <p:ext uri="{BB962C8B-B14F-4D97-AF65-F5344CB8AC3E}">
        <p14:creationId xmlns:p14="http://schemas.microsoft.com/office/powerpoint/2010/main" val="4024562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Joyfully Study Daily to Prevent Truth Decay</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Blessed man, “His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delight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is in the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law of the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His law he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meditates day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&amp; night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1:1-2)</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diligent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to present yourself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approved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to 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a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workman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who does not need to be ashamed,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accurately handling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truth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Tim. 2:15).</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5715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7517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Joyfully Study Daily to Prevent Truth Decay</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however,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continue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in the things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you have learned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become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convinced of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knowing from whom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have learned </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from childhood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you have known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sacred writings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which are able to give you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wisdom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that leads to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salvation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through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faith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which is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in Christ Jesus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All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Scripture is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inspired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by God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profitable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for teaching, for reproof, for correction, for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training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righteousness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that the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man of 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may be adequate,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equipped for every good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work</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Tim. 3:14-17).</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46565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Joyfully Study Daily to Prevent Truth Decay</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were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continually devoting themselves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the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apostles’ teaching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to fellowship, to the breaking of bread and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prayer….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Day by day continuing with one mind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in the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temple” (Acts 2:42, 46a).</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Bereans “were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more noble-minded than those in Thessalonica,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they received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word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with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great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eagerness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examining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Scriptures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daily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to see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whether these things were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(Acts 17:11). </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28548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Joyfully Study Daily to Prevent Truth Decay</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you neglect, you decay spiritually, </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Evil men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impostors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will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proceed </a:t>
            </a:r>
            <a:r>
              <a:rPr lang="en-US" sz="40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from </a:t>
            </a:r>
            <a:r>
              <a:rPr lang="en-US" sz="40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bad</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 to worse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deceiving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 deceived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Tim. 3:13).</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must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pay much closer attention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we have heard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so that we do not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drift away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it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word spoken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through angels proved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unalterable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&amp;</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every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transgression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disobedience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received a just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penalty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how will we escape if we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neglect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so great a salvation</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2:1-3a)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26206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2989"/>
          </a:xfrm>
        </p:spPr>
        <p:txBody>
          <a:bodyPr>
            <a:normAutofit/>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‘Brush Up’ on Scripture to Prevent ‘Truth Decay’</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Practice what you Hear- </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Don’t be a Hypocrite</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0443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Practice What You Hear to Prevent Truth Decay</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Putting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aside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filthiness </a:t>
            </a:r>
            <a:r>
              <a:rPr lang="en-US" sz="38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…wickedness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humility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receive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the word implanted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which is able to </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save your souls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prove yourselves doers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of the word,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not merely hearers who delude themselves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anyone is a hearer of the word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a doer, he is like a man who looks at his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natural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face in a mirror;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once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he has looked at himself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gone away,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has immediately forgotten what kind of person he was</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one who looks intently at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the perfect law, the </a:t>
            </a:r>
            <a:r>
              <a:rPr lang="en-US" sz="3800" i="1" dirty="0">
                <a:solidFill>
                  <a:srgbClr val="00B0F0"/>
                </a:solidFill>
                <a:latin typeface="Tahoma" panose="020B0604030504040204" pitchFamily="34" charset="0"/>
                <a:ea typeface="Tahoma" panose="020B0604030504040204" pitchFamily="34" charset="0"/>
                <a:cs typeface="Tahoma" panose="020B0604030504040204" pitchFamily="34" charset="0"/>
              </a:rPr>
              <a:t>law</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 of liberty</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abides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by it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not having become </a:t>
            </a:r>
            <a:r>
              <a:rPr lang="en-US" sz="3800" dirty="0" smtClean="0">
                <a:solidFill>
                  <a:srgbClr val="FF0000"/>
                </a:solidFill>
                <a:latin typeface="Tahoma" panose="020B0604030504040204" pitchFamily="34" charset="0"/>
                <a:ea typeface="Tahoma" panose="020B0604030504040204" pitchFamily="34" charset="0"/>
                <a:cs typeface="Tahoma" panose="020B0604030504040204" pitchFamily="34" charset="0"/>
              </a:rPr>
              <a:t>a forgetful hearer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an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effectual doer</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this man will be blessed in </a:t>
            </a:r>
            <a:r>
              <a:rPr lang="en-US" sz="3800" dirty="0" smtClean="0">
                <a:solidFill>
                  <a:srgbClr val="00B050"/>
                </a:solidFill>
                <a:latin typeface="Tahoma" panose="020B0604030504040204" pitchFamily="34" charset="0"/>
                <a:ea typeface="Tahoma" panose="020B0604030504040204" pitchFamily="34" charset="0"/>
                <a:cs typeface="Tahoma" panose="020B0604030504040204" pitchFamily="34" charset="0"/>
              </a:rPr>
              <a:t>what </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he </a:t>
            </a:r>
            <a:r>
              <a:rPr lang="en-US" sz="3800" dirty="0" smtClean="0">
                <a:solidFill>
                  <a:srgbClr val="00B050"/>
                </a:solidFill>
                <a:latin typeface="Tahoma" panose="020B0604030504040204" pitchFamily="34" charset="0"/>
                <a:ea typeface="Tahoma" panose="020B0604030504040204" pitchFamily="34" charset="0"/>
                <a:cs typeface="Tahoma" panose="020B0604030504040204" pitchFamily="34" charset="0"/>
              </a:rPr>
              <a:t>does</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(James 1:21-25).</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3395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Practice What You Hear to Prevent Truth Decay</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who practices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truth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comes to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Light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so that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his deeds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may be manifested as having been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wrought in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3:21).</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said, “The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things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you have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learned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received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heard and seen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in me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practice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these things, and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God of peace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will be with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4:9).</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4081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2852</TotalTime>
  <Words>3406</Words>
  <Application>Microsoft Office PowerPoint</Application>
  <PresentationFormat>Widescreen</PresentationFormat>
  <Paragraphs>154</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Tahoma</vt:lpstr>
      <vt:lpstr>Office Theme</vt:lpstr>
      <vt:lpstr>PowerPoint Presentation</vt:lpstr>
      <vt:lpstr>‘Brush Up’ on Scripture to Prevent ‘Truth Decay’</vt:lpstr>
      <vt:lpstr>PowerPoint Presentation</vt:lpstr>
      <vt:lpstr>PowerPoint Presentation</vt:lpstr>
      <vt:lpstr>PowerPoint Presentation</vt:lpstr>
      <vt:lpstr>PowerPoint Presentation</vt:lpstr>
      <vt:lpstr>‘Brush Up’ on Scripture to Prevent ‘Truth Decay’</vt:lpstr>
      <vt:lpstr>PowerPoint Presentation</vt:lpstr>
      <vt:lpstr>PowerPoint Presentation</vt:lpstr>
      <vt:lpstr>PowerPoint Presentation</vt:lpstr>
      <vt:lpstr>‘Brush Up’ on Scripture to Prevent ‘Truth Decay’</vt:lpstr>
      <vt:lpstr>PowerPoint Presentation</vt:lpstr>
      <vt:lpstr>PowerPoint Presentation</vt:lpstr>
      <vt:lpstr>PowerPoint Presentation</vt:lpstr>
      <vt:lpstr>PowerPoint Presentation</vt:lpstr>
      <vt:lpstr>PowerPoint Presentation</vt:lpstr>
      <vt:lpstr>PowerPoint Presentation</vt:lpstr>
      <vt:lpstr>‘Brush Up’ on Scripture to Prevent ‘Truth Decay’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50</cp:revision>
  <dcterms:created xsi:type="dcterms:W3CDTF">2019-07-19T13:43:43Z</dcterms:created>
  <dcterms:modified xsi:type="dcterms:W3CDTF">2019-07-21T13:16:16Z</dcterms:modified>
</cp:coreProperties>
</file>