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01" r:id="rId2"/>
    <p:sldId id="256" r:id="rId3"/>
    <p:sldId id="300" r:id="rId4"/>
    <p:sldId id="294" r:id="rId5"/>
    <p:sldId id="270" r:id="rId6"/>
    <p:sldId id="295" r:id="rId7"/>
    <p:sldId id="276" r:id="rId8"/>
    <p:sldId id="279" r:id="rId9"/>
    <p:sldId id="281" r:id="rId10"/>
    <p:sldId id="296" r:id="rId11"/>
    <p:sldId id="277" r:id="rId12"/>
    <p:sldId id="282" r:id="rId13"/>
    <p:sldId id="297" r:id="rId14"/>
    <p:sldId id="283" r:id="rId15"/>
    <p:sldId id="284" r:id="rId16"/>
    <p:sldId id="285" r:id="rId17"/>
    <p:sldId id="286" r:id="rId18"/>
    <p:sldId id="287" r:id="rId19"/>
    <p:sldId id="288" r:id="rId20"/>
    <p:sldId id="289" r:id="rId21"/>
    <p:sldId id="298" r:id="rId22"/>
    <p:sldId id="299" r:id="rId23"/>
    <p:sldId id="293" r:id="rId24"/>
    <p:sldId id="302" r:id="rId25"/>
  </p:sldIdLst>
  <p:sldSz cx="12192000" cy="6858000"/>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2814"/>
          </a:xfrm>
          <a:prstGeom prst="rect">
            <a:avLst/>
          </a:prstGeom>
        </p:spPr>
        <p:txBody>
          <a:bodyPr vert="horz" lIns="91440" tIns="45720" rIns="91440" bIns="45720" rtlCol="0"/>
          <a:lstStyle>
            <a:lvl1pPr algn="r">
              <a:defRPr sz="1200"/>
            </a:lvl1pPr>
          </a:lstStyle>
          <a:p>
            <a:fld id="{FA4A3D1F-64C0-40DA-A147-AB9B02B8EB09}" type="datetimeFigureOut">
              <a:rPr lang="en-US" smtClean="0"/>
              <a:t>8/4/2019</a:t>
            </a:fld>
            <a:endParaRPr lang="en-US"/>
          </a:p>
        </p:txBody>
      </p:sp>
      <p:sp>
        <p:nvSpPr>
          <p:cNvPr id="4" name="Footer Placeholder 3"/>
          <p:cNvSpPr>
            <a:spLocks noGrp="1"/>
          </p:cNvSpPr>
          <p:nvPr>
            <p:ph type="ftr" sz="quarter" idx="2"/>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2813"/>
          </a:xfrm>
          <a:prstGeom prst="rect">
            <a:avLst/>
          </a:prstGeom>
        </p:spPr>
        <p:txBody>
          <a:bodyPr vert="horz" lIns="91440" tIns="45720" rIns="91440" bIns="45720" rtlCol="0" anchor="b"/>
          <a:lstStyle>
            <a:lvl1pPr algn="r">
              <a:defRPr sz="1200"/>
            </a:lvl1pPr>
          </a:lstStyle>
          <a:p>
            <a:fld id="{81BE89A2-1219-44A1-89CB-5CEB2A5875B7}" type="slidenum">
              <a:rPr lang="en-US" smtClean="0"/>
              <a:t>‹#›</a:t>
            </a:fld>
            <a:endParaRPr lang="en-US"/>
          </a:p>
        </p:txBody>
      </p:sp>
    </p:spTree>
    <p:extLst>
      <p:ext uri="{BB962C8B-B14F-4D97-AF65-F5344CB8AC3E}">
        <p14:creationId xmlns:p14="http://schemas.microsoft.com/office/powerpoint/2010/main" val="9516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C67C44C-A664-410C-84E9-B41F039A2C90}" type="datetimeFigureOut">
              <a:rPr lang="en-US" smtClean="0"/>
              <a:t>8/4/2019</a:t>
            </a:fld>
            <a:endParaRPr lang="en-US"/>
          </a:p>
        </p:txBody>
      </p:sp>
      <p:sp>
        <p:nvSpPr>
          <p:cNvPr id="4" name="Slide Image Placeholder 3"/>
          <p:cNvSpPr>
            <a:spLocks noGrp="1" noRot="1" noChangeAspect="1"/>
          </p:cNvSpPr>
          <p:nvPr>
            <p:ph type="sldImg" idx="2"/>
          </p:nvPr>
        </p:nvSpPr>
        <p:spPr>
          <a:xfrm>
            <a:off x="836613" y="1128713"/>
            <a:ext cx="54133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9A4C9772-2A53-4FD1-8093-F007562E72A8}" type="slidenum">
              <a:rPr lang="en-US" smtClean="0"/>
              <a:t>‹#›</a:t>
            </a:fld>
            <a:endParaRPr lang="en-US"/>
          </a:p>
        </p:txBody>
      </p:sp>
    </p:spTree>
    <p:extLst>
      <p:ext uri="{BB962C8B-B14F-4D97-AF65-F5344CB8AC3E}">
        <p14:creationId xmlns:p14="http://schemas.microsoft.com/office/powerpoint/2010/main" val="411099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Summertime- danger</a:t>
            </a:r>
            <a:r>
              <a:rPr lang="en-US" baseline="0" dirty="0" smtClean="0"/>
              <a:t> of complacency.  Out of school, very few responsibilities, sleep late, vacations, eat too much, temptations abound to sin which can lead you on the path to destruction if you aren’t careful.  Complacency- </a:t>
            </a:r>
            <a:r>
              <a:rPr lang="en-US" sz="1200" b="0" i="0" u="none" strike="noStrike" kern="1200" dirty="0" smtClean="0">
                <a:solidFill>
                  <a:schemeClr val="tx1"/>
                </a:solidFill>
                <a:effectLst/>
                <a:latin typeface="+mn-lt"/>
                <a:ea typeface="+mn-ea"/>
                <a:cs typeface="+mn-cs"/>
              </a:rPr>
              <a:t>a feeling of quiet pleasure or security, often while unaware of some potential danger, defect, or the like; self-satisfaction or smug satisfaction with an existing situation, condition, Destroy your marriage, your</a:t>
            </a:r>
            <a:r>
              <a:rPr lang="en-US" sz="1200" b="0" i="0" u="none" strike="noStrike" kern="1200" baseline="0" dirty="0" smtClean="0">
                <a:solidFill>
                  <a:schemeClr val="tx1"/>
                </a:solidFill>
                <a:effectLst/>
                <a:latin typeface="+mn-lt"/>
                <a:ea typeface="+mn-ea"/>
                <a:cs typeface="+mn-cs"/>
              </a:rPr>
              <a:t> family, your job, nations.  Don’t be alarmed the complacent say, </a:t>
            </a:r>
            <a:r>
              <a:rPr lang="en-US" sz="1200" b="0" i="0" u="none" strike="noStrike" kern="1200" dirty="0" smtClean="0">
                <a:solidFill>
                  <a:schemeClr val="tx1"/>
                </a:solidFill>
                <a:effectLst/>
                <a:latin typeface="+mn-lt"/>
                <a:ea typeface="+mn-ea"/>
                <a:cs typeface="+mn-cs"/>
              </a:rPr>
              <a:t>Take it easy, go with the flow, got</a:t>
            </a:r>
            <a:r>
              <a:rPr lang="en-US" sz="1200" b="0" i="0" u="none" strike="noStrike" kern="1200" baseline="0" dirty="0" smtClean="0">
                <a:solidFill>
                  <a:schemeClr val="tx1"/>
                </a:solidFill>
                <a:effectLst/>
                <a:latin typeface="+mn-lt"/>
                <a:ea typeface="+mn-ea"/>
                <a:cs typeface="+mn-cs"/>
              </a:rPr>
              <a:t> it made in the shade, satisfied with the status quo</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a:t>
            </a:fld>
            <a:endParaRPr lang="en-US"/>
          </a:p>
        </p:txBody>
      </p:sp>
    </p:spTree>
    <p:extLst>
      <p:ext uri="{BB962C8B-B14F-4D97-AF65-F5344CB8AC3E}">
        <p14:creationId xmlns:p14="http://schemas.microsoft.com/office/powerpoint/2010/main" val="4077202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a:t>
            </a:r>
            <a:r>
              <a:rPr lang="en-US" baseline="0" dirty="0" smtClean="0"/>
              <a:t> get to it tomorrow, take it easy, this person is selfish and thinks he has it made in the shade, living in the lap of luxury.  While he is planning for his future, God said his time was up today!  Could that be you or me?  We know we should respond to the invitation of salvation, but I’ve got plenty of time &amp; I’ll do it someday.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12</a:t>
            </a:fld>
            <a:endParaRPr lang="en-US"/>
          </a:p>
        </p:txBody>
      </p:sp>
    </p:spTree>
    <p:extLst>
      <p:ext uri="{BB962C8B-B14F-4D97-AF65-F5344CB8AC3E}">
        <p14:creationId xmlns:p14="http://schemas.microsoft.com/office/powerpoint/2010/main" val="4003768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idle mind is the devil’s workshop.</a:t>
            </a:r>
            <a:r>
              <a:rPr lang="en-US" baseline="0" dirty="0" smtClean="0"/>
              <a:t>  When you are complacent about Christianity, it is easy for your mind to be tempted by fleshly desires and tolerate sin.</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13</a:t>
            </a:fld>
            <a:endParaRPr lang="en-US"/>
          </a:p>
        </p:txBody>
      </p:sp>
    </p:spTree>
    <p:extLst>
      <p:ext uri="{BB962C8B-B14F-4D97-AF65-F5344CB8AC3E}">
        <p14:creationId xmlns:p14="http://schemas.microsoft.com/office/powerpoint/2010/main" val="345288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aren’t careful, the dangers of youthful lusts, can ensnare you.  Don’t heed the warnings,  the adulterous woman knows how to ensnare the young man who is complacent.  He is led by his desires to her bedroom and loses his life.  Just one drink, don’t heed the warnings.</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14</a:t>
            </a:fld>
            <a:endParaRPr lang="en-US"/>
          </a:p>
        </p:txBody>
      </p:sp>
    </p:spTree>
    <p:extLst>
      <p:ext uri="{BB962C8B-B14F-4D97-AF65-F5344CB8AC3E}">
        <p14:creationId xmlns:p14="http://schemas.microsoft.com/office/powerpoint/2010/main" val="91974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David the man after God’s own heart was ensnared.  Look where his complacency led</a:t>
            </a:r>
            <a:r>
              <a:rPr lang="en-US" baseline="0" dirty="0" smtClean="0"/>
              <a:t> him!  He wasn’t fulfilling his responsibility and was in the wrong place.  When you aren’t fulfilling your responsibility in your job, as a spouse, or as a Christian you are vulnerable to temptations.  Once you’re ensnared and especially if you are in a position of power it is hard to make it right.  Looking at pornography, just one look at that beautiful </a:t>
            </a:r>
            <a:r>
              <a:rPr lang="en-US" baseline="0" dirty="0" err="1" smtClean="0"/>
              <a:t>gir</a:t>
            </a:r>
            <a:r>
              <a:rPr lang="en-US" baseline="0" dirty="0" smtClean="0"/>
              <a:t> who is immodestly dressed, movie, TV show, etc.</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15</a:t>
            </a:fld>
            <a:endParaRPr lang="en-US"/>
          </a:p>
        </p:txBody>
      </p:sp>
    </p:spTree>
    <p:extLst>
      <p:ext uri="{BB962C8B-B14F-4D97-AF65-F5344CB8AC3E}">
        <p14:creationId xmlns:p14="http://schemas.microsoft.com/office/powerpoint/2010/main" val="3775213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tried to cover up his sin by having Uriah go down to</a:t>
            </a:r>
            <a:r>
              <a:rPr lang="en-US" baseline="0" dirty="0" smtClean="0"/>
              <a:t> his own house.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16</a:t>
            </a:fld>
            <a:endParaRPr lang="en-US"/>
          </a:p>
        </p:txBody>
      </p:sp>
    </p:spTree>
    <p:extLst>
      <p:ext uri="{BB962C8B-B14F-4D97-AF65-F5344CB8AC3E}">
        <p14:creationId xmlns:p14="http://schemas.microsoft.com/office/powerpoint/2010/main" val="443392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Uriah refused because</a:t>
            </a:r>
            <a:r>
              <a:rPr lang="en-US" baseline="0" dirty="0" smtClean="0"/>
              <a:t> he was a faithful soldier in the Lord’s army and apparently was faithful to his wife.  David thought if he could get him drunk he would go down but he didn’t go.</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17</a:t>
            </a:fld>
            <a:endParaRPr lang="en-US"/>
          </a:p>
        </p:txBody>
      </p:sp>
    </p:spTree>
    <p:extLst>
      <p:ext uri="{BB962C8B-B14F-4D97-AF65-F5344CB8AC3E}">
        <p14:creationId xmlns:p14="http://schemas.microsoft.com/office/powerpoint/2010/main" val="864496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r>
              <a:rPr lang="en-US" baseline="0" dirty="0" smtClean="0"/>
              <a:t> totally forgot about God’s commands and was only concerned about himself and the scandal this would be to his kingdom.  Like the woman who decides to kill her baby in the womb to cover up sin, writes a letter by Uriah’s hand as a messenger who delivered his own death sentence w/o knowing it to Joab. Premeditated murder.  It all started with complacency.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18</a:t>
            </a:fld>
            <a:endParaRPr lang="en-US"/>
          </a:p>
        </p:txBody>
      </p:sp>
    </p:spTree>
    <p:extLst>
      <p:ext uri="{BB962C8B-B14F-4D97-AF65-F5344CB8AC3E}">
        <p14:creationId xmlns:p14="http://schemas.microsoft.com/office/powerpoint/2010/main" val="2040894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complacent about sin, eventually you get comfortable with it and tolerate it.  Divorce,</a:t>
            </a:r>
            <a:r>
              <a:rPr lang="en-US" baseline="0" dirty="0" smtClean="0"/>
              <a:t> SI, homosexuality and abortion used to be </a:t>
            </a:r>
            <a:r>
              <a:rPr lang="en-US" baseline="0" dirty="0" err="1" smtClean="0"/>
              <a:t>scandalouse</a:t>
            </a:r>
            <a:r>
              <a:rPr lang="en-US" baseline="0" dirty="0" smtClean="0"/>
              <a:t> but not anymore.  A teenage girl in a congregation gets pregnant and the brethren celebrate it with a baby shower with no repentance.  I was shocked by the number of Christians I’ve talked to that told me that they have aborted their child.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19</a:t>
            </a:fld>
            <a:endParaRPr lang="en-US"/>
          </a:p>
        </p:txBody>
      </p:sp>
    </p:spTree>
    <p:extLst>
      <p:ext uri="{BB962C8B-B14F-4D97-AF65-F5344CB8AC3E}">
        <p14:creationId xmlns:p14="http://schemas.microsoft.com/office/powerpoint/2010/main" val="3943127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Complacency eventually leads to destruction.</a:t>
            </a:r>
            <a:r>
              <a:rPr lang="en-US" baseline="0" dirty="0" smtClean="0"/>
              <a:t>  Even religious people who are calling Jesus Lord are deceived into thinking that they are going to heaven when Jesus told them depart from Me because they practiced iniquity.</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21</a:t>
            </a:fld>
            <a:endParaRPr lang="en-US"/>
          </a:p>
        </p:txBody>
      </p:sp>
    </p:spTree>
    <p:extLst>
      <p:ext uri="{BB962C8B-B14F-4D97-AF65-F5344CB8AC3E}">
        <p14:creationId xmlns:p14="http://schemas.microsoft.com/office/powerpoint/2010/main" val="635585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all starts because people don’t fear what God can do, and thus they ignore the warnings, become lazy,</a:t>
            </a:r>
            <a:r>
              <a:rPr lang="en-US" baseline="0" dirty="0" smtClean="0"/>
              <a:t> lust in their hearts to fulfill their desires, tolerate sin, and will suffer in hell for all of eternity because they were complacent about God’s will.  Don’t let that be you!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22</a:t>
            </a:fld>
            <a:endParaRPr lang="en-US"/>
          </a:p>
        </p:txBody>
      </p:sp>
    </p:spTree>
    <p:extLst>
      <p:ext uri="{BB962C8B-B14F-4D97-AF65-F5344CB8AC3E}">
        <p14:creationId xmlns:p14="http://schemas.microsoft.com/office/powerpoint/2010/main" val="201705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Summertime- danger</a:t>
            </a:r>
            <a:r>
              <a:rPr lang="en-US" baseline="0" dirty="0" smtClean="0"/>
              <a:t> of complacency.  Out of school, very few responsibilities, sleep late, vacations, eat too much, temptations abound to sin which can lead you on the path to destruction if you aren’t careful.  Complacency- </a:t>
            </a:r>
            <a:r>
              <a:rPr lang="en-US" sz="1200" b="0" i="0" u="none" strike="noStrike" kern="1200" dirty="0" smtClean="0">
                <a:solidFill>
                  <a:schemeClr val="tx1"/>
                </a:solidFill>
                <a:effectLst/>
                <a:latin typeface="+mn-lt"/>
                <a:ea typeface="+mn-ea"/>
                <a:cs typeface="+mn-cs"/>
              </a:rPr>
              <a:t>a feeling of quiet pleasure or security, often while unaware of some potential danger, defect, or the like; self-satisfaction or smug satisfaction with an existing situation, condition, Destroy your marriage, your</a:t>
            </a:r>
            <a:r>
              <a:rPr lang="en-US" sz="1200" b="0" i="0" u="none" strike="noStrike" kern="1200" baseline="0" dirty="0" smtClean="0">
                <a:solidFill>
                  <a:schemeClr val="tx1"/>
                </a:solidFill>
                <a:effectLst/>
                <a:latin typeface="+mn-lt"/>
                <a:ea typeface="+mn-ea"/>
                <a:cs typeface="+mn-cs"/>
              </a:rPr>
              <a:t> family, your job, nations.  Don’t be alarmed the complacent say, </a:t>
            </a:r>
            <a:r>
              <a:rPr lang="en-US" sz="1200" b="0" i="0" u="none" strike="noStrike" kern="1200" dirty="0" smtClean="0">
                <a:solidFill>
                  <a:schemeClr val="tx1"/>
                </a:solidFill>
                <a:effectLst/>
                <a:latin typeface="+mn-lt"/>
                <a:ea typeface="+mn-ea"/>
                <a:cs typeface="+mn-cs"/>
              </a:rPr>
              <a:t>Take it easy, go with the flow, got</a:t>
            </a:r>
            <a:r>
              <a:rPr lang="en-US" sz="1200" b="0" i="0" u="none" strike="noStrike" kern="1200" baseline="0" dirty="0" smtClean="0">
                <a:solidFill>
                  <a:schemeClr val="tx1"/>
                </a:solidFill>
                <a:effectLst/>
                <a:latin typeface="+mn-lt"/>
                <a:ea typeface="+mn-ea"/>
                <a:cs typeface="+mn-cs"/>
              </a:rPr>
              <a:t> it made in the shade, satisfied with the status quo</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2</a:t>
            </a:fld>
            <a:endParaRPr lang="en-US"/>
          </a:p>
        </p:txBody>
      </p:sp>
    </p:spTree>
    <p:extLst>
      <p:ext uri="{BB962C8B-B14F-4D97-AF65-F5344CB8AC3E}">
        <p14:creationId xmlns:p14="http://schemas.microsoft.com/office/powerpoint/2010/main" val="393171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Complacency eventually leads to destruction.</a:t>
            </a:r>
            <a:r>
              <a:rPr lang="en-US" baseline="0" dirty="0" smtClean="0"/>
              <a:t>  Even religious people who are calling Jesus Lord are deceived into thinking that they are going to heaven when Jesus told them depart from Me because they practiced iniquity.</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3</a:t>
            </a:fld>
            <a:endParaRPr lang="en-US"/>
          </a:p>
        </p:txBody>
      </p:sp>
    </p:spTree>
    <p:extLst>
      <p:ext uri="{BB962C8B-B14F-4D97-AF65-F5344CB8AC3E}">
        <p14:creationId xmlns:p14="http://schemas.microsoft.com/office/powerpoint/2010/main" val="3688589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4</a:t>
            </a:fld>
            <a:endParaRPr lang="en-US"/>
          </a:p>
        </p:txBody>
      </p:sp>
    </p:spTree>
    <p:extLst>
      <p:ext uri="{BB962C8B-B14F-4D97-AF65-F5344CB8AC3E}">
        <p14:creationId xmlns:p14="http://schemas.microsoft.com/office/powerpoint/2010/main" val="296483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haven’t changed since Solomon wrote this by inspiration.</a:t>
            </a:r>
            <a:r>
              <a:rPr lang="en-US" baseline="0" dirty="0" smtClean="0"/>
              <a:t>  </a:t>
            </a:r>
            <a:r>
              <a:rPr lang="en-US" dirty="0" smtClean="0"/>
              <a:t>Many people don’t fear God and think</a:t>
            </a:r>
            <a:r>
              <a:rPr lang="en-US" baseline="0" dirty="0" smtClean="0"/>
              <a:t> that His knowledge is insignificant or worthless in living in the 21</a:t>
            </a:r>
            <a:r>
              <a:rPr lang="en-US" baseline="30000" dirty="0" smtClean="0"/>
              <a:t>st</a:t>
            </a:r>
            <a:r>
              <a:rPr lang="en-US" baseline="0" dirty="0" smtClean="0"/>
              <a:t> century.   Clear many in the church don’t fear God either even though they may have been Christians a long time.  If you get complacent, If you don’t desire God’s word you will have to be taught again.  You practice sin instead of righteousness.</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5</a:t>
            </a:fld>
            <a:endParaRPr lang="en-US"/>
          </a:p>
        </p:txBody>
      </p:sp>
    </p:spTree>
    <p:extLst>
      <p:ext uri="{BB962C8B-B14F-4D97-AF65-F5344CB8AC3E}">
        <p14:creationId xmlns:p14="http://schemas.microsoft.com/office/powerpoint/2010/main" val="100392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Warnings</a:t>
            </a:r>
            <a:r>
              <a:rPr lang="en-US" baseline="0" dirty="0" smtClean="0"/>
              <a:t> in our life can make difference between life and death.  Alerts or Sirens tornado, ambulance, police officers, first responders, etc.   How much more spiritually?  We can’t be </a:t>
            </a:r>
            <a:r>
              <a:rPr lang="en-US" baseline="0" dirty="0" err="1" smtClean="0"/>
              <a:t>complacenet</a:t>
            </a:r>
            <a:r>
              <a:rPr lang="en-US" baseline="0" dirty="0" smtClean="0"/>
              <a:t> and refuse to heed warnings from Scripture.  Wisdom is personified in Proverbs calling everyday but no one is paying attention. If we don’t pay attention we drift away from God’s word.  If they were punished under the OT, how will be escape.  Believers can become unbelievers.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7</a:t>
            </a:fld>
            <a:endParaRPr lang="en-US"/>
          </a:p>
        </p:txBody>
      </p:sp>
    </p:spTree>
    <p:extLst>
      <p:ext uri="{BB962C8B-B14F-4D97-AF65-F5344CB8AC3E}">
        <p14:creationId xmlns:p14="http://schemas.microsoft.com/office/powerpoint/2010/main" val="4033323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complacent refuses to heed the warning.  Refuse hurricane or tornado warnings because they have hid in their safe place and nothing happened and died.</a:t>
            </a:r>
            <a:r>
              <a:rPr lang="en-US" baseline="0" dirty="0" smtClean="0"/>
              <a:t>  Before you get to that point before you don’t care, you better pay attention because this could be you who dies w/o mercy in the Judgment because you ignore warnings.</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8</a:t>
            </a:fld>
            <a:endParaRPr lang="en-US"/>
          </a:p>
        </p:txBody>
      </p:sp>
    </p:spTree>
    <p:extLst>
      <p:ext uri="{BB962C8B-B14F-4D97-AF65-F5344CB8AC3E}">
        <p14:creationId xmlns:p14="http://schemas.microsoft.com/office/powerpoint/2010/main" val="4191619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Laodicean</a:t>
            </a:r>
            <a:r>
              <a:rPr lang="en-US" baseline="0" dirty="0" smtClean="0"/>
              <a:t> church was lukewarm,  they were complacent, satisfied with themselves, boastful attitude and thought they were doing well spiritually, got it made in the shade with our ticket punched to heaven but the Lord exposed the truth about them.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9</a:t>
            </a:fld>
            <a:endParaRPr lang="en-US"/>
          </a:p>
        </p:txBody>
      </p:sp>
    </p:spTree>
    <p:extLst>
      <p:ext uri="{BB962C8B-B14F-4D97-AF65-F5344CB8AC3E}">
        <p14:creationId xmlns:p14="http://schemas.microsoft.com/office/powerpoint/2010/main" val="336784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God’s knowledge is </a:t>
            </a:r>
            <a:r>
              <a:rPr lang="en-US" dirty="0" err="1" smtClean="0"/>
              <a:t>insignicant</a:t>
            </a:r>
            <a:r>
              <a:rPr lang="en-US" dirty="0" smtClean="0"/>
              <a:t>, and you’re ignoring warnings, shouldn’t be surprised</a:t>
            </a:r>
            <a:r>
              <a:rPr lang="en-US" baseline="0" dirty="0" smtClean="0"/>
              <a:t> if you become sluggish and lazy.  Refuse to work, looking for a handout, someone to take care of me.  </a:t>
            </a:r>
            <a:endParaRPr lang="en-US" dirty="0"/>
          </a:p>
        </p:txBody>
      </p:sp>
      <p:sp>
        <p:nvSpPr>
          <p:cNvPr id="4" name="Slide Number Placeholder 3"/>
          <p:cNvSpPr>
            <a:spLocks noGrp="1"/>
          </p:cNvSpPr>
          <p:nvPr>
            <p:ph type="sldNum" sz="quarter" idx="10"/>
          </p:nvPr>
        </p:nvSpPr>
        <p:spPr/>
        <p:txBody>
          <a:bodyPr/>
          <a:lstStyle/>
          <a:p>
            <a:fld id="{9A4C9772-2A53-4FD1-8093-F007562E72A8}" type="slidenum">
              <a:rPr lang="en-US" smtClean="0"/>
              <a:t>11</a:t>
            </a:fld>
            <a:endParaRPr lang="en-US"/>
          </a:p>
        </p:txBody>
      </p:sp>
    </p:spTree>
    <p:extLst>
      <p:ext uri="{BB962C8B-B14F-4D97-AF65-F5344CB8AC3E}">
        <p14:creationId xmlns:p14="http://schemas.microsoft.com/office/powerpoint/2010/main" val="55340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96611-20AA-4DBB-BA71-9C797ACC01D5}"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60099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96611-20AA-4DBB-BA71-9C797ACC01D5}"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80857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96611-20AA-4DBB-BA71-9C797ACC01D5}"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04835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96611-20AA-4DBB-BA71-9C797ACC01D5}"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99047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96611-20AA-4DBB-BA71-9C797ACC01D5}" type="datetimeFigureOut">
              <a:rPr lang="en-US" smtClean="0"/>
              <a:t>8/4/2019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188423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96611-20AA-4DBB-BA71-9C797ACC01D5}"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68204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96611-20AA-4DBB-BA71-9C797ACC01D5}" type="datetimeFigureOut">
              <a:rPr lang="en-US" smtClean="0"/>
              <a:t>8/4/2019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28575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96611-20AA-4DBB-BA71-9C797ACC01D5}" type="datetimeFigureOut">
              <a:rPr lang="en-US" smtClean="0"/>
              <a:t>8/4/2019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92758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96611-20AA-4DBB-BA71-9C797ACC01D5}" type="datetimeFigureOut">
              <a:rPr lang="en-US" smtClean="0"/>
              <a:t>8/4/2019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39915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96611-20AA-4DBB-BA71-9C797ACC01D5}"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128877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96611-20AA-4DBB-BA71-9C797ACC01D5}" type="datetimeFigureOut">
              <a:rPr lang="en-US" smtClean="0"/>
              <a:t>8/4/2019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849A8-644A-4D09-9261-92FCD694FC67}" type="slidenum">
              <a:rPr lang="en-US" smtClean="0"/>
              <a:t>‹#›</a:t>
            </a:fld>
            <a:endParaRPr lang="en-US"/>
          </a:p>
        </p:txBody>
      </p:sp>
    </p:spTree>
    <p:extLst>
      <p:ext uri="{BB962C8B-B14F-4D97-AF65-F5344CB8AC3E}">
        <p14:creationId xmlns:p14="http://schemas.microsoft.com/office/powerpoint/2010/main" val="193859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96611-20AA-4DBB-BA71-9C797ACC01D5}" type="datetimeFigureOut">
              <a:rPr lang="en-US" smtClean="0"/>
              <a:t>8/4/2019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849A8-644A-4D09-9261-92FCD694FC67}" type="slidenum">
              <a:rPr lang="en-US" smtClean="0"/>
              <a:t>‹#›</a:t>
            </a:fld>
            <a:endParaRPr lang="en-US"/>
          </a:p>
        </p:txBody>
      </p:sp>
    </p:spTree>
    <p:extLst>
      <p:ext uri="{BB962C8B-B14F-4D97-AF65-F5344CB8AC3E}">
        <p14:creationId xmlns:p14="http://schemas.microsoft.com/office/powerpoint/2010/main" val="3286832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106s- Look Down, O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108s- Christ is Risen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60s- Heavenly Love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317- All Things are Ready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 God Bless You, Go with God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3441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nowledge of God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is 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gnore Warnings</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azy/Procrastinate</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649132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long will you lie down,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 sluggard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you arise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sleep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little sleep, a little slumber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little folding of the hands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poverty will come in like a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vagabond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need like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armed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 (Proverbs 6:9-11).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desire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sluggard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puts him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death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his hands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refuse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work</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(Proverbs 21:25).</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67399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say to my soul, “Soul, you have many goods laid up for many years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to come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take your ease, eat, drink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be merry.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him,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fool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very</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night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soul is required of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 will own what you have prepared?’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12:19-20)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Felix…’sent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Paul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heard him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speak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about faith in Christ Jesus.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was discussing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righteousness, self-control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judgment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come,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Felix became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frightened’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Go away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the present,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when I find time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will summon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24:24-25)</a:t>
            </a:r>
          </a:p>
          <a:p>
            <a:pPr marL="0" indent="0">
              <a:buNone/>
            </a:pPr>
            <a:endParaRPr lang="en-US" sz="4000" dirty="0">
              <a:solidFill>
                <a:schemeClr val="bg1"/>
              </a:solidFill>
            </a:endParaRPr>
          </a:p>
          <a:p>
            <a:pPr marL="0" indent="0">
              <a:buNone/>
            </a:pPr>
            <a:endParaRPr lang="en-US" sz="4000" dirty="0" smtClean="0">
              <a:solidFill>
                <a:schemeClr val="bg1"/>
              </a:solidFill>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406533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nowledge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God is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gnore Warnings</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azy/Procrastinate</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ustful/Tolerate Sin</a:t>
            </a:r>
          </a:p>
          <a:p>
            <a:pPr algn="ct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490641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adulterous women seduces the young man,</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many persuasions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she entices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her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flattering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lips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she seduces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Suddenly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he follows 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 ox goes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slaughter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as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one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fetters to the discipline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fool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Until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 arrow pierces through his liver;</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 bird hastens to the snare,</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he does not know 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it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will cost him</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his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7:22-23)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 mocker,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strong drink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brawler,</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whoever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intoxicated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it 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wise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 20:1).</a:t>
            </a:r>
          </a:p>
          <a:p>
            <a:pPr marL="0" indent="0">
              <a:buNone/>
            </a:pPr>
            <a:endParaRPr lang="en-US" sz="4000" dirty="0">
              <a:solidFill>
                <a:schemeClr val="bg1"/>
              </a:solidFill>
            </a:endParaRPr>
          </a:p>
          <a:p>
            <a:pPr marL="0" indent="0">
              <a:buNone/>
            </a:pPr>
            <a:endParaRPr lang="en-US" sz="4000" dirty="0" smtClean="0">
              <a:solidFill>
                <a:schemeClr val="bg1"/>
              </a:solidFill>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97840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King David should have been on the battlefield with his men but he stayed in Jerusalem. </a:t>
            </a: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evening came David arose from his bed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walked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around on the roof of the king’s house,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saw a woman bathing;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woman was very beautiful in appearance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David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sent &amp;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inquired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about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woman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one said, “Is this 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Bathsheba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daughter of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Eliam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wife of Uriah the Hittite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David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sent messengers and took 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when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she came to him, he lay with 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when she had purified herself from her uncleanness, she returned to her house.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woman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conceived;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she sent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told David, and said, “I am pregnant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Samuel 11:2-5)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a:p>
            <a:pPr marL="0" indent="0">
              <a:buNone/>
            </a:pPr>
            <a:endParaRPr lang="en-US" sz="4000" dirty="0" smtClean="0">
              <a:solidFill>
                <a:schemeClr val="bg1"/>
              </a:solidFill>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72502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David sent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Joab,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saying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Send me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Uriah the Hittite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Joab sent Uriah to David.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Uriah came to him, David asked concerning the welfare of Joab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people and the state of the war.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David said to Uriah, “Go down to your house, and wash your feet.” And Uriah went out of the king’s house, and a present from the king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sent out after 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Uriah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slept at the door of the king’s house with all the servants of his lord, and did not go down to his house.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they told David, saying, “Uriah did not go down to his house,” David said to Uriah, “Have you not come from a journey? Why did you not go down to your house?”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Samuel 11:6-10)</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673792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Uriah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David,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ark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Israel &amp;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Judah are staying 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temporary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shelters,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 Joab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servants of my lord are camping in the open field.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I then go to my house to eat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drink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lie with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my wife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By your life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life of your soul, I will not do this thing.”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David said to Uriah, “Stay here today also, and tomorrow I will let you go.” So Uriah remained in Jerusalem that day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next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David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called 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ate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drank before 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made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drunk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the evening he went out to lie on his bed with his lord’s servants, but he did not go down to his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house”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Samuel 11:11-13).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537402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in the morning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David wrote a letter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Joab and sent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by the hand of Uriah.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had written in the letter, saying,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Place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Uriah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the front line of the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fiercest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battle and withdraw from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so that he may be struck down and die.”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was as Joab kept watch on the city, that he put Uriah at the place where he knew there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were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valiant men.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men of the city went out and fought against Joab,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some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 people among David’s servants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fell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Uriah the Hittite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also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Samuel 11:14-17).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see what complacency can lead you to do? King David committed adultery, covered it up by killing a faithful soldier and husband in the Lord’s army &amp; married her!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48247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actually reported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that there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sexual immorality among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such sexual immorality as is not even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named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among the Gentiles—that a man has his father’s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wife!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are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puffed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up</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have not rather mourned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that he who has done this deed might be taken away from among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Corinthians 5:1-2).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the danger that when you get comfortable with sinners (even in the church) that you tolerate sin instead of rebuking it &amp; disciplining the unrepentant sinner so that he might be restored and not lose his soul!</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90136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004"/>
            <a:ext cx="12192000" cy="6778402"/>
          </a:xfrm>
          <a:prstGeom prst="rect">
            <a:avLst/>
          </a:prstGeom>
        </p:spPr>
      </p:pic>
      <p:sp>
        <p:nvSpPr>
          <p:cNvPr id="3" name="Subtitle 2"/>
          <p:cNvSpPr>
            <a:spLocks noGrp="1"/>
          </p:cNvSpPr>
          <p:nvPr>
            <p:ph type="subTitle" idx="1"/>
          </p:nvPr>
        </p:nvSpPr>
        <p:spPr>
          <a:xfrm>
            <a:off x="0" y="0"/>
            <a:ext cx="12192000" cy="6818406"/>
          </a:xfrm>
        </p:spPr>
        <p:txBody>
          <a:bodyPr>
            <a:normAutofit/>
          </a:bodyPr>
          <a:lstStyle/>
          <a:p>
            <a:r>
              <a:rPr lang="en-US" sz="1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Complacency </a:t>
            </a:r>
          </a:p>
          <a:p>
            <a:r>
              <a:rPr lang="en-US" sz="12200" dirty="0" smtClean="0">
                <a:solidFill>
                  <a:srgbClr val="FF0000"/>
                </a:solidFill>
                <a:latin typeface="Tahoma" panose="020B0604030504040204" pitchFamily="34" charset="0"/>
                <a:ea typeface="Tahoma" panose="020B0604030504040204" pitchFamily="34" charset="0"/>
                <a:cs typeface="Tahoma" panose="020B0604030504040204" pitchFamily="34" charset="0"/>
              </a:rPr>
              <a:t>Kills</a:t>
            </a:r>
          </a:p>
        </p:txBody>
      </p:sp>
    </p:spTree>
    <p:extLst>
      <p:ext uri="{BB962C8B-B14F-4D97-AF65-F5344CB8AC3E}">
        <p14:creationId xmlns:p14="http://schemas.microsoft.com/office/powerpoint/2010/main" val="1718350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nowledge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God is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gnore Warnings</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azy/Procrastinate</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ustful/Tolerate Sin</a:t>
            </a:r>
          </a:p>
          <a:p>
            <a:pPr algn="ct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S</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uffer Eternally in Hell</a:t>
            </a:r>
          </a:p>
          <a:p>
            <a:pPr algn="ct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483926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the waywardness of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naive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kill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them,</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complacency of fools will destroy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1:32).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everyone who says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will enter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of 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he who does the will of My Father who is in heaven </a:t>
            </a:r>
            <a:r>
              <a:rPr lang="en-US" sz="3600" i="1" dirty="0">
                <a:solidFill>
                  <a:srgbClr val="00B050"/>
                </a:solidFill>
                <a:latin typeface="Tahoma" panose="020B0604030504040204" pitchFamily="34" charset="0"/>
                <a:ea typeface="Tahoma" panose="020B0604030504040204" pitchFamily="34" charset="0"/>
                <a:cs typeface="Tahoma" panose="020B0604030504040204" pitchFamily="34" charset="0"/>
              </a:rPr>
              <a:t>will enter</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Many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say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that day,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did we not prophesy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cast out demons,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Your name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perform many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miracles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declare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them, ‘I never knew you;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depart from Me, you who practice </a:t>
            </a:r>
            <a:r>
              <a:rPr lang="en-US" sz="36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rPr>
              <a:t>lawlessness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(Matthew 7:21-23).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68846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not fear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those who kill the body </a:t>
            </a:r>
            <a:endPar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unable to kill the soul;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rather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fear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Him who is able to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destroy </a:t>
            </a:r>
            <a:endPar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both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soul and body in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hell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10:28)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Complacency will kill you and cause you to lose your soul in hell for all of eternity!  Do not delay to obey the Lord who loves you and died for your sins!!!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6:2; Acts 2:38; Rom. 5:8)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57506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nowledge is 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gnore Warnings</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azy/Procrastinate</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L</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ustful/Tolerate Sin</a:t>
            </a:r>
          </a:p>
          <a:p>
            <a:pPr algn="ct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S</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uffer Eternally in Hell</a:t>
            </a:r>
          </a:p>
          <a:p>
            <a:pPr algn="ct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54473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106s- Look Down, O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108s- Christ is Risen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60s- Heavenly Love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317- All Things are Ready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 God Bless You, Go with God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158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For the waywardness of the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naive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will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kill</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them,</a:t>
            </a:r>
            <a:b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 complacency of fools will destroy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1:32).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91725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nowledge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God is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586348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fear of </a:t>
            </a: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u="sng"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is the beginning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knowledge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Fools despise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wisdom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instruction” (Proverbs 1:7).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by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time you ought to be teachers, you have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need again for someone to teach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elementary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principles of the oracles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have come to need milk and not solid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food” (Hebrews 5:12).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Become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sober-minded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ought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stop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some have no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knowledge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speak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your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shame” (1 Corinthians 15:34).</a:t>
            </a: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5604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7249"/>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67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Complacency </a:t>
            </a:r>
            <a:r>
              <a:rPr lang="en-US" sz="6700" dirty="0">
                <a:solidFill>
                  <a:srgbClr val="FF0000"/>
                </a:solidFill>
                <a:latin typeface="Tahoma" panose="020B0604030504040204" pitchFamily="34" charset="0"/>
                <a:ea typeface="Tahoma" panose="020B0604030504040204" pitchFamily="34" charset="0"/>
                <a:cs typeface="Tahoma" panose="020B0604030504040204" pitchFamily="34" charset="0"/>
              </a:rPr>
              <a:t>Kills</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48690"/>
            <a:ext cx="12192000" cy="5909310"/>
          </a:xfrm>
        </p:spPr>
        <p:txBody>
          <a:bodyPr/>
          <a:lstStyle/>
          <a:p>
            <a:pPr algn="ctr"/>
            <a:r>
              <a:rPr lang="en-US" sz="4600" u="sng" dirty="0">
                <a:solidFill>
                  <a:srgbClr val="FF0000"/>
                </a:solidFill>
                <a:latin typeface="Tahoma" panose="020B0604030504040204" pitchFamily="34" charset="0"/>
                <a:ea typeface="Tahoma" panose="020B0604030504040204" pitchFamily="34" charset="0"/>
                <a:cs typeface="Tahoma" panose="020B0604030504040204" pitchFamily="34" charset="0"/>
              </a:rPr>
              <a:t>K</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nowledge </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God is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Insignificant </a:t>
            </a: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4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gnore Warnings</a:t>
            </a:r>
          </a:p>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endParaRPr lang="en-US"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75339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called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refused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stretched out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 one paid attention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neglected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counsel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did not want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reproof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(Proverbs 1:24-25).</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must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pay much closer attention to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have 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we do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drift away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from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if the word spoken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angels proved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unalterable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every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transgression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disobedience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received a just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penalty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we escape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if we neglect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so great a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salvation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2:1-3a)</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Take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that there not be in any one of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unbelieving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heart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falls away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living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Hebrews 3:12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58996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go on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sinning willfully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receiving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knowledge of the truth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there no longer remains a sacrifice for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terrifying expectation of judgment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the fury of fire which will consume the adversaries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Anyone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has set aside the Law of Moses dies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mercy on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 testimony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two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three witnesses.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How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much severer punishment do you think he will deserve who has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trampled under foot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regarded as unclean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blood of the covenant by which he was sanctified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has insulted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Spirit of grace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we know Him who said,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Vengeance is mine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will repay.”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again,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Lord will judge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His people.” 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terrifying thing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fall into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hands of the living 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10:26-31)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251632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 angel of the church in Laodicea write: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Amen, the faithful and true Witness,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Beginning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creation of God, says this:</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know your deeds, that you are neither cold nor hot; I wish that you were cold or hot.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you are lukewarm,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neither hot nor cold,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spit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out of My mouth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say,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 am rich, and have become wealthy, and have need of nothing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do not know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are wretched and miserable and poor and blind and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naked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(Revelation 3:14-17).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077533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1391</TotalTime>
  <Words>2388</Words>
  <Application>Microsoft Office PowerPoint</Application>
  <PresentationFormat>Widescreen</PresentationFormat>
  <Paragraphs>283</Paragraphs>
  <Slides>24</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Hymns for Worship at Woodmont</vt:lpstr>
      <vt:lpstr>PowerPoint Presentation</vt:lpstr>
      <vt:lpstr>PowerPoint Presentation</vt:lpstr>
      <vt:lpstr> Complacency Kills </vt:lpstr>
      <vt:lpstr>PowerPoint Presentation</vt:lpstr>
      <vt:lpstr> Complacency Kills </vt:lpstr>
      <vt:lpstr>PowerPoint Presentation</vt:lpstr>
      <vt:lpstr>PowerPoint Presentation</vt:lpstr>
      <vt:lpstr>PowerPoint Presentation</vt:lpstr>
      <vt:lpstr> Complacency Kills </vt:lpstr>
      <vt:lpstr>PowerPoint Presentation</vt:lpstr>
      <vt:lpstr>PowerPoint Presentation</vt:lpstr>
      <vt:lpstr> Complacency Kills </vt:lpstr>
      <vt:lpstr>PowerPoint Presentation</vt:lpstr>
      <vt:lpstr>PowerPoint Presentation</vt:lpstr>
      <vt:lpstr>PowerPoint Presentation</vt:lpstr>
      <vt:lpstr>PowerPoint Presentation</vt:lpstr>
      <vt:lpstr>PowerPoint Presentation</vt:lpstr>
      <vt:lpstr>PowerPoint Presentation</vt:lpstr>
      <vt:lpstr> Complacency Kills </vt:lpstr>
      <vt:lpstr>PowerPoint Presentation</vt:lpstr>
      <vt:lpstr>PowerPoint Presentation</vt:lpstr>
      <vt:lpstr> Complacency Kills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43</cp:revision>
  <cp:lastPrinted>2019-08-03T19:21:17Z</cp:lastPrinted>
  <dcterms:created xsi:type="dcterms:W3CDTF">2019-08-02T00:50:59Z</dcterms:created>
  <dcterms:modified xsi:type="dcterms:W3CDTF">2019-08-04T17:31:08Z</dcterms:modified>
</cp:coreProperties>
</file>