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94" r:id="rId2"/>
    <p:sldId id="256" r:id="rId3"/>
    <p:sldId id="257" r:id="rId4"/>
    <p:sldId id="280" r:id="rId5"/>
    <p:sldId id="266" r:id="rId6"/>
    <p:sldId id="267" r:id="rId7"/>
    <p:sldId id="268" r:id="rId8"/>
    <p:sldId id="265" r:id="rId9"/>
    <p:sldId id="269" r:id="rId10"/>
    <p:sldId id="270" r:id="rId11"/>
    <p:sldId id="281" r:id="rId12"/>
    <p:sldId id="271" r:id="rId13"/>
    <p:sldId id="272" r:id="rId14"/>
    <p:sldId id="273" r:id="rId15"/>
    <p:sldId id="278" r:id="rId16"/>
    <p:sldId id="274" r:id="rId17"/>
    <p:sldId id="275" r:id="rId18"/>
    <p:sldId id="276" r:id="rId19"/>
    <p:sldId id="277" r:id="rId20"/>
    <p:sldId id="293" r:id="rId21"/>
    <p:sldId id="282" r:id="rId22"/>
    <p:sldId id="283" r:id="rId23"/>
    <p:sldId id="291" r:id="rId24"/>
    <p:sldId id="286" r:id="rId25"/>
    <p:sldId id="287" r:id="rId26"/>
    <p:sldId id="285" r:id="rId27"/>
    <p:sldId id="288" r:id="rId28"/>
    <p:sldId id="289" r:id="rId29"/>
    <p:sldId id="290" r:id="rId30"/>
    <p:sldId id="262" r:id="rId31"/>
    <p:sldId id="29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4" d="100"/>
          <a:sy n="84" d="100"/>
        </p:scale>
        <p:origin x="11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ED6A3-A5FD-464D-8B71-CCFC87EA03E6}" type="datetimeFigureOut">
              <a:rPr lang="en-US" smtClean="0"/>
              <a:t>9/15/2019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9222C1-6719-4F2B-80D1-E0DAD8A8B49B}" type="slidenum">
              <a:rPr lang="en-US" smtClean="0"/>
              <a:t>‹#›</a:t>
            </a:fld>
            <a:endParaRPr lang="en-US"/>
          </a:p>
        </p:txBody>
      </p:sp>
    </p:spTree>
    <p:extLst>
      <p:ext uri="{BB962C8B-B14F-4D97-AF65-F5344CB8AC3E}">
        <p14:creationId xmlns:p14="http://schemas.microsoft.com/office/powerpoint/2010/main" val="2968551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we’re in Bible class we sing I’ve got the joy down in my heart but whatever happened to joy when we get older.</a:t>
            </a:r>
            <a:r>
              <a:rPr lang="en-US" baseline="0" dirty="0" smtClean="0"/>
              <a:t>  All the games, entertainment, &amp; things that the rest of the world doesn’t have. Burdens, responsibilities, and cares of this world as adults in jobs, parenting, afflictions, persecution beat down on us and in general mankind complains about their lot in life &amp; people become bitter.  Solomon warned, </a:t>
            </a:r>
            <a:r>
              <a:rPr lang="en-US" sz="1200" b="0" i="0" u="none" strike="noStrike" kern="1200" dirty="0" smtClean="0">
                <a:solidFill>
                  <a:schemeClr val="tx1"/>
                </a:solidFill>
                <a:effectLst/>
                <a:latin typeface="+mn-lt"/>
                <a:ea typeface="+mn-ea"/>
                <a:cs typeface="+mn-cs"/>
              </a:rPr>
              <a:t>if a man should live many years, let him rejoice in them all, and let him remember the days of darkness, for they will be many. Everything that is to come </a:t>
            </a:r>
            <a:r>
              <a:rPr lang="en-US" sz="1200" b="0" i="1" u="none" strike="noStrike" kern="1200" dirty="0" smtClean="0">
                <a:solidFill>
                  <a:schemeClr val="tx1"/>
                </a:solidFill>
                <a:effectLst/>
                <a:latin typeface="+mn-lt"/>
                <a:ea typeface="+mn-ea"/>
                <a:cs typeface="+mn-cs"/>
              </a:rPr>
              <a:t>will be</a:t>
            </a:r>
            <a:r>
              <a:rPr lang="en-US" sz="1200" b="0" i="0" u="none" strike="noStrike" kern="1200" dirty="0" smtClean="0">
                <a:solidFill>
                  <a:schemeClr val="tx1"/>
                </a:solidFill>
                <a:effectLst/>
                <a:latin typeface="+mn-lt"/>
                <a:ea typeface="+mn-ea"/>
                <a:cs typeface="+mn-cs"/>
              </a:rPr>
              <a:t> futility. (Eccl. 11:8).  How can you do that?  Only in</a:t>
            </a:r>
            <a:r>
              <a:rPr lang="en-US" sz="1200" b="0" i="0" u="none" strike="noStrike" kern="1200" baseline="0" dirty="0" smtClean="0">
                <a:solidFill>
                  <a:schemeClr val="tx1"/>
                </a:solidFill>
                <a:effectLst/>
                <a:latin typeface="+mn-lt"/>
                <a:ea typeface="+mn-ea"/>
                <a:cs typeface="+mn-cs"/>
              </a:rPr>
              <a:t> the Lord!  You must choose to be joyful.</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2</a:t>
            </a:fld>
            <a:endParaRPr lang="en-US"/>
          </a:p>
        </p:txBody>
      </p:sp>
    </p:spTree>
    <p:extLst>
      <p:ext uri="{BB962C8B-B14F-4D97-AF65-F5344CB8AC3E}">
        <p14:creationId xmlns:p14="http://schemas.microsoft.com/office/powerpoint/2010/main" val="2713887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Bereans delighting in Scripture so much that they examined the apostle Paul everyday to see whether what he preached was in</a:t>
            </a:r>
            <a:r>
              <a:rPr lang="en-US" baseline="0" dirty="0" smtClean="0"/>
              <a:t> accordance with God’s will.  Are you doing that and practicing that everyday so you can discern good from evil.  Those who are seeking after winning the lottery, betting on sports, fulfilling their lustful desires in pornography, or drinking alcohol cannot bring forth fruit to God and will never be joyful in the sense the Bible teaches.</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14</a:t>
            </a:fld>
            <a:endParaRPr lang="en-US"/>
          </a:p>
        </p:txBody>
      </p:sp>
    </p:spTree>
    <p:extLst>
      <p:ext uri="{BB962C8B-B14F-4D97-AF65-F5344CB8AC3E}">
        <p14:creationId xmlns:p14="http://schemas.microsoft.com/office/powerpoint/2010/main" val="3645221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obey the commands without being happy about it but that won’t bring you joy.  The Psalmist delighted</a:t>
            </a:r>
            <a:r>
              <a:rPr lang="en-US" baseline="0" dirty="0" smtClean="0"/>
              <a:t> in God’s commandments, he loved them.  Jesus said, If you love Me you will keep My commandments (John 14:15).</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16</a:t>
            </a:fld>
            <a:endParaRPr lang="en-US"/>
          </a:p>
        </p:txBody>
      </p:sp>
    </p:spTree>
    <p:extLst>
      <p:ext uri="{BB962C8B-B14F-4D97-AF65-F5344CB8AC3E}">
        <p14:creationId xmlns:p14="http://schemas.microsoft.com/office/powerpoint/2010/main" val="3226578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might</a:t>
            </a:r>
            <a:r>
              <a:rPr lang="en-US" baseline="0" dirty="0" smtClean="0"/>
              <a:t> harden your heart and get mad at the preacher when he points out Scripture that rebukes your sin but when he does that, it is for your good in accordance with God’s will.  Those who had taken part in murdering the Son of God in cold blood desiring that a murder be set free had to be convicted of their sins.  If we want to have the joy of the forgiveness of our sins, we will gladly obey what the Lord has commanded.  If we have a hardened heart, we won’t obey. </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17</a:t>
            </a:fld>
            <a:endParaRPr lang="en-US"/>
          </a:p>
        </p:txBody>
      </p:sp>
    </p:spTree>
    <p:extLst>
      <p:ext uri="{BB962C8B-B14F-4D97-AF65-F5344CB8AC3E}">
        <p14:creationId xmlns:p14="http://schemas.microsoft.com/office/powerpoint/2010/main" val="3577894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the invitation of the Lord is given and they have heard it before, they harden their heart against the truth, and even though they know they need to obey they don’t do it.  What a miserable life with no joy of the Lord who have the heavy burden of sin on their soul which Satan will never take away but convince you that God doesn’t care about you or that the Scriptures are corrupt or that God isn’t real. </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18</a:t>
            </a:fld>
            <a:endParaRPr lang="en-US"/>
          </a:p>
        </p:txBody>
      </p:sp>
    </p:spTree>
    <p:extLst>
      <p:ext uri="{BB962C8B-B14F-4D97-AF65-F5344CB8AC3E}">
        <p14:creationId xmlns:p14="http://schemas.microsoft.com/office/powerpoint/2010/main" val="4231271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must give the more earnest heed to what</a:t>
            </a:r>
            <a:r>
              <a:rPr lang="en-US" baseline="0" dirty="0" smtClean="0"/>
              <a:t> we have heard so that we don’t drift away from it as Christians.  Gladly obey his word and don’t‘ harden your heart as the Hebrew brethren were apparently doing.  They thought they would have joy in going back to the Law of Moses which they were comfortable with. </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19</a:t>
            </a:fld>
            <a:endParaRPr lang="en-US"/>
          </a:p>
        </p:txBody>
      </p:sp>
    </p:spTree>
    <p:extLst>
      <p:ext uri="{BB962C8B-B14F-4D97-AF65-F5344CB8AC3E}">
        <p14:creationId xmlns:p14="http://schemas.microsoft.com/office/powerpoint/2010/main" val="3986703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look upon worship?  Is</a:t>
            </a:r>
            <a:r>
              <a:rPr lang="en-US" baseline="0" dirty="0" smtClean="0"/>
              <a:t> it boring to you and you can’t wait to watch the Cowboys after services or over. We should say with the Psalmist I was glad when they said to me, let us go to the house of the Lord!  The 3,000 were joyfully devoted to worshiping God and learning everyday.  Singing praises with thankfulness in their hearts, remembering his DBR.</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21</a:t>
            </a:fld>
            <a:endParaRPr lang="en-US"/>
          </a:p>
        </p:txBody>
      </p:sp>
    </p:spTree>
    <p:extLst>
      <p:ext uri="{BB962C8B-B14F-4D97-AF65-F5344CB8AC3E}">
        <p14:creationId xmlns:p14="http://schemas.microsoft.com/office/powerpoint/2010/main" val="323589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Giving cheerfully</a:t>
            </a:r>
            <a:r>
              <a:rPr lang="en-US" baseline="0" dirty="0" smtClean="0"/>
              <a:t> from the heart and praying with the one who is leading in prayer for others who are dear to us that they might be healed, successful surgery, feel well enough to come to services to worship our God, etc. Don’t give because you have to but because you want to.</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22</a:t>
            </a:fld>
            <a:endParaRPr lang="en-US"/>
          </a:p>
        </p:txBody>
      </p:sp>
    </p:spTree>
    <p:extLst>
      <p:ext uri="{BB962C8B-B14F-4D97-AF65-F5344CB8AC3E}">
        <p14:creationId xmlns:p14="http://schemas.microsoft.com/office/powerpoint/2010/main" val="1699078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Okay</a:t>
            </a:r>
            <a:r>
              <a:rPr lang="en-US" baseline="0" dirty="0" smtClean="0"/>
              <a:t> preacher I agree with what you have said from the Scriptures so far but how can be happy when you’re suffering.  What are you, some sort of masochist. “</a:t>
            </a:r>
            <a:r>
              <a:rPr lang="en-US" sz="1200" b="0" i="0" u="none" strike="noStrike" kern="1200" dirty="0" smtClean="0">
                <a:solidFill>
                  <a:schemeClr val="tx1"/>
                </a:solidFill>
                <a:effectLst/>
                <a:latin typeface="+mn-lt"/>
                <a:ea typeface="+mn-ea"/>
                <a:cs typeface="+mn-cs"/>
              </a:rPr>
              <a:t>a person who is gratified by pain, degradation, etc., that is self-imposed or imposed by others”.  No, we learn</a:t>
            </a:r>
            <a:r>
              <a:rPr lang="en-US" sz="1200" b="0" i="0" u="none" strike="noStrike" kern="1200" baseline="0" dirty="0" smtClean="0">
                <a:solidFill>
                  <a:schemeClr val="tx1"/>
                </a:solidFill>
                <a:effectLst/>
                <a:latin typeface="+mn-lt"/>
                <a:ea typeface="+mn-ea"/>
                <a:cs typeface="+mn-cs"/>
              </a:rPr>
              <a:t> that as we go through trials, it tests our faith, but in the end we grow spiritually and learn from the example of Job and the prophets of the Lord who suffered pain, agony, and even death fighting the good fight of faith!</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24</a:t>
            </a:fld>
            <a:endParaRPr lang="en-US"/>
          </a:p>
        </p:txBody>
      </p:sp>
    </p:spTree>
    <p:extLst>
      <p:ext uri="{BB962C8B-B14F-4D97-AF65-F5344CB8AC3E}">
        <p14:creationId xmlns:p14="http://schemas.microsoft.com/office/powerpoint/2010/main" val="1283358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we grumble and say it’s not fair.  This is what the world</a:t>
            </a:r>
            <a:r>
              <a:rPr lang="en-US" baseline="0" dirty="0" smtClean="0"/>
              <a:t> thinks.  Are we doing that when we have to suffer?  Hopefully it is short lived and we repent because we are supposed to be lights in this world.  And the world doesn’t want to listen to a grumbling Christian talk about their need to repent or perish in their sin from a hypocrite!  </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25</a:t>
            </a:fld>
            <a:endParaRPr lang="en-US"/>
          </a:p>
        </p:txBody>
      </p:sp>
    </p:spTree>
    <p:extLst>
      <p:ext uri="{BB962C8B-B14F-4D97-AF65-F5344CB8AC3E}">
        <p14:creationId xmlns:p14="http://schemas.microsoft.com/office/powerpoint/2010/main" val="42021735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must imitate the example of Christ and sacrifice</a:t>
            </a:r>
            <a:r>
              <a:rPr lang="en-US" baseline="0" dirty="0" smtClean="0"/>
              <a:t> to serve others.  This is who we learn from because he finished the race.  This is the only way that we aren’t going to get tired of doing what’s right and serving others.  We all likely feel it from time to time in which Satan is trying to plant it in our minds that what we’re doing for others doesn’t matter, it isn’t doing any good, and you aren’t going to go to heaven.  Are we fixing our eyes on Jesus or having a pity party?  I’m talking to myself!</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27</a:t>
            </a:fld>
            <a:endParaRPr lang="en-US"/>
          </a:p>
        </p:txBody>
      </p:sp>
    </p:spTree>
    <p:extLst>
      <p:ext uri="{BB962C8B-B14F-4D97-AF65-F5344CB8AC3E}">
        <p14:creationId xmlns:p14="http://schemas.microsoft.com/office/powerpoint/2010/main" val="514192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can’t always be happy</a:t>
            </a:r>
            <a:r>
              <a:rPr lang="en-US" baseline="0" dirty="0" smtClean="0"/>
              <a:t> because happiness depends on what happens but we can choose to be joyful. The Bible teaches, “</a:t>
            </a:r>
            <a:r>
              <a:rPr lang="en-US" sz="1200" b="0" i="0" u="none" strike="noStrike" kern="1200" dirty="0" smtClean="0">
                <a:solidFill>
                  <a:schemeClr val="tx1"/>
                </a:solidFill>
                <a:effectLst/>
                <a:latin typeface="+mn-lt"/>
                <a:ea typeface="+mn-ea"/>
                <a:cs typeface="+mn-cs"/>
              </a:rPr>
              <a:t>Rejoice always; pray without ceasing; in everything give thanks; for this is God’s will for you in Christ Jesus. (1 Thess. 5:16-18).  Let us choose to be joyful at all times &amp; in all circumstances.  But we can only do it based on what God says and not what</a:t>
            </a:r>
            <a:r>
              <a:rPr lang="en-US" sz="1200" b="0" i="0" u="none" strike="noStrike" kern="1200" baseline="0" dirty="0" smtClean="0">
                <a:solidFill>
                  <a:schemeClr val="tx1"/>
                </a:solidFill>
                <a:effectLst/>
                <a:latin typeface="+mn-lt"/>
                <a:ea typeface="+mn-ea"/>
                <a:cs typeface="+mn-cs"/>
              </a:rPr>
              <a:t> the world teaches you. Our precious sister in Christ Cindy chose joy in spite of suffering with the pain, agony, and suffering of cancer because she learned it from the Master teacher and you can too! Many of you are doing it now but we need to be reminded &amp; so do I. </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3</a:t>
            </a:fld>
            <a:endParaRPr lang="en-US"/>
          </a:p>
        </p:txBody>
      </p:sp>
    </p:spTree>
    <p:extLst>
      <p:ext uri="{BB962C8B-B14F-4D97-AF65-F5344CB8AC3E}">
        <p14:creationId xmlns:p14="http://schemas.microsoft.com/office/powerpoint/2010/main" val="6990387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can’t be selfish and be joyful.</a:t>
            </a:r>
            <a:r>
              <a:rPr lang="en-US" baseline="0" dirty="0" smtClean="0"/>
              <a:t>  We look at his example and are awestruck by his humility in suffering a humiliating excruciating pain of the death on the cross.  If that doesn’t humble you, nothing will!  Especially trying to save their soul or encouraging our brethren to be faithful!  </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28</a:t>
            </a:fld>
            <a:endParaRPr lang="en-US"/>
          </a:p>
        </p:txBody>
      </p:sp>
    </p:spTree>
    <p:extLst>
      <p:ext uri="{BB962C8B-B14F-4D97-AF65-F5344CB8AC3E}">
        <p14:creationId xmlns:p14="http://schemas.microsoft.com/office/powerpoint/2010/main" val="14994034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each of us needs to know that every soul is precious</a:t>
            </a:r>
            <a:r>
              <a:rPr lang="en-US" baseline="0" dirty="0" smtClean="0"/>
              <a:t> and the important of sacrificing ourselves so that others can have the same joy that we experience in Christ is of eternal value.  So we are joyful when we hear of conversions anywhere in the world even if it isn’t happening too often here.  Save a person from drowning might get you on the news and get you a lot of attention but saving a soul from death will bring a joy that cannot be taken away from you.  </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29</a:t>
            </a:fld>
            <a:endParaRPr lang="en-US"/>
          </a:p>
        </p:txBody>
      </p:sp>
    </p:spTree>
    <p:extLst>
      <p:ext uri="{BB962C8B-B14F-4D97-AF65-F5344CB8AC3E}">
        <p14:creationId xmlns:p14="http://schemas.microsoft.com/office/powerpoint/2010/main" val="1600131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a:t>
            </a:r>
            <a:r>
              <a:rPr lang="en-US" baseline="0" dirty="0" smtClean="0"/>
              <a:t> taught in parables to get many of his points to the people.  Many love to go on a treasure hunt- think of the gold rush in California in 1849 where many sacrificed much time, energy, and effort to find it.  This is what the kingdom of heaven is like but it is of something that is of such great value that you’re willing to give up all you have to get it.  </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5</a:t>
            </a:fld>
            <a:endParaRPr lang="en-US"/>
          </a:p>
        </p:txBody>
      </p:sp>
    </p:spTree>
    <p:extLst>
      <p:ext uri="{BB962C8B-B14F-4D97-AF65-F5344CB8AC3E}">
        <p14:creationId xmlns:p14="http://schemas.microsoft.com/office/powerpoint/2010/main" val="2933259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problem</a:t>
            </a:r>
            <a:r>
              <a:rPr lang="en-US" baseline="0" dirty="0" smtClean="0"/>
              <a:t> with seeking earthly treasures is that it gets old, rusty, and thieves can steal the treasures that you have or you can lose it in a hurricane, tornado, or in an accident (recent hurricane in Bahamas that wiped out many of the treasures that the people possessed.   You are going to go after what you treasure in your heart.  Where is your treasure?  Heavenly or earthly!  It will be demonstrated by what you choose to do.  If your treasure is in heaven, than you can still be joyful even though you lost everything.  Dear sister in Christ who has passed away recently lost all her valuables from her home late in life and wrote a letter to this person that she had lost everything.  This woman pointed out to her how disappointed she was and that woke her up and she humbled herself and apologized.  </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6</a:t>
            </a:fld>
            <a:endParaRPr lang="en-US"/>
          </a:p>
        </p:txBody>
      </p:sp>
    </p:spTree>
    <p:extLst>
      <p:ext uri="{BB962C8B-B14F-4D97-AF65-F5344CB8AC3E}">
        <p14:creationId xmlns:p14="http://schemas.microsoft.com/office/powerpoint/2010/main" val="2330865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rich young ruler sought after earthly treasures and that’s why he wasn’t joyful when Jesus</a:t>
            </a:r>
            <a:r>
              <a:rPr lang="en-US" baseline="0" dirty="0" smtClean="0"/>
              <a:t> told him what to do to have eternal life.  His happiness was in earthly things because he had so much.  We have so much as Americans, is it possible that we are like the rich young ruler, who only lacked one thing for eternal life, in thing his possessions had a hold of him and he wasn’t going to give it up to follow Jesus, have joy, and go to heaven!  </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7</a:t>
            </a:fld>
            <a:endParaRPr lang="en-US"/>
          </a:p>
        </p:txBody>
      </p:sp>
    </p:spTree>
    <p:extLst>
      <p:ext uri="{BB962C8B-B14F-4D97-AF65-F5344CB8AC3E}">
        <p14:creationId xmlns:p14="http://schemas.microsoft.com/office/powerpoint/2010/main" val="649813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 lesson by Bonnie Gary to</a:t>
            </a:r>
            <a:r>
              <a:rPr lang="en-US" baseline="0" dirty="0" smtClean="0"/>
              <a:t> the women that we can all learn from concerning what you crave or desire is easily influenced.  Your favorite food or dessert might satisfy you for a little while but it won’t do it for all of eternity because you have to eat again in order to live physically.  If we are hungry for something, we try our best to satisfy our desire &amp; in America we have many choices (restaurants, home cooked meal).  Brownies.  Tempted to eat or drink what we shouldn’t because we think it will make us happy.  What does God want us to crave?  Many were just happy to fill their bellies when Jesus fed the 5,000.  You will only be satisfied by hungering &amp; thirsting after righteousness everyday.  It </a:t>
            </a:r>
            <a:r>
              <a:rPr lang="en-US" baseline="0" dirty="0" err="1" smtClean="0"/>
              <a:t>it</a:t>
            </a:r>
            <a:r>
              <a:rPr lang="en-US" baseline="0" dirty="0" smtClean="0"/>
              <a:t> something you have to choose to do &amp; practice in order to receive it.  You have to eat and drink everyday, but what are you feeding your mind on everyday.   If we aren’t choosing the right thing, we will be deceived by what Satan has to offer.</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9</a:t>
            </a:fld>
            <a:endParaRPr lang="en-US"/>
          </a:p>
        </p:txBody>
      </p:sp>
    </p:spTree>
    <p:extLst>
      <p:ext uri="{BB962C8B-B14F-4D97-AF65-F5344CB8AC3E}">
        <p14:creationId xmlns:p14="http://schemas.microsoft.com/office/powerpoint/2010/main" val="2444842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Satan have</a:t>
            </a:r>
            <a:r>
              <a:rPr lang="en-US" baseline="0" dirty="0" smtClean="0"/>
              <a:t> for you to offer?  Deception of wickedness which will destroy your soul.  If you don’t believe and love the truth, it may make you happy for a short time but in the long run you will be convinced that you are alright with God when you actually are taking pleasure in wickedness.  God will send it upon you because you didn’t hunger after truth but were deceived by lies.</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10</a:t>
            </a:fld>
            <a:endParaRPr lang="en-US"/>
          </a:p>
        </p:txBody>
      </p:sp>
    </p:spTree>
    <p:extLst>
      <p:ext uri="{BB962C8B-B14F-4D97-AF65-F5344CB8AC3E}">
        <p14:creationId xmlns:p14="http://schemas.microsoft.com/office/powerpoint/2010/main" val="1933208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only</a:t>
            </a:r>
            <a:r>
              <a:rPr lang="en-US" baseline="0" dirty="0" smtClean="0"/>
              <a:t> have joy by delighting in Scripture, not in pleasure.  It logically flows that we must recognize that this powerful word comes from </a:t>
            </a:r>
            <a:r>
              <a:rPr lang="en-US" baseline="0" dirty="0" err="1" smtClean="0"/>
              <a:t>Diety</a:t>
            </a:r>
            <a:r>
              <a:rPr lang="en-US" baseline="0" dirty="0" smtClean="0"/>
              <a:t>.  If this book didn’t come from God where did it come from then?  The world despises it and thinks that it is taking the joy out of their sinful lifestyle.  It is inspired, infallible, and inerrant and will completely guide us into every good work.  It is God breathed.  Even though we are rebuked, chastised, or admonished for doing something wrong it will lead you on the right path to heaven and you will find joy in your journey.</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12</a:t>
            </a:fld>
            <a:endParaRPr lang="en-US"/>
          </a:p>
        </p:txBody>
      </p:sp>
    </p:spTree>
    <p:extLst>
      <p:ext uri="{BB962C8B-B14F-4D97-AF65-F5344CB8AC3E}">
        <p14:creationId xmlns:p14="http://schemas.microsoft.com/office/powerpoint/2010/main" val="1093387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even</a:t>
            </a:r>
            <a:r>
              <a:rPr lang="en-US" baseline="0" dirty="0" smtClean="0"/>
              <a:t> if you were raised right and are on the right path you have many adversaries who will try to tempt you away from delighting in Scripture.  Blessed is the man who does not go down that path.  If sinners entice you, do not give in.  </a:t>
            </a:r>
            <a:endParaRPr lang="en-US" dirty="0"/>
          </a:p>
        </p:txBody>
      </p:sp>
      <p:sp>
        <p:nvSpPr>
          <p:cNvPr id="4" name="Slide Number Placeholder 3"/>
          <p:cNvSpPr>
            <a:spLocks noGrp="1"/>
          </p:cNvSpPr>
          <p:nvPr>
            <p:ph type="sldNum" sz="quarter" idx="10"/>
          </p:nvPr>
        </p:nvSpPr>
        <p:spPr/>
        <p:txBody>
          <a:bodyPr/>
          <a:lstStyle/>
          <a:p>
            <a:fld id="{159222C1-6719-4F2B-80D1-E0DAD8A8B49B}" type="slidenum">
              <a:rPr lang="en-US" smtClean="0"/>
              <a:t>13</a:t>
            </a:fld>
            <a:endParaRPr lang="en-US"/>
          </a:p>
        </p:txBody>
      </p:sp>
    </p:spTree>
    <p:extLst>
      <p:ext uri="{BB962C8B-B14F-4D97-AF65-F5344CB8AC3E}">
        <p14:creationId xmlns:p14="http://schemas.microsoft.com/office/powerpoint/2010/main" val="281997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E689FB-96DF-4D17-A54F-3668A457F073}"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B0FFB-FCD4-4197-8572-5349AA77877E}" type="slidenum">
              <a:rPr lang="en-US" smtClean="0"/>
              <a:t>‹#›</a:t>
            </a:fld>
            <a:endParaRPr lang="en-US"/>
          </a:p>
        </p:txBody>
      </p:sp>
    </p:spTree>
    <p:extLst>
      <p:ext uri="{BB962C8B-B14F-4D97-AF65-F5344CB8AC3E}">
        <p14:creationId xmlns:p14="http://schemas.microsoft.com/office/powerpoint/2010/main" val="2706490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E689FB-96DF-4D17-A54F-3668A457F073}"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B0FFB-FCD4-4197-8572-5349AA77877E}" type="slidenum">
              <a:rPr lang="en-US" smtClean="0"/>
              <a:t>‹#›</a:t>
            </a:fld>
            <a:endParaRPr lang="en-US"/>
          </a:p>
        </p:txBody>
      </p:sp>
    </p:spTree>
    <p:extLst>
      <p:ext uri="{BB962C8B-B14F-4D97-AF65-F5344CB8AC3E}">
        <p14:creationId xmlns:p14="http://schemas.microsoft.com/office/powerpoint/2010/main" val="307552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E689FB-96DF-4D17-A54F-3668A457F073}"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B0FFB-FCD4-4197-8572-5349AA77877E}" type="slidenum">
              <a:rPr lang="en-US" smtClean="0"/>
              <a:t>‹#›</a:t>
            </a:fld>
            <a:endParaRPr lang="en-US"/>
          </a:p>
        </p:txBody>
      </p:sp>
    </p:spTree>
    <p:extLst>
      <p:ext uri="{BB962C8B-B14F-4D97-AF65-F5344CB8AC3E}">
        <p14:creationId xmlns:p14="http://schemas.microsoft.com/office/powerpoint/2010/main" val="2922930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E689FB-96DF-4D17-A54F-3668A457F073}"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B0FFB-FCD4-4197-8572-5349AA77877E}" type="slidenum">
              <a:rPr lang="en-US" smtClean="0"/>
              <a:t>‹#›</a:t>
            </a:fld>
            <a:endParaRPr lang="en-US"/>
          </a:p>
        </p:txBody>
      </p:sp>
    </p:spTree>
    <p:extLst>
      <p:ext uri="{BB962C8B-B14F-4D97-AF65-F5344CB8AC3E}">
        <p14:creationId xmlns:p14="http://schemas.microsoft.com/office/powerpoint/2010/main" val="88500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E689FB-96DF-4D17-A54F-3668A457F073}"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B0FFB-FCD4-4197-8572-5349AA77877E}" type="slidenum">
              <a:rPr lang="en-US" smtClean="0"/>
              <a:t>‹#›</a:t>
            </a:fld>
            <a:endParaRPr lang="en-US"/>
          </a:p>
        </p:txBody>
      </p:sp>
    </p:spTree>
    <p:extLst>
      <p:ext uri="{BB962C8B-B14F-4D97-AF65-F5344CB8AC3E}">
        <p14:creationId xmlns:p14="http://schemas.microsoft.com/office/powerpoint/2010/main" val="89038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E689FB-96DF-4D17-A54F-3668A457F073}" type="datetimeFigureOut">
              <a:rPr lang="en-US" smtClean="0"/>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B0FFB-FCD4-4197-8572-5349AA77877E}" type="slidenum">
              <a:rPr lang="en-US" smtClean="0"/>
              <a:t>‹#›</a:t>
            </a:fld>
            <a:endParaRPr lang="en-US"/>
          </a:p>
        </p:txBody>
      </p:sp>
    </p:spTree>
    <p:extLst>
      <p:ext uri="{BB962C8B-B14F-4D97-AF65-F5344CB8AC3E}">
        <p14:creationId xmlns:p14="http://schemas.microsoft.com/office/powerpoint/2010/main" val="965457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E689FB-96DF-4D17-A54F-3668A457F073}" type="datetimeFigureOut">
              <a:rPr lang="en-US" smtClean="0"/>
              <a:t>9/15/2019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B0FFB-FCD4-4197-8572-5349AA77877E}" type="slidenum">
              <a:rPr lang="en-US" smtClean="0"/>
              <a:t>‹#›</a:t>
            </a:fld>
            <a:endParaRPr lang="en-US"/>
          </a:p>
        </p:txBody>
      </p:sp>
    </p:spTree>
    <p:extLst>
      <p:ext uri="{BB962C8B-B14F-4D97-AF65-F5344CB8AC3E}">
        <p14:creationId xmlns:p14="http://schemas.microsoft.com/office/powerpoint/2010/main" val="365167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E689FB-96DF-4D17-A54F-3668A457F073}" type="datetimeFigureOut">
              <a:rPr lang="en-US" smtClean="0"/>
              <a:t>9/15/2019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B0FFB-FCD4-4197-8572-5349AA77877E}" type="slidenum">
              <a:rPr lang="en-US" smtClean="0"/>
              <a:t>‹#›</a:t>
            </a:fld>
            <a:endParaRPr lang="en-US"/>
          </a:p>
        </p:txBody>
      </p:sp>
    </p:spTree>
    <p:extLst>
      <p:ext uri="{BB962C8B-B14F-4D97-AF65-F5344CB8AC3E}">
        <p14:creationId xmlns:p14="http://schemas.microsoft.com/office/powerpoint/2010/main" val="1132175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689FB-96DF-4D17-A54F-3668A457F073}" type="datetimeFigureOut">
              <a:rPr lang="en-US" smtClean="0"/>
              <a:t>9/15/2019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B0FFB-FCD4-4197-8572-5349AA77877E}" type="slidenum">
              <a:rPr lang="en-US" smtClean="0"/>
              <a:t>‹#›</a:t>
            </a:fld>
            <a:endParaRPr lang="en-US"/>
          </a:p>
        </p:txBody>
      </p:sp>
    </p:spTree>
    <p:extLst>
      <p:ext uri="{BB962C8B-B14F-4D97-AF65-F5344CB8AC3E}">
        <p14:creationId xmlns:p14="http://schemas.microsoft.com/office/powerpoint/2010/main" val="318206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E689FB-96DF-4D17-A54F-3668A457F073}" type="datetimeFigureOut">
              <a:rPr lang="en-US" smtClean="0"/>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B0FFB-FCD4-4197-8572-5349AA77877E}" type="slidenum">
              <a:rPr lang="en-US" smtClean="0"/>
              <a:t>‹#›</a:t>
            </a:fld>
            <a:endParaRPr lang="en-US"/>
          </a:p>
        </p:txBody>
      </p:sp>
    </p:spTree>
    <p:extLst>
      <p:ext uri="{BB962C8B-B14F-4D97-AF65-F5344CB8AC3E}">
        <p14:creationId xmlns:p14="http://schemas.microsoft.com/office/powerpoint/2010/main" val="191268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E689FB-96DF-4D17-A54F-3668A457F073}" type="datetimeFigureOut">
              <a:rPr lang="en-US" smtClean="0"/>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B0FFB-FCD4-4197-8572-5349AA77877E}" type="slidenum">
              <a:rPr lang="en-US" smtClean="0"/>
              <a:t>‹#›</a:t>
            </a:fld>
            <a:endParaRPr lang="en-US"/>
          </a:p>
        </p:txBody>
      </p:sp>
    </p:spTree>
    <p:extLst>
      <p:ext uri="{BB962C8B-B14F-4D97-AF65-F5344CB8AC3E}">
        <p14:creationId xmlns:p14="http://schemas.microsoft.com/office/powerpoint/2010/main" val="109115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689FB-96DF-4D17-A54F-3668A457F073}" type="datetimeFigureOut">
              <a:rPr lang="en-US" smtClean="0"/>
              <a:t>9/15/2019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B0FFB-FCD4-4197-8572-5349AA77877E}" type="slidenum">
              <a:rPr lang="en-US" smtClean="0"/>
              <a:t>‹#›</a:t>
            </a:fld>
            <a:endParaRPr lang="en-US"/>
          </a:p>
        </p:txBody>
      </p:sp>
    </p:spTree>
    <p:extLst>
      <p:ext uri="{BB962C8B-B14F-4D97-AF65-F5344CB8AC3E}">
        <p14:creationId xmlns:p14="http://schemas.microsoft.com/office/powerpoint/2010/main" val="2762566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115s- Healing in its Wings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179- Lead Me to Calvary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27- Joyful, Joyful We Adore Thee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301- Soul, a Savior Thou Art Needing</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39588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Hunger for Truth, Don’t be Deceived by Lies</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Satan works with all power, signs, and false wonders…</a:t>
            </a:r>
          </a:p>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with all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deception of wickedness for those who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perish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because they </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did not receive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love of the truth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as to be saved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reason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will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send upon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them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deluding influence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that they will believe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what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is false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order that they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all</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may be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judged </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who did not believe </a:t>
            </a:r>
            <a:endParaRPr lang="en-US" sz="3600" u="sng"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truth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took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pleasure in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wickedness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Thess. 2:10-12)</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37291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Choose to be Joyful at all Times</a:t>
            </a:r>
            <a:endParaRPr lang="en-US" sz="5500" dirty="0">
              <a:solidFill>
                <a:srgbClr val="FFFF00"/>
              </a:solidFill>
            </a:endParaRPr>
          </a:p>
        </p:txBody>
      </p:sp>
      <p:sp>
        <p:nvSpPr>
          <p:cNvPr id="3" name="Content Placeholder 2"/>
          <p:cNvSpPr>
            <a:spLocks noGrp="1"/>
          </p:cNvSpPr>
          <p:nvPr>
            <p:ph idx="1"/>
          </p:nvPr>
        </p:nvSpPr>
        <p:spPr>
          <a:xfrm>
            <a:off x="0" y="994410"/>
            <a:ext cx="12192000" cy="5863590"/>
          </a:xfrm>
        </p:spPr>
        <p:txBody>
          <a:bodyPr>
            <a:normAutofit/>
          </a:body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Seek Heavenly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of Earthly Treasures </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Hunger for Truth, don’t be Deceived by Lies </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Delight in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Scripture, not in Pleasure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36284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Delight in </a:t>
            </a:r>
            <a:r>
              <a:rPr lang="en-US" sz="5200" dirty="0" smtClean="0">
                <a:solidFill>
                  <a:srgbClr val="00B0F0"/>
                </a:solidFill>
                <a:latin typeface="Tahoma" panose="020B0604030504040204" pitchFamily="34" charset="0"/>
                <a:ea typeface="Tahoma" panose="020B0604030504040204" pitchFamily="34" charset="0"/>
                <a:cs typeface="Tahoma" panose="020B0604030504040204" pitchFamily="34" charset="0"/>
              </a:rPr>
              <a:t>Scripture</a:t>
            </a: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not in </a:t>
            </a:r>
            <a:r>
              <a:rPr lang="en-US" sz="5200" dirty="0" smtClean="0">
                <a:solidFill>
                  <a:srgbClr val="FF0000"/>
                </a:solidFill>
                <a:latin typeface="Tahoma" panose="020B0604030504040204" pitchFamily="34" charset="0"/>
                <a:ea typeface="Tahoma" panose="020B0604030504040204" pitchFamily="34" charset="0"/>
                <a:cs typeface="Tahoma" panose="020B0604030504040204" pitchFamily="34" charset="0"/>
              </a:rPr>
              <a:t>Pleasure</a:t>
            </a:r>
            <a:endParaRPr lang="en-US" sz="5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Scripture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given by inspiration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profitable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doctrine, for reproof, for correction, for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instruction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righteousness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that the man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may be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complete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thoroughly equipped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 every good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work</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Timothy 3:16-17).</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55934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Delight in </a:t>
            </a:r>
            <a:r>
              <a:rPr lang="en-US" sz="5200" dirty="0" smtClean="0">
                <a:solidFill>
                  <a:srgbClr val="00B0F0"/>
                </a:solidFill>
                <a:latin typeface="Tahoma" panose="020B0604030504040204" pitchFamily="34" charset="0"/>
                <a:ea typeface="Tahoma" panose="020B0604030504040204" pitchFamily="34" charset="0"/>
                <a:cs typeface="Tahoma" panose="020B0604030504040204" pitchFamily="34" charset="0"/>
              </a:rPr>
              <a:t>Scripture</a:t>
            </a: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not in </a:t>
            </a:r>
            <a:r>
              <a:rPr lang="en-US" sz="5200" dirty="0" smtClean="0">
                <a:solidFill>
                  <a:srgbClr val="FF0000"/>
                </a:solidFill>
                <a:latin typeface="Tahoma" panose="020B0604030504040204" pitchFamily="34" charset="0"/>
                <a:ea typeface="Tahoma" panose="020B0604030504040204" pitchFamily="34" charset="0"/>
                <a:cs typeface="Tahoma" panose="020B0604030504040204" pitchFamily="34" charset="0"/>
              </a:rPr>
              <a:t>Pleasure</a:t>
            </a:r>
            <a:endParaRPr lang="en-US" sz="5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endParaRPr lang="en-US" sz="18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Blessed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walks not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counsel 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ungodly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stands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path 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sinners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sits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seat of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scornful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his delight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law of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law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meditates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day and night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1:1-2)</a:t>
            </a:r>
          </a:p>
        </p:txBody>
      </p:sp>
    </p:spTree>
    <p:extLst>
      <p:ext uri="{BB962C8B-B14F-4D97-AF65-F5344CB8AC3E}">
        <p14:creationId xmlns:p14="http://schemas.microsoft.com/office/powerpoint/2010/main" val="1047068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Delight in </a:t>
            </a:r>
            <a:r>
              <a:rPr lang="en-US" sz="5200" dirty="0" smtClean="0">
                <a:solidFill>
                  <a:srgbClr val="00B0F0"/>
                </a:solidFill>
                <a:latin typeface="Tahoma" panose="020B0604030504040204" pitchFamily="34" charset="0"/>
                <a:ea typeface="Tahoma" panose="020B0604030504040204" pitchFamily="34" charset="0"/>
                <a:cs typeface="Tahoma" panose="020B0604030504040204" pitchFamily="34" charset="0"/>
              </a:rPr>
              <a:t>Scripture</a:t>
            </a: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not in </a:t>
            </a:r>
            <a:r>
              <a:rPr lang="en-US" sz="5200" dirty="0" smtClean="0">
                <a:solidFill>
                  <a:srgbClr val="FF0000"/>
                </a:solidFill>
                <a:latin typeface="Tahoma" panose="020B0604030504040204" pitchFamily="34" charset="0"/>
                <a:ea typeface="Tahoma" panose="020B0604030504040204" pitchFamily="34" charset="0"/>
                <a:cs typeface="Tahoma" panose="020B0604030504040204" pitchFamily="34" charset="0"/>
              </a:rPr>
              <a:t>Pleasure</a:t>
            </a:r>
            <a:endParaRPr lang="en-US" sz="5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Bereans….”were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more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noble-minded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than those in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Thessalonica</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they received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great</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eagerness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examining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Scriptures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daily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to see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whether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things were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(Acts 17:11)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seed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which fell among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thorns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these are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ones</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have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heard, and as they go on their way they are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choked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worries and riches and pleasures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life,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bring no fruit to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maturity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8:14).</a:t>
            </a:r>
          </a:p>
        </p:txBody>
      </p:sp>
    </p:spTree>
    <p:extLst>
      <p:ext uri="{BB962C8B-B14F-4D97-AF65-F5344CB8AC3E}">
        <p14:creationId xmlns:p14="http://schemas.microsoft.com/office/powerpoint/2010/main" val="127832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Choose to be Joyful at all Times</a:t>
            </a:r>
            <a:endParaRPr lang="en-US" sz="5500" dirty="0">
              <a:solidFill>
                <a:srgbClr val="FFFF00"/>
              </a:solidFill>
            </a:endParaRPr>
          </a:p>
        </p:txBody>
      </p:sp>
      <p:sp>
        <p:nvSpPr>
          <p:cNvPr id="3" name="Content Placeholder 2"/>
          <p:cNvSpPr>
            <a:spLocks noGrp="1"/>
          </p:cNvSpPr>
          <p:nvPr>
            <p:ph idx="1"/>
          </p:nvPr>
        </p:nvSpPr>
        <p:spPr>
          <a:xfrm>
            <a:off x="0" y="994410"/>
            <a:ext cx="12192000" cy="5863590"/>
          </a:xfrm>
        </p:spPr>
        <p:txBody>
          <a:bodyPr>
            <a:normAutofit/>
          </a:body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Seek Heavenly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of Earthly Treasures </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Hunger for Truth, don’t be Deceived by Lies </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Delight in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Scripture, not in Pleasure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Gladly Obey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of Hardening your Heart</a:t>
            </a:r>
          </a:p>
          <a:p>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8429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fontScale="90000"/>
          </a:bodyPr>
          <a:lstStyle/>
          <a:p>
            <a:pPr algn="ctr"/>
            <a:r>
              <a:rPr lang="en-US" sz="5200" dirty="0" smtClean="0">
                <a:solidFill>
                  <a:srgbClr val="92D050"/>
                </a:solidFill>
                <a:latin typeface="Tahoma" panose="020B0604030504040204" pitchFamily="34" charset="0"/>
                <a:ea typeface="Tahoma" panose="020B0604030504040204" pitchFamily="34" charset="0"/>
                <a:cs typeface="Tahoma" panose="020B0604030504040204" pitchFamily="34" charset="0"/>
              </a:rPr>
              <a:t>Gladly Obey </a:t>
            </a:r>
            <a:r>
              <a:rPr lang="en-US" sz="52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of </a:t>
            </a:r>
            <a:r>
              <a:rPr lang="en-US" sz="5200" dirty="0" smtClean="0">
                <a:solidFill>
                  <a:srgbClr val="FF0000"/>
                </a:solidFill>
                <a:latin typeface="Tahoma" panose="020B0604030504040204" pitchFamily="34" charset="0"/>
                <a:ea typeface="Tahoma" panose="020B0604030504040204" pitchFamily="34" charset="0"/>
                <a:cs typeface="Tahoma" panose="020B0604030504040204" pitchFamily="34" charset="0"/>
              </a:rPr>
              <a:t>Hardening your Heart</a:t>
            </a:r>
            <a:endParaRPr lang="en-US" sz="5200" dirty="0">
              <a:solidFill>
                <a:srgbClr val="92D05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shall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delight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commandments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Which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 love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shall lift up my hands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commandments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Which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 love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 will meditate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statutes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119:47-48)</a:t>
            </a:r>
          </a:p>
        </p:txBody>
      </p:sp>
    </p:spTree>
    <p:extLst>
      <p:ext uri="{BB962C8B-B14F-4D97-AF65-F5344CB8AC3E}">
        <p14:creationId xmlns:p14="http://schemas.microsoft.com/office/powerpoint/2010/main" val="1900769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fontScale="90000"/>
          </a:bodyPr>
          <a:lstStyle/>
          <a:p>
            <a:pPr algn="ctr"/>
            <a:r>
              <a:rPr lang="en-US" sz="5200" dirty="0" smtClean="0">
                <a:solidFill>
                  <a:srgbClr val="92D050"/>
                </a:solidFill>
                <a:latin typeface="Tahoma" panose="020B0604030504040204" pitchFamily="34" charset="0"/>
                <a:ea typeface="Tahoma" panose="020B0604030504040204" pitchFamily="34" charset="0"/>
                <a:cs typeface="Tahoma" panose="020B0604030504040204" pitchFamily="34" charset="0"/>
              </a:rPr>
              <a:t>Gladly Obey </a:t>
            </a:r>
            <a:r>
              <a:rPr lang="en-US" sz="52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of </a:t>
            </a:r>
            <a:r>
              <a:rPr lang="en-US" sz="5200" dirty="0" smtClean="0">
                <a:solidFill>
                  <a:srgbClr val="FF0000"/>
                </a:solidFill>
                <a:latin typeface="Tahoma" panose="020B0604030504040204" pitchFamily="34" charset="0"/>
                <a:ea typeface="Tahoma" panose="020B0604030504040204" pitchFamily="34" charset="0"/>
                <a:cs typeface="Tahoma" panose="020B0604030504040204" pitchFamily="34" charset="0"/>
              </a:rPr>
              <a:t>Hardening your Heart</a:t>
            </a:r>
            <a:endParaRPr lang="en-US" sz="5200" dirty="0">
              <a:solidFill>
                <a:srgbClr val="92D05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Peter preached to Jews on Pentecost &amp; said, </a:t>
            </a:r>
          </a:p>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let all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house of Israel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know for certain 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has made Him both Lord and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Christ—this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whom you crucified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Now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when they heard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this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they were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pierced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the heart, and said 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Peter and the rest of the apostles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Brethren</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shall we do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Peter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said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them,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Repent, and each of you be baptized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the name of Jesus Christ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 the forgiveness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your sins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you will receive the gift of the Holy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Spirit… </a:t>
            </a:r>
          </a:p>
        </p:txBody>
      </p:sp>
    </p:spTree>
    <p:extLst>
      <p:ext uri="{BB962C8B-B14F-4D97-AF65-F5344CB8AC3E}">
        <p14:creationId xmlns:p14="http://schemas.microsoft.com/office/powerpoint/2010/main" val="4261401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fontScale="90000"/>
          </a:bodyPr>
          <a:lstStyle/>
          <a:p>
            <a:pPr algn="ctr"/>
            <a:r>
              <a:rPr lang="en-US" sz="5200" dirty="0" smtClean="0">
                <a:solidFill>
                  <a:srgbClr val="92D050"/>
                </a:solidFill>
                <a:latin typeface="Tahoma" panose="020B0604030504040204" pitchFamily="34" charset="0"/>
                <a:ea typeface="Tahoma" panose="020B0604030504040204" pitchFamily="34" charset="0"/>
                <a:cs typeface="Tahoma" panose="020B0604030504040204" pitchFamily="34" charset="0"/>
              </a:rPr>
              <a:t>Gladly Obey </a:t>
            </a:r>
            <a:r>
              <a:rPr lang="en-US" sz="52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of </a:t>
            </a:r>
            <a:r>
              <a:rPr lang="en-US" sz="5200" dirty="0" smtClean="0">
                <a:solidFill>
                  <a:srgbClr val="FF0000"/>
                </a:solidFill>
                <a:latin typeface="Tahoma" panose="020B0604030504040204" pitchFamily="34" charset="0"/>
                <a:ea typeface="Tahoma" panose="020B0604030504040204" pitchFamily="34" charset="0"/>
                <a:cs typeface="Tahoma" panose="020B0604030504040204" pitchFamily="34" charset="0"/>
              </a:rPr>
              <a:t>Hardening your Heart</a:t>
            </a:r>
            <a:endParaRPr lang="en-US" sz="5200" dirty="0">
              <a:solidFill>
                <a:srgbClr val="92D05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promise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is for you and your children and for all who are far off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as many as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Lord our God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will call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Himself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with many other words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solemnly testified and kept on exhorting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saying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saved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from this perverse generation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 then,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those who had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gladly received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his word were baptized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that day there were added about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three thousand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souls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2:36-41)</a:t>
            </a:r>
          </a:p>
        </p:txBody>
      </p:sp>
    </p:spTree>
    <p:extLst>
      <p:ext uri="{BB962C8B-B14F-4D97-AF65-F5344CB8AC3E}">
        <p14:creationId xmlns:p14="http://schemas.microsoft.com/office/powerpoint/2010/main" val="13290667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fontScale="90000"/>
          </a:bodyPr>
          <a:lstStyle/>
          <a:p>
            <a:pPr algn="ctr"/>
            <a:r>
              <a:rPr lang="en-US" sz="5200" dirty="0" smtClean="0">
                <a:solidFill>
                  <a:srgbClr val="92D050"/>
                </a:solidFill>
                <a:latin typeface="Tahoma" panose="020B0604030504040204" pitchFamily="34" charset="0"/>
                <a:ea typeface="Tahoma" panose="020B0604030504040204" pitchFamily="34" charset="0"/>
                <a:cs typeface="Tahoma" panose="020B0604030504040204" pitchFamily="34" charset="0"/>
              </a:rPr>
              <a:t>Gladly Obey </a:t>
            </a:r>
            <a:r>
              <a:rPr lang="en-US" sz="52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of </a:t>
            </a:r>
            <a:r>
              <a:rPr lang="en-US" sz="5200" dirty="0" smtClean="0">
                <a:solidFill>
                  <a:srgbClr val="FF0000"/>
                </a:solidFill>
                <a:latin typeface="Tahoma" panose="020B0604030504040204" pitchFamily="34" charset="0"/>
                <a:ea typeface="Tahoma" panose="020B0604030504040204" pitchFamily="34" charset="0"/>
                <a:cs typeface="Tahoma" panose="020B0604030504040204" pitchFamily="34" charset="0"/>
              </a:rPr>
              <a:t>Hardening your Heart</a:t>
            </a:r>
            <a:endParaRPr lang="en-US" sz="5200" dirty="0">
              <a:solidFill>
                <a:srgbClr val="92D05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must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give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more earnest heed to the things we have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heard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lest we drift away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spoken through angels proved steadfast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every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transgression and disobedience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received a just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reward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shall we escape if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 neglect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so great a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salvation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2:1-3).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not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harden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heart…” (Heb. 3:8, 15; 4:7</a:t>
            </a:r>
          </a:p>
        </p:txBody>
      </p:sp>
    </p:spTree>
    <p:extLst>
      <p:ext uri="{BB962C8B-B14F-4D97-AF65-F5344CB8AC3E}">
        <p14:creationId xmlns:p14="http://schemas.microsoft.com/office/powerpoint/2010/main" val="2482082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 y="-1013597"/>
            <a:ext cx="11921490" cy="8933936"/>
          </a:xfrm>
          <a:prstGeom prst="rect">
            <a:avLst/>
          </a:prstGeom>
        </p:spPr>
      </p:pic>
    </p:spTree>
    <p:extLst>
      <p:ext uri="{BB962C8B-B14F-4D97-AF65-F5344CB8AC3E}">
        <p14:creationId xmlns:p14="http://schemas.microsoft.com/office/powerpoint/2010/main" val="1141631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Choose to be Joyful at all Times</a:t>
            </a:r>
            <a:endParaRPr lang="en-US" sz="5500" dirty="0">
              <a:solidFill>
                <a:srgbClr val="FFFF00"/>
              </a:solidFill>
            </a:endParaRPr>
          </a:p>
        </p:txBody>
      </p:sp>
      <p:sp>
        <p:nvSpPr>
          <p:cNvPr id="3" name="Content Placeholder 2"/>
          <p:cNvSpPr>
            <a:spLocks noGrp="1"/>
          </p:cNvSpPr>
          <p:nvPr>
            <p:ph idx="1"/>
          </p:nvPr>
        </p:nvSpPr>
        <p:spPr>
          <a:xfrm>
            <a:off x="0" y="982980"/>
            <a:ext cx="12192000" cy="5875020"/>
          </a:xfrm>
        </p:spPr>
        <p:txBody>
          <a:bodyPr>
            <a:normAutofit/>
          </a:bodyPr>
          <a:lstStyle/>
          <a:p>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Worship [Lord’s Supper, Sing, Give, Pray]  </a:t>
            </a:r>
          </a:p>
          <a:p>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416244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200" dirty="0" smtClean="0">
                <a:solidFill>
                  <a:schemeClr val="bg1"/>
                </a:solidFill>
                <a:latin typeface="Tahoma" panose="020B0604030504040204" pitchFamily="34" charset="0"/>
                <a:ea typeface="Tahoma" panose="020B0604030504040204" pitchFamily="34" charset="0"/>
                <a:cs typeface="Tahoma" panose="020B0604030504040204" pitchFamily="34" charset="0"/>
              </a:rPr>
              <a:t>Choose to be </a:t>
            </a:r>
            <a:r>
              <a:rPr lang="en-US" sz="5200" dirty="0" smtClean="0">
                <a:solidFill>
                  <a:srgbClr val="92D050"/>
                </a:solidFill>
                <a:latin typeface="Tahoma" panose="020B0604030504040204" pitchFamily="34" charset="0"/>
                <a:ea typeface="Tahoma" panose="020B0604030504040204" pitchFamily="34" charset="0"/>
                <a:cs typeface="Tahoma" panose="020B0604030504040204" pitchFamily="34" charset="0"/>
              </a:rPr>
              <a:t>Joyful in Worship</a:t>
            </a:r>
            <a:endParaRPr lang="en-US" sz="5200" dirty="0">
              <a:solidFill>
                <a:srgbClr val="92D05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 was glad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they said to 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Let us go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house of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122:1)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(3,000 baptized- v. 41)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were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continually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devoting</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themselves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apostles’ teaching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fellowship</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breaking of bread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prayer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2:42).</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Speaking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one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another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psalms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hymns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spiritual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songs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singing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making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melody with your heart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to the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(Eph. 5:19).</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99385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200" dirty="0" smtClean="0">
                <a:solidFill>
                  <a:schemeClr val="bg1"/>
                </a:solidFill>
                <a:latin typeface="Tahoma" panose="020B0604030504040204" pitchFamily="34" charset="0"/>
                <a:ea typeface="Tahoma" panose="020B0604030504040204" pitchFamily="34" charset="0"/>
                <a:cs typeface="Tahoma" panose="020B0604030504040204" pitchFamily="34" charset="0"/>
              </a:rPr>
              <a:t>Choose to be </a:t>
            </a:r>
            <a:r>
              <a:rPr lang="en-US" sz="5200" dirty="0" smtClean="0">
                <a:solidFill>
                  <a:srgbClr val="92D050"/>
                </a:solidFill>
                <a:latin typeface="Tahoma" panose="020B0604030504040204" pitchFamily="34" charset="0"/>
                <a:ea typeface="Tahoma" panose="020B0604030504040204" pitchFamily="34" charset="0"/>
                <a:cs typeface="Tahoma" panose="020B0604030504040204" pitchFamily="34" charset="0"/>
              </a:rPr>
              <a:t>Joyful in Worship</a:t>
            </a:r>
            <a:endParaRPr lang="en-US" sz="5200" dirty="0">
              <a:solidFill>
                <a:srgbClr val="92D05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Each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one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must do</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just as he has purposed in his heart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grudgingly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or under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compulsion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loves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cheerful giver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9:7).</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thank my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all my remembrance of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always</a:t>
            </a:r>
          </a:p>
          <a:p>
            <a:pPr marL="0" indent="0" algn="ctr">
              <a:buNone/>
            </a:pP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offering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prayer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 joy in my every prayer for you all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view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your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participation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gospel from the first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day</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until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 (Phil. 1:3-5).</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459216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Choose to be Joyful at all Times</a:t>
            </a:r>
            <a:endParaRPr lang="en-US" sz="5500" dirty="0">
              <a:solidFill>
                <a:srgbClr val="FFFF00"/>
              </a:solidFill>
            </a:endParaRPr>
          </a:p>
        </p:txBody>
      </p:sp>
      <p:sp>
        <p:nvSpPr>
          <p:cNvPr id="3" name="Content Placeholder 2"/>
          <p:cNvSpPr>
            <a:spLocks noGrp="1"/>
          </p:cNvSpPr>
          <p:nvPr>
            <p:ph idx="1"/>
          </p:nvPr>
        </p:nvSpPr>
        <p:spPr>
          <a:xfrm>
            <a:off x="0" y="982980"/>
            <a:ext cx="12192000" cy="5875020"/>
          </a:xfrm>
        </p:spPr>
        <p:txBody>
          <a:bodyPr>
            <a:normAutofit/>
          </a:bodyPr>
          <a:lstStyle/>
          <a:p>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Worship [Lord’s Supper, Sing, Give, Pray]  </a:t>
            </a:r>
          </a:p>
          <a:p>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Endure through Trials for Spiritual Growth w/o Grumbling</a:t>
            </a:r>
          </a:p>
          <a:p>
            <a:pPr marL="0" indent="0">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04032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fontScale="90000"/>
          </a:bodyPr>
          <a:lstStyle/>
          <a:p>
            <a:pPr algn="ctr"/>
            <a:r>
              <a:rPr lang="en-US" sz="5200" dirty="0" smtClean="0">
                <a:solidFill>
                  <a:srgbClr val="92D050"/>
                </a:solidFill>
                <a:latin typeface="Tahoma" panose="020B0604030504040204" pitchFamily="34" charset="0"/>
                <a:ea typeface="Tahoma" panose="020B0604030504040204" pitchFamily="34" charset="0"/>
                <a:cs typeface="Tahoma" panose="020B0604030504040204" pitchFamily="34" charset="0"/>
              </a:rPr>
              <a:t>Joyfully </a:t>
            </a: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Endure through Trials w/o </a:t>
            </a:r>
            <a:r>
              <a:rPr lang="en-US" sz="5200" dirty="0" smtClean="0">
                <a:solidFill>
                  <a:srgbClr val="FF0000"/>
                </a:solidFill>
                <a:latin typeface="Tahoma" panose="020B0604030504040204" pitchFamily="34" charset="0"/>
                <a:ea typeface="Tahoma" panose="020B0604030504040204" pitchFamily="34" charset="0"/>
                <a:cs typeface="Tahoma" panose="020B0604030504040204" pitchFamily="34" charset="0"/>
              </a:rPr>
              <a:t>Grumbling</a:t>
            </a:r>
            <a:endParaRPr lang="en-US" sz="5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Consider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it all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joy, my brethren</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when you encounter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various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trials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knowing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that the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testing</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of your faith produces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endurance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5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endurance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have </a:t>
            </a:r>
            <a:r>
              <a:rPr lang="en-US" sz="3500" i="1" dirty="0">
                <a:solidFill>
                  <a:schemeClr val="bg1"/>
                </a:solidFill>
                <a:latin typeface="Tahoma" panose="020B0604030504040204" pitchFamily="34" charset="0"/>
                <a:ea typeface="Tahoma" panose="020B0604030504040204" pitchFamily="34" charset="0"/>
                <a:cs typeface="Tahoma" panose="020B0604030504040204" pitchFamily="34" charset="0"/>
              </a:rPr>
              <a:t>its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perfect result</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so that you may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be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perfect &amp; complete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lacking in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nothing” (</a:t>
            </a:r>
            <a:r>
              <a:rPr lang="en-US" sz="35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Js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1:2-4).</a:t>
            </a:r>
          </a:p>
          <a:p>
            <a:pPr marL="0" indent="0" algn="ctr">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an example,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brethren</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of suffering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patience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take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the prophets who spoke in the name of the Lord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count those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blessed who endured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You have heard of the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endurance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of Job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have seen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outcome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of the Lord’s </a:t>
            </a: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dealings that the Lord is full of compassion &amp; is merciful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5:10-11).</a:t>
            </a:r>
          </a:p>
        </p:txBody>
      </p:sp>
    </p:spTree>
    <p:extLst>
      <p:ext uri="{BB962C8B-B14F-4D97-AF65-F5344CB8AC3E}">
        <p14:creationId xmlns:p14="http://schemas.microsoft.com/office/powerpoint/2010/main" val="102286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fontScale="90000"/>
          </a:bodyPr>
          <a:lstStyle/>
          <a:p>
            <a:pPr algn="ctr"/>
            <a:r>
              <a:rPr lang="en-US" sz="5200" dirty="0" smtClean="0">
                <a:solidFill>
                  <a:srgbClr val="92D050"/>
                </a:solidFill>
                <a:latin typeface="Tahoma" panose="020B0604030504040204" pitchFamily="34" charset="0"/>
                <a:ea typeface="Tahoma" panose="020B0604030504040204" pitchFamily="34" charset="0"/>
                <a:cs typeface="Tahoma" panose="020B0604030504040204" pitchFamily="34" charset="0"/>
              </a:rPr>
              <a:t>Joyfully </a:t>
            </a: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Endure through Trials w/o </a:t>
            </a:r>
            <a:r>
              <a:rPr lang="en-US" sz="5200" dirty="0" smtClean="0">
                <a:solidFill>
                  <a:srgbClr val="FF0000"/>
                </a:solidFill>
                <a:latin typeface="Tahoma" panose="020B0604030504040204" pitchFamily="34" charset="0"/>
                <a:ea typeface="Tahoma" panose="020B0604030504040204" pitchFamily="34" charset="0"/>
                <a:cs typeface="Tahoma" panose="020B0604030504040204" pitchFamily="34" charset="0"/>
              </a:rPr>
              <a:t>Grumbling</a:t>
            </a:r>
            <a:endParaRPr lang="en-US" sz="5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all things without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grumbling or disputing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you will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prove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yourselves to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blameless &amp; innocent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children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above reproach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the midst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crooked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perverse generation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among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whom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appear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as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lights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 the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world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(Phil. 2:14-15)</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698939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Choose to be Joyful at all Times</a:t>
            </a:r>
            <a:endParaRPr lang="en-US" sz="5500" dirty="0">
              <a:solidFill>
                <a:srgbClr val="FFFF00"/>
              </a:solidFill>
            </a:endParaRPr>
          </a:p>
        </p:txBody>
      </p:sp>
      <p:sp>
        <p:nvSpPr>
          <p:cNvPr id="3" name="Content Placeholder 2"/>
          <p:cNvSpPr>
            <a:spLocks noGrp="1"/>
          </p:cNvSpPr>
          <p:nvPr>
            <p:ph idx="1"/>
          </p:nvPr>
        </p:nvSpPr>
        <p:spPr>
          <a:xfrm>
            <a:off x="0" y="982980"/>
            <a:ext cx="12192000" cy="5875020"/>
          </a:xfrm>
        </p:spPr>
        <p:txBody>
          <a:bodyPr>
            <a:normAutofit/>
          </a:bodyPr>
          <a:lstStyle/>
          <a:p>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Worship [Lord’s Supper, Sing, Give, Pray]  </a:t>
            </a:r>
          </a:p>
          <a:p>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Endure through Trials for Spiritual Growth w/o Grumbling</a:t>
            </a:r>
          </a:p>
          <a:p>
            <a:pPr marL="0" indent="0">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Sacrifice to Serve Others and Save Souls</a:t>
            </a:r>
          </a:p>
          <a:p>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869407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4500" dirty="0" smtClean="0">
                <a:solidFill>
                  <a:srgbClr val="92D050"/>
                </a:solidFill>
                <a:latin typeface="Tahoma" panose="020B0604030504040204" pitchFamily="34" charset="0"/>
                <a:ea typeface="Tahoma" panose="020B0604030504040204" pitchFamily="34" charset="0"/>
                <a:cs typeface="Tahoma" panose="020B0604030504040204" pitchFamily="34" charset="0"/>
              </a:rPr>
              <a:t>Joyfully Sacrifice to Serve Others &amp; Save Souls</a:t>
            </a:r>
            <a:endParaRPr lang="en-US" sz="45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since we have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so great a cloud of witnesses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surrounding us,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let us also lay aside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every encumbrance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sin which so easily entangles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&amp;</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let us run with endurance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race that is set before 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fixing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our eyes on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author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and </a:t>
            </a:r>
            <a:r>
              <a:rPr lang="en-US" sz="3600" dirty="0" err="1">
                <a:solidFill>
                  <a:srgbClr val="00B0F0"/>
                </a:solidFill>
                <a:latin typeface="Tahoma" panose="020B0604030504040204" pitchFamily="34" charset="0"/>
                <a:ea typeface="Tahoma" panose="020B0604030504040204" pitchFamily="34" charset="0"/>
                <a:cs typeface="Tahoma" panose="020B0604030504040204" pitchFamily="34" charset="0"/>
              </a:rPr>
              <a:t>perfecter</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of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faith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rgbClr val="92D050"/>
                </a:solidFill>
                <a:latin typeface="Tahoma" panose="020B0604030504040204" pitchFamily="34" charset="0"/>
                <a:ea typeface="Tahoma" panose="020B0604030504040204" pitchFamily="34" charset="0"/>
                <a:cs typeface="Tahoma" panose="020B0604030504040204" pitchFamily="34" charset="0"/>
              </a:rPr>
              <a:t>who for the joy set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before Him endured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cross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despising the shame, and has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sat down at the right hand of the throne of 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consider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 who has endured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such hostility by sinners against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that you will not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grow weary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lose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heart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12:1-3).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348835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4500" dirty="0" smtClean="0">
                <a:solidFill>
                  <a:srgbClr val="92D050"/>
                </a:solidFill>
                <a:latin typeface="Tahoma" panose="020B0604030504040204" pitchFamily="34" charset="0"/>
                <a:ea typeface="Tahoma" panose="020B0604030504040204" pitchFamily="34" charset="0"/>
                <a:cs typeface="Tahoma" panose="020B0604030504040204" pitchFamily="34" charset="0"/>
              </a:rPr>
              <a:t>Joyfully Sacrifice to Serve Others &amp; Save Souls</a:t>
            </a:r>
            <a:endParaRPr lang="en-US" sz="45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nothing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from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selfishness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or empty conceit</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but with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humility of mind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regard one another as more important than yourselves;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not </a:t>
            </a:r>
            <a:r>
              <a:rPr lang="en-US" sz="3500" i="1" dirty="0">
                <a:solidFill>
                  <a:schemeClr val="bg1"/>
                </a:solidFill>
                <a:latin typeface="Tahoma" panose="020B0604030504040204" pitchFamily="34" charset="0"/>
                <a:ea typeface="Tahoma" panose="020B0604030504040204" pitchFamily="34" charset="0"/>
                <a:cs typeface="Tahoma" panose="020B0604030504040204" pitchFamily="34" charset="0"/>
              </a:rPr>
              <a:t>merely</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look out for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your own personal interests, but also for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the interests of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others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Have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this attitude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yourselves which was also in</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Christ Jesus, </a:t>
            </a: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who</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 although He existed in the form of God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did not regard equality with God a thing to be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grasped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emptied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Himself, taking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the form of a bond-servant</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i="1" dirty="0">
                <a:solidFill>
                  <a:schemeClr val="bg1"/>
                </a:solidFill>
                <a:latin typeface="Tahoma" panose="020B0604030504040204" pitchFamily="34" charset="0"/>
                <a:ea typeface="Tahoma" panose="020B0604030504040204" pitchFamily="34" charset="0"/>
                <a:cs typeface="Tahoma" panose="020B0604030504040204" pitchFamily="34" charset="0"/>
              </a:rPr>
              <a:t>and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being made in the likeness of men.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Being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found in appearance as a man,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He humbled Himself by becoming obedient to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the point of death, even death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on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a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cross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(Phil. 2:3-8).</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559050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4500" dirty="0" smtClean="0">
                <a:solidFill>
                  <a:srgbClr val="92D050"/>
                </a:solidFill>
                <a:latin typeface="Tahoma" panose="020B0604030504040204" pitchFamily="34" charset="0"/>
                <a:ea typeface="Tahoma" panose="020B0604030504040204" pitchFamily="34" charset="0"/>
                <a:cs typeface="Tahoma" panose="020B0604030504040204" pitchFamily="34" charset="0"/>
              </a:rPr>
              <a:t>Joyfully Sacrifice to Serve Others &amp; Save Souls</a:t>
            </a:r>
            <a:endParaRPr lang="en-US" sz="45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My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brethren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if any among you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strays from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truth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one turns him back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him know that he who turns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sinner from the error of his way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will save his soul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from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death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will cover a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multitude of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sins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5:19-20)</a:t>
            </a:r>
          </a:p>
        </p:txBody>
      </p:sp>
    </p:spTree>
    <p:extLst>
      <p:ext uri="{BB962C8B-B14F-4D97-AF65-F5344CB8AC3E}">
        <p14:creationId xmlns:p14="http://schemas.microsoft.com/office/powerpoint/2010/main" val="839780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Choose to be Joyful at All Times</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43162"/>
            <a:ext cx="12192000" cy="5914838"/>
          </a:xfrm>
          <a:prstGeom prst="rect">
            <a:avLst/>
          </a:prstGeom>
        </p:spPr>
      </p:pic>
    </p:spTree>
    <p:extLst>
      <p:ext uri="{BB962C8B-B14F-4D97-AF65-F5344CB8AC3E}">
        <p14:creationId xmlns:p14="http://schemas.microsoft.com/office/powerpoint/2010/main" val="18043002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Choose to be Joyful at all Times</a:t>
            </a:r>
            <a:endParaRPr lang="en-US" sz="5500" dirty="0">
              <a:solidFill>
                <a:srgbClr val="FFFF00"/>
              </a:solidFill>
            </a:endParaRPr>
          </a:p>
        </p:txBody>
      </p:sp>
      <p:sp>
        <p:nvSpPr>
          <p:cNvPr id="3" name="Content Placeholder 2"/>
          <p:cNvSpPr>
            <a:spLocks noGrp="1"/>
          </p:cNvSpPr>
          <p:nvPr>
            <p:ph idx="1"/>
          </p:nvPr>
        </p:nvSpPr>
        <p:spPr>
          <a:xfrm>
            <a:off x="0" y="994410"/>
            <a:ext cx="12192000" cy="5863590"/>
          </a:xfrm>
        </p:spPr>
        <p:txBody>
          <a:bodyPr>
            <a:normAutofit/>
          </a:bodyPr>
          <a:lstStyle/>
          <a:p>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seeking heavenly or earthly treasures? </a:t>
            </a: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hungering for truth or deceived by lies? </a:t>
            </a: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delighting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Scripture or in pleasing yourself?</a:t>
            </a:r>
          </a:p>
          <a:p>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gladly obeying or hardening your heart?</a:t>
            </a:r>
          </a:p>
          <a:p>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worshiping with reverence or by rote?</a:t>
            </a:r>
          </a:p>
          <a:p>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growing through trials or griping about them?</a:t>
            </a:r>
          </a:p>
          <a:p>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sacrificing to serve &amp; save others or not?</a:t>
            </a: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need to be baptized or restored do it now (2 Cor. 6:2)!</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8018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115s- Healing in its Wings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179- Lead Me to Calvary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27- Joyful, Joyful We Adore Thee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301- Soul, a Savior Thou Art Needing</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60007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Choose to be Joyful at all Times</a:t>
            </a:r>
            <a:endParaRPr lang="en-US" sz="5500" dirty="0">
              <a:solidFill>
                <a:srgbClr val="FFFF00"/>
              </a:solidFill>
            </a:endParaRPr>
          </a:p>
        </p:txBody>
      </p:sp>
      <p:sp>
        <p:nvSpPr>
          <p:cNvPr id="3" name="Content Placeholder 2"/>
          <p:cNvSpPr>
            <a:spLocks noGrp="1"/>
          </p:cNvSpPr>
          <p:nvPr>
            <p:ph idx="1"/>
          </p:nvPr>
        </p:nvSpPr>
        <p:spPr>
          <a:xfrm>
            <a:off x="0" y="994410"/>
            <a:ext cx="12192000" cy="5863590"/>
          </a:xfrm>
        </p:spPr>
        <p:txBody>
          <a:bodyPr>
            <a:normAutofit/>
          </a:body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Seek Heavenly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of Earthly Treasures </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3683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4900" dirty="0" smtClean="0">
                <a:solidFill>
                  <a:srgbClr val="FFFF00"/>
                </a:solidFill>
                <a:latin typeface="Tahoma" panose="020B0604030504040204" pitchFamily="34" charset="0"/>
                <a:ea typeface="Tahoma" panose="020B0604030504040204" pitchFamily="34" charset="0"/>
                <a:cs typeface="Tahoma" panose="020B0604030504040204" pitchFamily="34" charset="0"/>
              </a:rPr>
              <a:t>Seek </a:t>
            </a:r>
            <a:r>
              <a:rPr lang="en-US" sz="4900" dirty="0" smtClean="0">
                <a:solidFill>
                  <a:srgbClr val="00B0F0"/>
                </a:solidFill>
                <a:latin typeface="Tahoma" panose="020B0604030504040204" pitchFamily="34" charset="0"/>
                <a:ea typeface="Tahoma" panose="020B0604030504040204" pitchFamily="34" charset="0"/>
                <a:cs typeface="Tahoma" panose="020B0604030504040204" pitchFamily="34" charset="0"/>
              </a:rPr>
              <a:t>Heavenly</a:t>
            </a:r>
            <a:r>
              <a:rPr lang="en-US" sz="4900" dirty="0" smtClean="0">
                <a:solidFill>
                  <a:srgbClr val="FFFF00"/>
                </a:solidFill>
                <a:latin typeface="Tahoma" panose="020B0604030504040204" pitchFamily="34" charset="0"/>
                <a:ea typeface="Tahoma" panose="020B0604030504040204" pitchFamily="34" charset="0"/>
                <a:cs typeface="Tahoma" panose="020B0604030504040204" pitchFamily="34" charset="0"/>
              </a:rPr>
              <a:t> instead of </a:t>
            </a:r>
            <a:r>
              <a:rPr lang="en-US" sz="4900" dirty="0" smtClean="0">
                <a:solidFill>
                  <a:srgbClr val="FF0000"/>
                </a:solidFill>
                <a:latin typeface="Tahoma" panose="020B0604030504040204" pitchFamily="34" charset="0"/>
                <a:ea typeface="Tahoma" panose="020B0604030504040204" pitchFamily="34" charset="0"/>
                <a:cs typeface="Tahoma" panose="020B0604030504040204" pitchFamily="34" charset="0"/>
              </a:rPr>
              <a:t>Earthly</a:t>
            </a:r>
            <a:r>
              <a:rPr lang="en-US" sz="4900" dirty="0" smtClean="0">
                <a:solidFill>
                  <a:srgbClr val="FFFF00"/>
                </a:solidFill>
                <a:latin typeface="Tahoma" panose="020B0604030504040204" pitchFamily="34" charset="0"/>
                <a:ea typeface="Tahoma" panose="020B0604030504040204" pitchFamily="34" charset="0"/>
                <a:cs typeface="Tahoma" panose="020B0604030504040204" pitchFamily="34" charset="0"/>
              </a:rPr>
              <a:t> Treasures</a:t>
            </a:r>
            <a:endParaRPr lang="en-US" sz="49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kingdom of heaven is like </a:t>
            </a:r>
            <a:r>
              <a:rPr lang="en-US" sz="3600" u="sng" dirty="0">
                <a:solidFill>
                  <a:srgbClr val="92D050"/>
                </a:solidFill>
                <a:latin typeface="Tahoma" panose="020B0604030504040204" pitchFamily="34" charset="0"/>
                <a:ea typeface="Tahoma" panose="020B0604030504040204" pitchFamily="34" charset="0"/>
                <a:cs typeface="Tahoma" panose="020B0604030504040204" pitchFamily="34" charset="0"/>
              </a:rPr>
              <a:t>a treasure</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hidden in the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field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which a man found and hid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again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from joy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over</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it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goes and sells all that he has and buys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that field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“Again,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kingdom of heaven is like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 merchant seeking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fine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pearls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upon finding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one pearl of great value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went and sold all that he had and bought it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13:44-46)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30361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4900" dirty="0" smtClean="0">
                <a:solidFill>
                  <a:srgbClr val="FFFF00"/>
                </a:solidFill>
                <a:latin typeface="Tahoma" panose="020B0604030504040204" pitchFamily="34" charset="0"/>
                <a:ea typeface="Tahoma" panose="020B0604030504040204" pitchFamily="34" charset="0"/>
                <a:cs typeface="Tahoma" panose="020B0604030504040204" pitchFamily="34" charset="0"/>
              </a:rPr>
              <a:t>Seek </a:t>
            </a:r>
            <a:r>
              <a:rPr lang="en-US" sz="4900" dirty="0" smtClean="0">
                <a:solidFill>
                  <a:srgbClr val="00B0F0"/>
                </a:solidFill>
                <a:latin typeface="Tahoma" panose="020B0604030504040204" pitchFamily="34" charset="0"/>
                <a:ea typeface="Tahoma" panose="020B0604030504040204" pitchFamily="34" charset="0"/>
                <a:cs typeface="Tahoma" panose="020B0604030504040204" pitchFamily="34" charset="0"/>
              </a:rPr>
              <a:t>Heavenly</a:t>
            </a:r>
            <a:r>
              <a:rPr lang="en-US" sz="4900" dirty="0" smtClean="0">
                <a:solidFill>
                  <a:srgbClr val="FFFF00"/>
                </a:solidFill>
                <a:latin typeface="Tahoma" panose="020B0604030504040204" pitchFamily="34" charset="0"/>
                <a:ea typeface="Tahoma" panose="020B0604030504040204" pitchFamily="34" charset="0"/>
                <a:cs typeface="Tahoma" panose="020B0604030504040204" pitchFamily="34" charset="0"/>
              </a:rPr>
              <a:t> instead of </a:t>
            </a:r>
            <a:r>
              <a:rPr lang="en-US" sz="4900" dirty="0" smtClean="0">
                <a:solidFill>
                  <a:srgbClr val="FF0000"/>
                </a:solidFill>
                <a:latin typeface="Tahoma" panose="020B0604030504040204" pitchFamily="34" charset="0"/>
                <a:ea typeface="Tahoma" panose="020B0604030504040204" pitchFamily="34" charset="0"/>
                <a:cs typeface="Tahoma" panose="020B0604030504040204" pitchFamily="34" charset="0"/>
              </a:rPr>
              <a:t>Earthly</a:t>
            </a:r>
            <a:r>
              <a:rPr lang="en-US" sz="4900" dirty="0" smtClean="0">
                <a:solidFill>
                  <a:srgbClr val="FFFF00"/>
                </a:solidFill>
                <a:latin typeface="Tahoma" panose="020B0604030504040204" pitchFamily="34" charset="0"/>
                <a:ea typeface="Tahoma" panose="020B0604030504040204" pitchFamily="34" charset="0"/>
                <a:cs typeface="Tahoma" panose="020B0604030504040204" pitchFamily="34" charset="0"/>
              </a:rPr>
              <a:t> Treasures</a:t>
            </a:r>
            <a:endParaRPr lang="en-US" sz="49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Do not store up for yourselves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treasures on earth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where</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moth &amp;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rust destroy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where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thieves break in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steal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8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store up for yourselves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treasures in heaven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where</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neither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moth nor rust destroys</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and where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thieves</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do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not</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break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 or steal</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8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where your treasure is, there your heart will be also</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6:19-21)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20850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4900" dirty="0" smtClean="0">
                <a:solidFill>
                  <a:srgbClr val="FFFF00"/>
                </a:solidFill>
                <a:latin typeface="Tahoma" panose="020B0604030504040204" pitchFamily="34" charset="0"/>
                <a:ea typeface="Tahoma" panose="020B0604030504040204" pitchFamily="34" charset="0"/>
                <a:cs typeface="Tahoma" panose="020B0604030504040204" pitchFamily="34" charset="0"/>
              </a:rPr>
              <a:t>Seek </a:t>
            </a:r>
            <a:r>
              <a:rPr lang="en-US" sz="4900" dirty="0" smtClean="0">
                <a:solidFill>
                  <a:srgbClr val="00B0F0"/>
                </a:solidFill>
                <a:latin typeface="Tahoma" panose="020B0604030504040204" pitchFamily="34" charset="0"/>
                <a:ea typeface="Tahoma" panose="020B0604030504040204" pitchFamily="34" charset="0"/>
                <a:cs typeface="Tahoma" panose="020B0604030504040204" pitchFamily="34" charset="0"/>
              </a:rPr>
              <a:t>Heavenly</a:t>
            </a:r>
            <a:r>
              <a:rPr lang="en-US" sz="4900" dirty="0" smtClean="0">
                <a:solidFill>
                  <a:srgbClr val="FFFF00"/>
                </a:solidFill>
                <a:latin typeface="Tahoma" panose="020B0604030504040204" pitchFamily="34" charset="0"/>
                <a:ea typeface="Tahoma" panose="020B0604030504040204" pitchFamily="34" charset="0"/>
                <a:cs typeface="Tahoma" panose="020B0604030504040204" pitchFamily="34" charset="0"/>
              </a:rPr>
              <a:t> instead of </a:t>
            </a:r>
            <a:r>
              <a:rPr lang="en-US" sz="4900" dirty="0" smtClean="0">
                <a:solidFill>
                  <a:srgbClr val="FF0000"/>
                </a:solidFill>
                <a:latin typeface="Tahoma" panose="020B0604030504040204" pitchFamily="34" charset="0"/>
                <a:ea typeface="Tahoma" panose="020B0604030504040204" pitchFamily="34" charset="0"/>
                <a:cs typeface="Tahoma" panose="020B0604030504040204" pitchFamily="34" charset="0"/>
              </a:rPr>
              <a:t>Earthly</a:t>
            </a:r>
            <a:r>
              <a:rPr lang="en-US" sz="4900" dirty="0" smtClean="0">
                <a:solidFill>
                  <a:srgbClr val="FFFF00"/>
                </a:solidFill>
                <a:latin typeface="Tahoma" panose="020B0604030504040204" pitchFamily="34" charset="0"/>
                <a:ea typeface="Tahoma" panose="020B0604030504040204" pitchFamily="34" charset="0"/>
                <a:cs typeface="Tahoma" panose="020B0604030504040204" pitchFamily="34" charset="0"/>
              </a:rPr>
              <a:t> Treasures</a:t>
            </a:r>
            <a:endParaRPr lang="en-US" sz="49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rich young ruler only lacked one thing for eternal life, </a:t>
            </a:r>
          </a:p>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“Looking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him,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felt a love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him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said to him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u="sng" smtClean="0">
                <a:solidFill>
                  <a:schemeClr val="bg1"/>
                </a:solidFill>
                <a:latin typeface="Tahoma" panose="020B0604030504040204" pitchFamily="34" charset="0"/>
                <a:ea typeface="Tahoma" panose="020B0604030504040204" pitchFamily="34" charset="0"/>
                <a:cs typeface="Tahoma" panose="020B0604030504040204" pitchFamily="34" charset="0"/>
              </a:rPr>
              <a:t>‘One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thing you lack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go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sell all you possess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give to the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poor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will have treasure in heaven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come, </a:t>
            </a:r>
            <a:r>
              <a:rPr lang="en-US" sz="3600" smtClean="0">
                <a:solidFill>
                  <a:srgbClr val="FFFF00"/>
                </a:solidFill>
                <a:latin typeface="Tahoma" panose="020B0604030504040204" pitchFamily="34" charset="0"/>
                <a:ea typeface="Tahoma" panose="020B0604030504040204" pitchFamily="34" charset="0"/>
                <a:cs typeface="Tahoma" panose="020B0604030504040204" pitchFamily="34" charset="0"/>
              </a:rPr>
              <a:t>follow </a:t>
            </a:r>
            <a:r>
              <a:rPr lang="en-US" sz="3600" smtClean="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at these words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was saddened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went away grieving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he was one who owned much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property.”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(Mark 10:21-22)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58744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Choose to be Joyful at all Times</a:t>
            </a:r>
            <a:endParaRPr lang="en-US" sz="5500" dirty="0">
              <a:solidFill>
                <a:srgbClr val="FFFF00"/>
              </a:solidFill>
            </a:endParaRPr>
          </a:p>
        </p:txBody>
      </p:sp>
      <p:sp>
        <p:nvSpPr>
          <p:cNvPr id="3" name="Content Placeholder 2"/>
          <p:cNvSpPr>
            <a:spLocks noGrp="1"/>
          </p:cNvSpPr>
          <p:nvPr>
            <p:ph idx="1"/>
          </p:nvPr>
        </p:nvSpPr>
        <p:spPr>
          <a:xfrm>
            <a:off x="0" y="994410"/>
            <a:ext cx="12192000" cy="5863590"/>
          </a:xfrm>
        </p:spPr>
        <p:txBody>
          <a:bodyPr>
            <a:normAutofit/>
          </a:body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Seek Heavenly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of Earthly Treasures </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Hunger for Truth, don’t be Deceived by Lies </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63315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Hunger for Truth, Don’t be Deceived by Lies</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“Blessed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those who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hunger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thirst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for righteousness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they shall be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satisfied”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5:6).</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said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them (the 5,000 who saw the miracle &amp; were all fed from five loaves &amp; two fish),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am the bread of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who comes to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will not hunger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who believes 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will never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thirst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6:35).</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does not rejoice in unrighteousness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rejoices </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with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truth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Cor. 13:6).</a:t>
            </a: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41929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3689</Words>
  <Application>Microsoft Office PowerPoint</Application>
  <PresentationFormat>Widescreen</PresentationFormat>
  <Paragraphs>245</Paragraphs>
  <Slides>31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Tahoma</vt:lpstr>
      <vt:lpstr>Office Theme</vt:lpstr>
      <vt:lpstr>Hymns for Worship at Woodmont</vt:lpstr>
      <vt:lpstr>PowerPoint Presentation</vt:lpstr>
      <vt:lpstr>Choose to be Joyful at All Times</vt:lpstr>
      <vt:lpstr>Choose to be Joyful at all Times</vt:lpstr>
      <vt:lpstr>Seek Heavenly instead of Earthly Treasures</vt:lpstr>
      <vt:lpstr>Seek Heavenly instead of Earthly Treasures</vt:lpstr>
      <vt:lpstr>Seek Heavenly instead of Earthly Treasures</vt:lpstr>
      <vt:lpstr>Choose to be Joyful at all Times</vt:lpstr>
      <vt:lpstr>Hunger for Truth, Don’t be Deceived by Lies</vt:lpstr>
      <vt:lpstr>Hunger for Truth, Don’t be Deceived by Lies</vt:lpstr>
      <vt:lpstr>Choose to be Joyful at all Times</vt:lpstr>
      <vt:lpstr>Delight in Scripture not in Pleasure</vt:lpstr>
      <vt:lpstr>Delight in Scripture not in Pleasure</vt:lpstr>
      <vt:lpstr>Delight in Scripture not in Pleasure</vt:lpstr>
      <vt:lpstr>Choose to be Joyful at all Times</vt:lpstr>
      <vt:lpstr>Gladly Obey instead of Hardening your Heart</vt:lpstr>
      <vt:lpstr>Gladly Obey instead of Hardening your Heart</vt:lpstr>
      <vt:lpstr>Gladly Obey instead of Hardening your Heart</vt:lpstr>
      <vt:lpstr>Gladly Obey instead of Hardening your Heart</vt:lpstr>
      <vt:lpstr>Choose to be Joyful at all Times</vt:lpstr>
      <vt:lpstr>Choose to be Joyful in Worship</vt:lpstr>
      <vt:lpstr>Choose to be Joyful in Worship</vt:lpstr>
      <vt:lpstr>Choose to be Joyful at all Times</vt:lpstr>
      <vt:lpstr>Joyfully Endure through Trials w/o Grumbling</vt:lpstr>
      <vt:lpstr>Joyfully Endure through Trials w/o Grumbling</vt:lpstr>
      <vt:lpstr>Choose to be Joyful at all Times</vt:lpstr>
      <vt:lpstr>Joyfully Sacrifice to Serve Others &amp; Save Souls</vt:lpstr>
      <vt:lpstr>Joyfully Sacrifice to Serve Others &amp; Save Souls</vt:lpstr>
      <vt:lpstr>Joyfully Sacrifice to Serve Others &amp; Save Souls</vt:lpstr>
      <vt:lpstr>Choose to be Joyful at all Times</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56</cp:revision>
  <dcterms:created xsi:type="dcterms:W3CDTF">2019-09-14T14:38:58Z</dcterms:created>
  <dcterms:modified xsi:type="dcterms:W3CDTF">2019-09-15T17:31:10Z</dcterms:modified>
</cp:coreProperties>
</file>