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1" r:id="rId3"/>
    <p:sldId id="262" r:id="rId4"/>
    <p:sldId id="263" r:id="rId5"/>
    <p:sldId id="257" r:id="rId6"/>
    <p:sldId id="270" r:id="rId7"/>
    <p:sldId id="276" r:id="rId8"/>
    <p:sldId id="269" r:id="rId9"/>
    <p:sldId id="277" r:id="rId10"/>
    <p:sldId id="268" r:id="rId11"/>
    <p:sldId id="278" r:id="rId12"/>
    <p:sldId id="267" r:id="rId13"/>
    <p:sldId id="279" r:id="rId14"/>
    <p:sldId id="280" r:id="rId15"/>
    <p:sldId id="264" r:id="rId16"/>
    <p:sldId id="281" r:id="rId17"/>
    <p:sldId id="266" r:id="rId18"/>
    <p:sldId id="282" r:id="rId19"/>
    <p:sldId id="283" r:id="rId20"/>
    <p:sldId id="258" r:id="rId21"/>
    <p:sldId id="284" r:id="rId22"/>
    <p:sldId id="271" r:id="rId23"/>
    <p:sldId id="285" r:id="rId24"/>
    <p:sldId id="286" r:id="rId25"/>
    <p:sldId id="272" r:id="rId26"/>
    <p:sldId id="287" r:id="rId27"/>
    <p:sldId id="273" r:id="rId28"/>
    <p:sldId id="288" r:id="rId29"/>
    <p:sldId id="290" r:id="rId30"/>
    <p:sldId id="289" r:id="rId31"/>
    <p:sldId id="274" r:id="rId32"/>
    <p:sldId id="291" r:id="rId33"/>
    <p:sldId id="293" r:id="rId34"/>
    <p:sldId id="275" r:id="rId35"/>
    <p:sldId id="292" r:id="rId36"/>
    <p:sldId id="259" r:id="rId37"/>
    <p:sldId id="26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4" d="100"/>
          <a:sy n="84" d="100"/>
        </p:scale>
        <p:origin x="9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5C27E9-34C1-4276-8BDD-E3BB2EEB8677}" type="datetimeFigureOut">
              <a:rPr lang="en-US" smtClean="0"/>
              <a:t>9/21/2019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8A2FB2-071F-403C-B800-5E0B2701C14D}" type="slidenum">
              <a:rPr lang="en-US" smtClean="0"/>
              <a:t>‹#›</a:t>
            </a:fld>
            <a:endParaRPr lang="en-US"/>
          </a:p>
        </p:txBody>
      </p:sp>
    </p:spTree>
    <p:extLst>
      <p:ext uri="{BB962C8B-B14F-4D97-AF65-F5344CB8AC3E}">
        <p14:creationId xmlns:p14="http://schemas.microsoft.com/office/powerpoint/2010/main" val="378549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a:t>
            </a:r>
            <a:r>
              <a:rPr lang="en-US" baseline="0" dirty="0" smtClean="0"/>
              <a:t> sent Jeremiah to the house of a potter to learn a great lesson (Jeremiah 18:1-11) READ</a:t>
            </a:r>
          </a:p>
          <a:p>
            <a:pPr marL="628650" lvl="1" indent="-171450">
              <a:buFont typeface="Arial" panose="020B0604020202020204" pitchFamily="34" charset="0"/>
              <a:buChar char="•"/>
            </a:pPr>
            <a:r>
              <a:rPr lang="en-US" baseline="0" dirty="0" smtClean="0"/>
              <a:t>Vessel disfigured, but remade again into a good vessel by the potter God is the potter, Israel the clay.  God can REMAKE Israel to His liking… (Verse 6)</a:t>
            </a:r>
          </a:p>
          <a:p>
            <a:pPr marL="628650" lvl="1" indent="-171450">
              <a:buFont typeface="Arial" panose="020B0604020202020204" pitchFamily="34" charset="0"/>
              <a:buChar char="•"/>
            </a:pPr>
            <a:r>
              <a:rPr lang="en-US" baseline="0" dirty="0" smtClean="0"/>
              <a:t>Primary lesson, repent, and return to a nation acceptable to God… </a:t>
            </a:r>
            <a:r>
              <a:rPr lang="en-US" dirty="0" smtClean="0"/>
              <a:t>This illustration has numerous</a:t>
            </a:r>
            <a:r>
              <a:rPr lang="en-US" baseline="0" dirty="0" smtClean="0"/>
              <a:t> beneficial applications to us today as disciples of our Lord.</a:t>
            </a:r>
          </a:p>
          <a:p>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1</a:t>
            </a:fld>
            <a:endParaRPr lang="en-US"/>
          </a:p>
        </p:txBody>
      </p:sp>
    </p:spTree>
    <p:extLst>
      <p:ext uri="{BB962C8B-B14F-4D97-AF65-F5344CB8AC3E}">
        <p14:creationId xmlns:p14="http://schemas.microsoft.com/office/powerpoint/2010/main" val="1888925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didn’t make anyone a homosexual,</a:t>
            </a:r>
            <a:r>
              <a:rPr lang="en-US" baseline="0" dirty="0" smtClean="0"/>
              <a:t> alcoholic, adulterer, murderer, etc.  Blasphemy against God.  He made them pure.  Why did you make me a male or female, short or tall, big boned or small boned, weak, prone to disease or cancer in my family history, etc.  Clay talks to the Potter and wants to change genders, rebel against being molded by the potter’s hand to do His will. </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20</a:t>
            </a:fld>
            <a:endParaRPr lang="en-US"/>
          </a:p>
        </p:txBody>
      </p:sp>
    </p:spTree>
    <p:extLst>
      <p:ext uri="{BB962C8B-B14F-4D97-AF65-F5344CB8AC3E}">
        <p14:creationId xmlns:p14="http://schemas.microsoft.com/office/powerpoint/2010/main" val="3490013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didn’t make anyone a homosexual,</a:t>
            </a:r>
            <a:r>
              <a:rPr lang="en-US" baseline="0" dirty="0" smtClean="0"/>
              <a:t> alcoholic, adulterer, murderer, etc.  Blasphemy against God.  He made them pure.  Why did you make me a male or female, short or tall, big boned or small boned, weak, prone to disease or cancer in my family history, etc.  Clay talks to the Potter and wants to do whatever they desire with their own body, but </a:t>
            </a:r>
            <a:r>
              <a:rPr lang="en-US" baseline="0" dirty="0" err="1" smtClean="0"/>
              <a:t>it;’s</a:t>
            </a:r>
            <a:r>
              <a:rPr lang="en-US" baseline="0" dirty="0" smtClean="0"/>
              <a:t> not theirs it belongs to the Potter (God), change genders, abort or kill children, SI, disobedient to parents/God, etc. rebel against being molded by the potter’s hand to do His will.  I can’t do your will.  </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21</a:t>
            </a:fld>
            <a:endParaRPr lang="en-US"/>
          </a:p>
        </p:txBody>
      </p:sp>
    </p:spTree>
    <p:extLst>
      <p:ext uri="{BB962C8B-B14F-4D97-AF65-F5344CB8AC3E}">
        <p14:creationId xmlns:p14="http://schemas.microsoft.com/office/powerpoint/2010/main" val="53234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destroyed Sodom</a:t>
            </a:r>
            <a:r>
              <a:rPr lang="en-US" baseline="0" dirty="0" smtClean="0"/>
              <a:t> &amp; Gomorrah when there couldn’t be found 10 righteous souls there.  There is time to repent but the people didn’t want to. </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26</a:t>
            </a:fld>
            <a:endParaRPr lang="en-US"/>
          </a:p>
        </p:txBody>
      </p:sp>
    </p:spTree>
    <p:extLst>
      <p:ext uri="{BB962C8B-B14F-4D97-AF65-F5344CB8AC3E}">
        <p14:creationId xmlns:p14="http://schemas.microsoft.com/office/powerpoint/2010/main" val="2768550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31</a:t>
            </a:fld>
            <a:endParaRPr lang="en-US"/>
          </a:p>
        </p:txBody>
      </p:sp>
    </p:spTree>
    <p:extLst>
      <p:ext uri="{BB962C8B-B14F-4D97-AF65-F5344CB8AC3E}">
        <p14:creationId xmlns:p14="http://schemas.microsoft.com/office/powerpoint/2010/main" val="3150282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a:t>
            </a:r>
            <a:r>
              <a:rPr lang="en-US" baseline="0" dirty="0" smtClean="0"/>
              <a:t> if your utensils or your bowls somehow had been defecated on, vomited in, or broken, you will likely think that there is no way that I am going to use that utensil again because it is totally corrupted and the very thought of using it again is disgusting.  Well think about how disgusting our sin is to God &amp; when we are not allowing ourselves to be molded by the Potter when we choose to do worldly things like the Gentiles.</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32</a:t>
            </a:fld>
            <a:endParaRPr lang="en-US"/>
          </a:p>
        </p:txBody>
      </p:sp>
    </p:spTree>
    <p:extLst>
      <p:ext uri="{BB962C8B-B14F-4D97-AF65-F5344CB8AC3E}">
        <p14:creationId xmlns:p14="http://schemas.microsoft.com/office/powerpoint/2010/main" val="802799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Jeremiah 19:10-13</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33</a:t>
            </a:fld>
            <a:endParaRPr lang="en-US"/>
          </a:p>
        </p:txBody>
      </p:sp>
    </p:spTree>
    <p:extLst>
      <p:ext uri="{BB962C8B-B14F-4D97-AF65-F5344CB8AC3E}">
        <p14:creationId xmlns:p14="http://schemas.microsoft.com/office/powerpoint/2010/main" val="4167449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44F8C8-AD4D-4732-B89D-1D87DDA89C76}"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303747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4F8C8-AD4D-4732-B89D-1D87DDA89C76}"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4356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4F8C8-AD4D-4732-B89D-1D87DDA89C76}"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207690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4F8C8-AD4D-4732-B89D-1D87DDA89C76}"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361343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44F8C8-AD4D-4732-B89D-1D87DDA89C76}"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2771260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44F8C8-AD4D-4732-B89D-1D87DDA89C76}"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7847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44F8C8-AD4D-4732-B89D-1D87DDA89C76}" type="datetimeFigureOut">
              <a:rPr lang="en-US" smtClean="0"/>
              <a:t>9/21/2019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2811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44F8C8-AD4D-4732-B89D-1D87DDA89C76}" type="datetimeFigureOut">
              <a:rPr lang="en-US" smtClean="0"/>
              <a:t>9/21/2019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371242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4F8C8-AD4D-4732-B89D-1D87DDA89C76}" type="datetimeFigureOut">
              <a:rPr lang="en-US" smtClean="0"/>
              <a:t>9/21/2019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287181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4F8C8-AD4D-4732-B89D-1D87DDA89C76}"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107245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4F8C8-AD4D-4732-B89D-1D87DDA89C76}"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4113456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4F8C8-AD4D-4732-B89D-1D87DDA89C76}" type="datetimeFigureOut">
              <a:rPr lang="en-US" smtClean="0"/>
              <a:t>9/21/2019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E58EA-6AE1-494D-8103-152D2EB2A357}" type="slidenum">
              <a:rPr lang="en-US" smtClean="0"/>
              <a:t>‹#›</a:t>
            </a:fld>
            <a:endParaRPr lang="en-US"/>
          </a:p>
        </p:txBody>
      </p:sp>
    </p:spTree>
    <p:extLst>
      <p:ext uri="{BB962C8B-B14F-4D97-AF65-F5344CB8AC3E}">
        <p14:creationId xmlns:p14="http://schemas.microsoft.com/office/powerpoint/2010/main" val="3259639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biblegateway.com/passage/?search=jeremiah+19&amp;version=NASB#fen-NASB-19419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13516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57507839"/>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65245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85949">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(Isaiah </a:t>
                      </a:r>
                      <a:r>
                        <a:rPr lang="en-US" sz="3500" b="0" dirty="0">
                          <a:effectLst/>
                          <a:latin typeface="Tahoma" panose="020B0604030504040204" pitchFamily="34" charset="0"/>
                          <a:ea typeface="Tahoma" panose="020B0604030504040204" pitchFamily="34" charset="0"/>
                          <a:cs typeface="Tahoma" panose="020B0604030504040204" pitchFamily="34" charset="0"/>
                        </a:rPr>
                        <a:t>29:16; Job </a:t>
                      </a:r>
                      <a:r>
                        <a:rPr lang="en-US" sz="3500" b="0" dirty="0" smtClean="0">
                          <a:effectLst/>
                          <a:latin typeface="Tahoma" panose="020B0604030504040204" pitchFamily="34" charset="0"/>
                          <a:ea typeface="Tahoma" panose="020B0604030504040204" pitchFamily="34" charset="0"/>
                          <a:cs typeface="Tahoma" panose="020B0604030504040204" pitchFamily="34" charset="0"/>
                        </a:rPr>
                        <a:t>38:2-4;</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14:1; 53:1)</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tr>
              <a:tr h="210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doesn’t understand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500" b="0" dirty="0">
                          <a:effectLst/>
                          <a:latin typeface="Tahoma" panose="020B0604030504040204" pitchFamily="34" charset="0"/>
                          <a:ea typeface="Tahoma" panose="020B0604030504040204" pitchFamily="34" charset="0"/>
                          <a:cs typeface="Tahoma" panose="020B0604030504040204" pitchFamily="34" charset="0"/>
                        </a:rPr>
                        <a:t>29:16)</a:t>
                      </a: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60976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potter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considered as equal with the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clay…</a:t>
            </a:r>
          </a:p>
          <a:p>
            <a:pPr marL="0" indent="0" algn="ctr">
              <a:buNone/>
            </a:pPr>
            <a:endPar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what is formed say to him who formed it,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He has no understanding</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(Isaiah 29:16)</a:t>
            </a:r>
          </a:p>
          <a:p>
            <a:pPr marL="0" indent="0" algn="ctr">
              <a:buNone/>
            </a:pPr>
            <a:endParaRPr lang="en-US" sz="37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59783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01712408"/>
              </p:ext>
            </p:extLst>
          </p:nvPr>
        </p:nvGraphicFramePr>
        <p:xfrm>
          <a:off x="-3" y="-3"/>
          <a:ext cx="12192002" cy="6889762"/>
        </p:xfrm>
        <a:graphic>
          <a:graphicData uri="http://schemas.openxmlformats.org/drawingml/2006/table">
            <a:tbl>
              <a:tblPr firstRow="1" firstCol="1" bandRow="1">
                <a:tableStyleId>{073A0DAA-6AF3-43AB-8588-CEC1D06C72B9}</a:tableStyleId>
              </a:tblPr>
              <a:tblGrid>
                <a:gridCol w="6096001"/>
                <a:gridCol w="6096001"/>
              </a:tblGrid>
              <a:tr h="64008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4829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(Isaiah </a:t>
                      </a:r>
                      <a:r>
                        <a:rPr lang="en-US" sz="3500" b="0" dirty="0">
                          <a:effectLst/>
                          <a:latin typeface="Tahoma" panose="020B0604030504040204" pitchFamily="34" charset="0"/>
                          <a:ea typeface="Tahoma" panose="020B0604030504040204" pitchFamily="34" charset="0"/>
                          <a:cs typeface="Tahoma" panose="020B0604030504040204" pitchFamily="34" charset="0"/>
                        </a:rPr>
                        <a:t>29:16; Job </a:t>
                      </a:r>
                      <a:r>
                        <a:rPr lang="en-US" sz="3500" b="0" dirty="0" smtClean="0">
                          <a:effectLst/>
                          <a:latin typeface="Tahoma" panose="020B0604030504040204" pitchFamily="34" charset="0"/>
                          <a:ea typeface="Tahoma" panose="020B0604030504040204" pitchFamily="34" charset="0"/>
                          <a:cs typeface="Tahoma" panose="020B0604030504040204" pitchFamily="34" charset="0"/>
                        </a:rPr>
                        <a:t>38:2-4;</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14:1; 53:1)</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doesn’t understand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500" b="0" dirty="0">
                          <a:effectLst/>
                          <a:latin typeface="Tahoma" panose="020B0604030504040204" pitchFamily="34" charset="0"/>
                          <a:ea typeface="Tahoma" panose="020B0604030504040204" pitchFamily="34" charset="0"/>
                          <a:cs typeface="Tahoma" panose="020B0604030504040204" pitchFamily="34" charset="0"/>
                        </a:rPr>
                        <a:t>29:16)</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 understands everything </a:t>
                      </a:r>
                      <a:r>
                        <a:rPr lang="en-US" sz="3500" dirty="0" smtClean="0">
                          <a:effectLst/>
                          <a:latin typeface="Tahoma" panose="020B0604030504040204" pitchFamily="34" charset="0"/>
                          <a:ea typeface="Tahoma" panose="020B0604030504040204" pitchFamily="34" charset="0"/>
                          <a:cs typeface="Tahoma" panose="020B0604030504040204" pitchFamily="34" charset="0"/>
                        </a:rPr>
                        <a:t>  I </a:t>
                      </a:r>
                      <a:r>
                        <a:rPr lang="en-US" sz="3500" dirty="0">
                          <a:effectLst/>
                          <a:latin typeface="Tahoma" panose="020B0604030504040204" pitchFamily="34" charset="0"/>
                          <a:ea typeface="Tahoma" panose="020B0604030504040204" pitchFamily="34" charset="0"/>
                          <a:cs typeface="Tahoma" panose="020B0604030504040204" pitchFamily="34" charset="0"/>
                        </a:rPr>
                        <a:t>think, </a:t>
                      </a:r>
                      <a:r>
                        <a:rPr lang="en-US" sz="3500" dirty="0" smtClean="0">
                          <a:effectLst/>
                          <a:latin typeface="Tahoma" panose="020B0604030504040204" pitchFamily="34" charset="0"/>
                          <a:ea typeface="Tahoma" panose="020B0604030504040204" pitchFamily="34" charset="0"/>
                          <a:cs typeface="Tahoma" panose="020B0604030504040204" pitchFamily="34" charset="0"/>
                        </a:rPr>
                        <a:t>say, do &amp; why I do it                             </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effectLst/>
                          <a:latin typeface="Tahoma" panose="020B0604030504040204" pitchFamily="34" charset="0"/>
                          <a:ea typeface="Tahoma" panose="020B0604030504040204" pitchFamily="34" charset="0"/>
                          <a:cs typeface="Tahoma" panose="020B0604030504040204" pitchFamily="34" charset="0"/>
                        </a:rPr>
                        <a:t>Psalm </a:t>
                      </a:r>
                      <a:r>
                        <a:rPr lang="en-US" sz="3500" dirty="0">
                          <a:effectLst/>
                          <a:latin typeface="Tahoma" panose="020B0604030504040204" pitchFamily="34" charset="0"/>
                          <a:ea typeface="Tahoma" panose="020B0604030504040204" pitchFamily="34" charset="0"/>
                          <a:cs typeface="Tahoma" panose="020B0604030504040204" pitchFamily="34" charset="0"/>
                        </a:rPr>
                        <a:t>139:1-6; </a:t>
                      </a:r>
                      <a:r>
                        <a:rPr lang="en-US" sz="3500" dirty="0" smtClean="0">
                          <a:effectLst/>
                          <a:latin typeface="Tahoma" panose="020B0604030504040204" pitchFamily="34" charset="0"/>
                          <a:ea typeface="Tahoma" panose="020B0604030504040204" pitchFamily="34" charset="0"/>
                          <a:cs typeface="Tahoma" panose="020B0604030504040204" pitchFamily="34" charset="0"/>
                        </a:rPr>
                        <a:t>John </a:t>
                      </a:r>
                      <a:r>
                        <a:rPr lang="en-US" sz="3500" dirty="0" smtClean="0">
                          <a:effectLst/>
                          <a:latin typeface="Tahoma" panose="020B0604030504040204" pitchFamily="34" charset="0"/>
                          <a:ea typeface="Tahoma" panose="020B0604030504040204" pitchFamily="34" charset="0"/>
                          <a:cs typeface="Tahoma" panose="020B0604030504040204" pitchFamily="34" charset="0"/>
                        </a:rPr>
                        <a:t>2:25;     Heb. </a:t>
                      </a:r>
                      <a:r>
                        <a:rPr lang="en-US" sz="3500" dirty="0" smtClean="0">
                          <a:effectLst/>
                          <a:latin typeface="Tahoma" panose="020B0604030504040204" pitchFamily="34" charset="0"/>
                          <a:ea typeface="Tahoma" panose="020B0604030504040204" pitchFamily="34" charset="0"/>
                          <a:cs typeface="Tahoma" panose="020B0604030504040204" pitchFamily="34" charset="0"/>
                        </a:rPr>
                        <a:t>4:12-13</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42201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O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You have searched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me and known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know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sit down and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rise up</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understand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my thought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from afar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scrutinize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my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path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my lying down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intimately acquainted with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all my ways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before there is a word on my tongue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Behold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You know it all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have enclosed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behind and before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laid Your hand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upon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Such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knowledge is too wonderful 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too</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high, I cannot attain to 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139:1-6)</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7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0544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need anyone to testify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concerning man,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Himself knew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what was in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2:25).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God is living and active and sharper than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any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two-edged sword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piercing as far as 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division of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soul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spirit, of both joints and marrow, 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able to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judge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thoughts and intentions of the heart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there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no creature hidden from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sight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all things are </a:t>
            </a:r>
            <a:endPar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open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and laid bare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eyes of Him with whom we have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to do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(Hebrews 4:12-13).</a:t>
            </a:r>
          </a:p>
          <a:p>
            <a:pPr marL="0" indent="0" algn="ctr">
              <a:buNone/>
            </a:pPr>
            <a:endParaRPr lang="en-US" sz="37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394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90540311"/>
              </p:ext>
            </p:extLst>
          </p:nvPr>
        </p:nvGraphicFramePr>
        <p:xfrm>
          <a:off x="-3" y="-3"/>
          <a:ext cx="12192002" cy="6889762"/>
        </p:xfrm>
        <a:graphic>
          <a:graphicData uri="http://schemas.openxmlformats.org/drawingml/2006/table">
            <a:tbl>
              <a:tblPr firstRow="1" firstCol="1" bandRow="1">
                <a:tableStyleId>{073A0DAA-6AF3-43AB-8588-CEC1D06C72B9}</a:tableStyleId>
              </a:tblPr>
              <a:tblGrid>
                <a:gridCol w="6096001"/>
                <a:gridCol w="6096001"/>
              </a:tblGrid>
              <a:tr h="64008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4829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(Isaiah </a:t>
                      </a:r>
                      <a:r>
                        <a:rPr lang="en-US" sz="3500" b="0" dirty="0">
                          <a:effectLst/>
                          <a:latin typeface="Tahoma" panose="020B0604030504040204" pitchFamily="34" charset="0"/>
                          <a:ea typeface="Tahoma" panose="020B0604030504040204" pitchFamily="34" charset="0"/>
                          <a:cs typeface="Tahoma" panose="020B0604030504040204" pitchFamily="34" charset="0"/>
                        </a:rPr>
                        <a:t>29:16; Job </a:t>
                      </a:r>
                      <a:r>
                        <a:rPr lang="en-US" sz="3500" b="0" dirty="0" smtClean="0">
                          <a:effectLst/>
                          <a:latin typeface="Tahoma" panose="020B0604030504040204" pitchFamily="34" charset="0"/>
                          <a:ea typeface="Tahoma" panose="020B0604030504040204" pitchFamily="34" charset="0"/>
                          <a:cs typeface="Tahoma" panose="020B0604030504040204" pitchFamily="34" charset="0"/>
                        </a:rPr>
                        <a:t>38:2-4;</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14:1; 53:1)</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doesn’t understand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500" b="0" dirty="0">
                          <a:effectLst/>
                          <a:latin typeface="Tahoma" panose="020B0604030504040204" pitchFamily="34" charset="0"/>
                          <a:ea typeface="Tahoma" panose="020B0604030504040204" pitchFamily="34" charset="0"/>
                          <a:cs typeface="Tahoma" panose="020B0604030504040204" pitchFamily="34" charset="0"/>
                        </a:rPr>
                        <a:t>29:16)</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 understands everything </a:t>
                      </a:r>
                      <a:r>
                        <a:rPr lang="en-US" sz="3500" dirty="0" smtClean="0">
                          <a:effectLst/>
                          <a:latin typeface="Tahoma" panose="020B0604030504040204" pitchFamily="34" charset="0"/>
                          <a:ea typeface="Tahoma" panose="020B0604030504040204" pitchFamily="34" charset="0"/>
                          <a:cs typeface="Tahoma" panose="020B0604030504040204" pitchFamily="34" charset="0"/>
                        </a:rPr>
                        <a:t>  I </a:t>
                      </a:r>
                      <a:r>
                        <a:rPr lang="en-US" sz="3500" dirty="0">
                          <a:effectLst/>
                          <a:latin typeface="Tahoma" panose="020B0604030504040204" pitchFamily="34" charset="0"/>
                          <a:ea typeface="Tahoma" panose="020B0604030504040204" pitchFamily="34" charset="0"/>
                          <a:cs typeface="Tahoma" panose="020B0604030504040204" pitchFamily="34" charset="0"/>
                        </a:rPr>
                        <a:t>think, </a:t>
                      </a:r>
                      <a:r>
                        <a:rPr lang="en-US" sz="3500" dirty="0" smtClean="0">
                          <a:effectLst/>
                          <a:latin typeface="Tahoma" panose="020B0604030504040204" pitchFamily="34" charset="0"/>
                          <a:ea typeface="Tahoma" panose="020B0604030504040204" pitchFamily="34" charset="0"/>
                          <a:cs typeface="Tahoma" panose="020B0604030504040204" pitchFamily="34" charset="0"/>
                        </a:rPr>
                        <a:t>say, do &amp; why I do it                             </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effectLst/>
                          <a:latin typeface="Tahoma" panose="020B0604030504040204" pitchFamily="34" charset="0"/>
                          <a:ea typeface="Tahoma" panose="020B0604030504040204" pitchFamily="34" charset="0"/>
                          <a:cs typeface="Tahoma" panose="020B0604030504040204" pitchFamily="34" charset="0"/>
                        </a:rPr>
                        <a:t>Psalm </a:t>
                      </a:r>
                      <a:r>
                        <a:rPr lang="en-US" sz="3500" dirty="0">
                          <a:effectLst/>
                          <a:latin typeface="Tahoma" panose="020B0604030504040204" pitchFamily="34" charset="0"/>
                          <a:ea typeface="Tahoma" panose="020B0604030504040204" pitchFamily="34" charset="0"/>
                          <a:cs typeface="Tahoma" panose="020B0604030504040204" pitchFamily="34" charset="0"/>
                        </a:rPr>
                        <a:t>139:1-6; </a:t>
                      </a:r>
                      <a:r>
                        <a:rPr lang="en-US" sz="3500" dirty="0" smtClean="0">
                          <a:effectLst/>
                          <a:latin typeface="Tahoma" panose="020B0604030504040204" pitchFamily="34" charset="0"/>
                          <a:ea typeface="Tahoma" panose="020B0604030504040204" pitchFamily="34" charset="0"/>
                          <a:cs typeface="Tahoma" panose="020B0604030504040204" pitchFamily="34" charset="0"/>
                        </a:rPr>
                        <a:t>John </a:t>
                      </a:r>
                      <a:r>
                        <a:rPr lang="en-US" sz="3500" dirty="0" smtClean="0">
                          <a:effectLst/>
                          <a:latin typeface="Tahoma" panose="020B0604030504040204" pitchFamily="34" charset="0"/>
                          <a:ea typeface="Tahoma" panose="020B0604030504040204" pitchFamily="34" charset="0"/>
                          <a:cs typeface="Tahoma" panose="020B0604030504040204" pitchFamily="34" charset="0"/>
                        </a:rPr>
                        <a:t>2:25;     Heb. 4:13)</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What are you doing</a:t>
                      </a:r>
                      <a:r>
                        <a:rPr lang="en-US" sz="3500" b="0" dirty="0" smtClean="0">
                          <a:effectLst/>
                          <a:latin typeface="Tahoma" panose="020B0604030504040204" pitchFamily="34" charset="0"/>
                          <a:ea typeface="Tahoma" panose="020B0604030504040204" pitchFamily="34" charset="0"/>
                          <a:cs typeface="Tahoma" panose="020B0604030504040204" pitchFamily="34" charset="0"/>
                        </a:rPr>
                        <a:t>?         (Isaiah </a:t>
                      </a:r>
                      <a:r>
                        <a:rPr lang="en-US" sz="3500" b="0" dirty="0">
                          <a:effectLst/>
                          <a:latin typeface="Tahoma" panose="020B0604030504040204" pitchFamily="34" charset="0"/>
                          <a:ea typeface="Tahoma" panose="020B0604030504040204" pitchFamily="34" charset="0"/>
                          <a:cs typeface="Tahoma" panose="020B0604030504040204" pitchFamily="34" charset="0"/>
                        </a:rPr>
                        <a:t>45:9)</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73373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Woe to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the one</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who quarrels with his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Maker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earthenware vessel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among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vessels of earth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clay say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potter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thing you are making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say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has no hands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(Isaiah 45:9)</a:t>
            </a:r>
          </a:p>
          <a:p>
            <a:pPr marL="0" indent="0" algn="ctr">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70148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98663922"/>
              </p:ext>
            </p:extLst>
          </p:nvPr>
        </p:nvGraphicFramePr>
        <p:xfrm>
          <a:off x="-3" y="-3"/>
          <a:ext cx="12192002" cy="6889762"/>
        </p:xfrm>
        <a:graphic>
          <a:graphicData uri="http://schemas.openxmlformats.org/drawingml/2006/table">
            <a:tbl>
              <a:tblPr firstRow="1" firstCol="1" bandRow="1">
                <a:tableStyleId>{073A0DAA-6AF3-43AB-8588-CEC1D06C72B9}</a:tableStyleId>
              </a:tblPr>
              <a:tblGrid>
                <a:gridCol w="6096001"/>
                <a:gridCol w="6096001"/>
              </a:tblGrid>
              <a:tr h="64008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4829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(Isaiah </a:t>
                      </a:r>
                      <a:r>
                        <a:rPr lang="en-US" sz="3500" b="0" dirty="0">
                          <a:effectLst/>
                          <a:latin typeface="Tahoma" panose="020B0604030504040204" pitchFamily="34" charset="0"/>
                          <a:ea typeface="Tahoma" panose="020B0604030504040204" pitchFamily="34" charset="0"/>
                          <a:cs typeface="Tahoma" panose="020B0604030504040204" pitchFamily="34" charset="0"/>
                        </a:rPr>
                        <a:t>29:16; Job </a:t>
                      </a:r>
                      <a:r>
                        <a:rPr lang="en-US" sz="3500" b="0" dirty="0" smtClean="0">
                          <a:effectLst/>
                          <a:latin typeface="Tahoma" panose="020B0604030504040204" pitchFamily="34" charset="0"/>
                          <a:ea typeface="Tahoma" panose="020B0604030504040204" pitchFamily="34" charset="0"/>
                          <a:cs typeface="Tahoma" panose="020B0604030504040204" pitchFamily="34" charset="0"/>
                        </a:rPr>
                        <a:t>38:2-4;</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14:1; 53:1)</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doesn’t understand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500" b="0" dirty="0">
                          <a:effectLst/>
                          <a:latin typeface="Tahoma" panose="020B0604030504040204" pitchFamily="34" charset="0"/>
                          <a:ea typeface="Tahoma" panose="020B0604030504040204" pitchFamily="34" charset="0"/>
                          <a:cs typeface="Tahoma" panose="020B0604030504040204" pitchFamily="34" charset="0"/>
                        </a:rPr>
                        <a:t>29:16)</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 understands everything </a:t>
                      </a:r>
                      <a:r>
                        <a:rPr lang="en-US" sz="3500" dirty="0" smtClean="0">
                          <a:effectLst/>
                          <a:latin typeface="Tahoma" panose="020B0604030504040204" pitchFamily="34" charset="0"/>
                          <a:ea typeface="Tahoma" panose="020B0604030504040204" pitchFamily="34" charset="0"/>
                          <a:cs typeface="Tahoma" panose="020B0604030504040204" pitchFamily="34" charset="0"/>
                        </a:rPr>
                        <a:t>  I </a:t>
                      </a:r>
                      <a:r>
                        <a:rPr lang="en-US" sz="3500" dirty="0">
                          <a:effectLst/>
                          <a:latin typeface="Tahoma" panose="020B0604030504040204" pitchFamily="34" charset="0"/>
                          <a:ea typeface="Tahoma" panose="020B0604030504040204" pitchFamily="34" charset="0"/>
                          <a:cs typeface="Tahoma" panose="020B0604030504040204" pitchFamily="34" charset="0"/>
                        </a:rPr>
                        <a:t>think, </a:t>
                      </a:r>
                      <a:r>
                        <a:rPr lang="en-US" sz="3500" dirty="0" smtClean="0">
                          <a:effectLst/>
                          <a:latin typeface="Tahoma" panose="020B0604030504040204" pitchFamily="34" charset="0"/>
                          <a:ea typeface="Tahoma" panose="020B0604030504040204" pitchFamily="34" charset="0"/>
                          <a:cs typeface="Tahoma" panose="020B0604030504040204" pitchFamily="34" charset="0"/>
                        </a:rPr>
                        <a:t>say, do &amp; why I do it                             </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effectLst/>
                          <a:latin typeface="Tahoma" panose="020B0604030504040204" pitchFamily="34" charset="0"/>
                          <a:ea typeface="Tahoma" panose="020B0604030504040204" pitchFamily="34" charset="0"/>
                          <a:cs typeface="Tahoma" panose="020B0604030504040204" pitchFamily="34" charset="0"/>
                        </a:rPr>
                        <a:t>Psalm </a:t>
                      </a:r>
                      <a:r>
                        <a:rPr lang="en-US" sz="3500" dirty="0">
                          <a:effectLst/>
                          <a:latin typeface="Tahoma" panose="020B0604030504040204" pitchFamily="34" charset="0"/>
                          <a:ea typeface="Tahoma" panose="020B0604030504040204" pitchFamily="34" charset="0"/>
                          <a:cs typeface="Tahoma" panose="020B0604030504040204" pitchFamily="34" charset="0"/>
                        </a:rPr>
                        <a:t>139:1-6; </a:t>
                      </a:r>
                      <a:r>
                        <a:rPr lang="en-US" sz="3500" dirty="0" smtClean="0">
                          <a:effectLst/>
                          <a:latin typeface="Tahoma" panose="020B0604030504040204" pitchFamily="34" charset="0"/>
                          <a:ea typeface="Tahoma" panose="020B0604030504040204" pitchFamily="34" charset="0"/>
                          <a:cs typeface="Tahoma" panose="020B0604030504040204" pitchFamily="34" charset="0"/>
                        </a:rPr>
                        <a:t>John </a:t>
                      </a:r>
                      <a:r>
                        <a:rPr lang="en-US" sz="3500" dirty="0" smtClean="0">
                          <a:effectLst/>
                          <a:latin typeface="Tahoma" panose="020B0604030504040204" pitchFamily="34" charset="0"/>
                          <a:ea typeface="Tahoma" panose="020B0604030504040204" pitchFamily="34" charset="0"/>
                          <a:cs typeface="Tahoma" panose="020B0604030504040204" pitchFamily="34" charset="0"/>
                        </a:rPr>
                        <a:t>2:25;     Heb. 4:13)</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What are you doing</a:t>
                      </a:r>
                      <a:r>
                        <a:rPr lang="en-US" sz="3500" b="0" dirty="0" smtClean="0">
                          <a:effectLst/>
                          <a:latin typeface="Tahoma" panose="020B0604030504040204" pitchFamily="34" charset="0"/>
                          <a:ea typeface="Tahoma" panose="020B0604030504040204" pitchFamily="34" charset="0"/>
                          <a:cs typeface="Tahoma" panose="020B0604030504040204" pitchFamily="34" charset="0"/>
                        </a:rPr>
                        <a:t>?         (Isaiah </a:t>
                      </a:r>
                      <a:r>
                        <a:rPr lang="en-US" sz="3500" b="0" dirty="0">
                          <a:effectLst/>
                          <a:latin typeface="Tahoma" panose="020B0604030504040204" pitchFamily="34" charset="0"/>
                          <a:ea typeface="Tahoma" panose="020B0604030504040204" pitchFamily="34" charset="0"/>
                          <a:cs typeface="Tahoma" panose="020B0604030504040204" pitchFamily="34" charset="0"/>
                        </a:rPr>
                        <a:t>45:9)</a:t>
                      </a:r>
                    </a:p>
                  </a:txBody>
                  <a:tcPr marL="68580" marR="68580" marT="0" marB="0"/>
                </a:tc>
                <a:tc>
                  <a:txBody>
                    <a:bodyPr/>
                    <a:lstStyle/>
                    <a:p>
                      <a:pPr marL="0" marR="0" algn="ctr">
                        <a:lnSpc>
                          <a:spcPct val="107000"/>
                        </a:lnSpc>
                        <a:spcBef>
                          <a:spcPts val="0"/>
                        </a:spcBef>
                        <a:spcAft>
                          <a:spcPts val="0"/>
                        </a:spcAft>
                      </a:pP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Changed f</a:t>
                      </a:r>
                      <a:r>
                        <a:rPr lang="en-US" sz="3500" b="0" dirty="0" smtClean="0">
                          <a:effectLst/>
                          <a:latin typeface="Tahoma" panose="020B0604030504040204" pitchFamily="34" charset="0"/>
                          <a:ea typeface="Tahoma" panose="020B0604030504040204" pitchFamily="34" charset="0"/>
                          <a:cs typeface="Tahoma" panose="020B0604030504040204" pitchFamily="34" charset="0"/>
                        </a:rPr>
                        <a:t>rom </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sinner to saint by </a:t>
                      </a:r>
                      <a:r>
                        <a:rPr lang="en-US" sz="3500" b="0" dirty="0" smtClean="0">
                          <a:effectLst/>
                          <a:latin typeface="Tahoma" panose="020B0604030504040204" pitchFamily="34" charset="0"/>
                          <a:ea typeface="Tahoma" panose="020B0604030504040204" pitchFamily="34" charset="0"/>
                          <a:cs typeface="Tahoma" panose="020B0604030504040204" pitchFamily="34" charset="0"/>
                        </a:rPr>
                        <a:t>baptism into Christ                          (1 Cor. 6:9-11; Rom. 6:3-4)</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71558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 you not know 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unrighteous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will not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inherit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kingdom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 not be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deceived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neither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fornicators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nor idolaters, nor adulterers, nor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effeminate</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nor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homosexuals,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nor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thieves, nor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covetous, nor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drunkards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nor revilers, nor swindlers,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inherit the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kingdom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Such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were some of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but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were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washed</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but you were sanctified, but you were justified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name of the Lord Jesus Christ and in the Spirit of our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Corinthians 6:9-11).</a:t>
            </a: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3547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 you not know that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all of us who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have been baptized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Jesus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have been baptized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into His death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have been buried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with Him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through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baptism</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so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as Christ was raised 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dead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glory of the Father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we too might walk in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newness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of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life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(Romans 6:3-4)</a:t>
            </a:r>
          </a:p>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06802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Jer. 18:1-12, </a:t>
            </a:r>
          </a:p>
          <a:p>
            <a:pPr marL="0" indent="0" algn="ctr">
              <a:buNone/>
            </a:pP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word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which came to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Jeremiah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from the </a:t>
            </a: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saying</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“Arise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and go down to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the potter’s house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and there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will announce My words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to you</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I went down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the potter’s house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and there he was,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making something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on the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wheel. But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the vessel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that he was making of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clay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was spoiled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in the hand of the potter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he remade it into another vessel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as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it pleased the potter to make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Then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the </a:t>
            </a: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came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to me saying,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Can I not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O house of Israel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deal with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you</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as this potter </a:t>
            </a:r>
            <a:r>
              <a:rPr lang="en-US" sz="3700" i="1" u="sng" dirty="0">
                <a:solidFill>
                  <a:schemeClr val="bg1"/>
                </a:solidFill>
                <a:latin typeface="Tahoma" panose="020B0604030504040204" pitchFamily="34" charset="0"/>
                <a:ea typeface="Tahoma" panose="020B0604030504040204" pitchFamily="34" charset="0"/>
                <a:cs typeface="Tahoma" panose="020B0604030504040204" pitchFamily="34" charset="0"/>
              </a:rPr>
              <a:t>does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declares the </a:t>
            </a: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Behold,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like </a:t>
            </a:r>
            <a:r>
              <a:rPr lang="en-US" sz="3700" u="sng" dirty="0">
                <a:solidFill>
                  <a:srgbClr val="FF0000"/>
                </a:solidFill>
                <a:latin typeface="Tahoma" panose="020B0604030504040204" pitchFamily="34" charset="0"/>
                <a:ea typeface="Tahoma" panose="020B0604030504040204" pitchFamily="34" charset="0"/>
                <a:cs typeface="Tahoma" panose="020B0604030504040204" pitchFamily="34" charset="0"/>
              </a:rPr>
              <a:t>the clay </a:t>
            </a: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in the potter’s hand</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rgbClr val="FF0000"/>
                </a:solidFill>
                <a:latin typeface="Tahoma" panose="020B0604030504040204" pitchFamily="34" charset="0"/>
                <a:ea typeface="Tahoma" panose="020B0604030504040204" pitchFamily="34" charset="0"/>
                <a:cs typeface="Tahoma" panose="020B0604030504040204" pitchFamily="34" charset="0"/>
              </a:rPr>
              <a:t>so are you </a:t>
            </a: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in My hand</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 O house of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Israel... </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6280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32647123"/>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gridCol w="6096001"/>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a:t>
                      </a: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Rom. 9:20; Ex. </a:t>
                      </a:r>
                      <a:r>
                        <a:rPr lang="en-US" sz="3500" b="0" dirty="0" smtClean="0">
                          <a:effectLst/>
                          <a:latin typeface="Tahoma" panose="020B0604030504040204" pitchFamily="34" charset="0"/>
                          <a:ea typeface="Tahoma" panose="020B0604030504040204" pitchFamily="34" charset="0"/>
                          <a:cs typeface="Tahoma" panose="020B0604030504040204" pitchFamily="34" charset="0"/>
                        </a:rPr>
                        <a:t>4:10)</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2105">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443264">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85393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are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 man,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answers back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thing molded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will not say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molder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Why did you </a:t>
            </a:r>
            <a:r>
              <a:rPr lang="en-US" sz="36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make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me </a:t>
            </a:r>
            <a:r>
              <a:rPr lang="en-US" sz="36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like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will 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(Romans 9:20)</a:t>
            </a:r>
          </a:p>
          <a:p>
            <a:pPr marL="0" indent="0" algn="ctr">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Moses said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(making excuses to Him)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Please,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 have never been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eloquent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neither recently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nor in time past, nor since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have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spoken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servant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 am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slow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speech and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slow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tongue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(Exodus 4:10)</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223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62420506"/>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gridCol w="6096001"/>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a:t>
                      </a:r>
                      <a:r>
                        <a:rPr lang="en-US" sz="3500" b="0" dirty="0" smtClean="0">
                          <a:effectLst/>
                          <a:latin typeface="Tahoma" panose="020B0604030504040204" pitchFamily="34" charset="0"/>
                          <a:ea typeface="Tahoma" panose="020B0604030504040204" pitchFamily="34" charset="0"/>
                          <a:cs typeface="Tahoma" panose="020B0604030504040204" pitchFamily="34" charset="0"/>
                        </a:rPr>
                        <a:t>4:10)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a:t>
                      </a:r>
                      <a:r>
                        <a:rPr lang="en-US" sz="3500" dirty="0" smtClean="0">
                          <a:effectLst/>
                          <a:latin typeface="Tahoma" panose="020B0604030504040204" pitchFamily="34" charset="0"/>
                          <a:ea typeface="Tahoma" panose="020B0604030504040204" pitchFamily="34" charset="0"/>
                          <a:cs typeface="Tahoma" panose="020B0604030504040204" pitchFamily="34" charset="0"/>
                        </a:rPr>
                        <a:t>power and grace is perfected </a:t>
                      </a:r>
                      <a:r>
                        <a:rPr lang="en-US" sz="3500" dirty="0">
                          <a:effectLst/>
                          <a:latin typeface="Tahoma" panose="020B0604030504040204" pitchFamily="34" charset="0"/>
                          <a:ea typeface="Tahoma" panose="020B0604030504040204" pitchFamily="34" charset="0"/>
                          <a:cs typeface="Tahoma" panose="020B0604030504040204" pitchFamily="34" charset="0"/>
                        </a:rPr>
                        <a:t>in </a:t>
                      </a:r>
                      <a:r>
                        <a:rPr lang="en-US" sz="3500" dirty="0" smtClean="0">
                          <a:effectLst/>
                          <a:latin typeface="Tahoma" panose="020B0604030504040204" pitchFamily="34" charset="0"/>
                          <a:ea typeface="Tahoma" panose="020B0604030504040204" pitchFamily="34" charset="0"/>
                          <a:cs typeface="Tahoma" panose="020B0604030504040204" pitchFamily="34" charset="0"/>
                        </a:rPr>
                        <a:t>weakness                    (</a:t>
                      </a:r>
                      <a:r>
                        <a:rPr lang="en-US" sz="3500" dirty="0">
                          <a:effectLst/>
                          <a:latin typeface="Tahoma" panose="020B0604030504040204" pitchFamily="34" charset="0"/>
                          <a:ea typeface="Tahoma" panose="020B0604030504040204" pitchFamily="34" charset="0"/>
                          <a:cs typeface="Tahoma" panose="020B0604030504040204" pitchFamily="34" charset="0"/>
                        </a:rPr>
                        <a:t>2 </a:t>
                      </a:r>
                      <a:r>
                        <a:rPr lang="en-US" sz="3500" dirty="0" smtClean="0">
                          <a:effectLst/>
                          <a:latin typeface="Tahoma" panose="020B0604030504040204" pitchFamily="34" charset="0"/>
                          <a:ea typeface="Tahoma" panose="020B0604030504040204" pitchFamily="34" charset="0"/>
                          <a:cs typeface="Tahoma" panose="020B0604030504040204" pitchFamily="34" charset="0"/>
                        </a:rPr>
                        <a:t>Co. </a:t>
                      </a:r>
                      <a:r>
                        <a:rPr lang="en-US" sz="3500" dirty="0">
                          <a:effectLst/>
                          <a:latin typeface="Tahoma" panose="020B0604030504040204" pitchFamily="34" charset="0"/>
                          <a:ea typeface="Tahoma" panose="020B0604030504040204" pitchFamily="34" charset="0"/>
                          <a:cs typeface="Tahoma" panose="020B0604030504040204" pitchFamily="34" charset="0"/>
                        </a:rPr>
                        <a:t>12:7-10; </a:t>
                      </a:r>
                      <a:r>
                        <a:rPr lang="en-US" sz="3500" dirty="0" smtClean="0">
                          <a:effectLst/>
                          <a:latin typeface="Tahoma" panose="020B0604030504040204" pitchFamily="34" charset="0"/>
                          <a:ea typeface="Tahoma" panose="020B0604030504040204" pitchFamily="34" charset="0"/>
                          <a:cs typeface="Tahoma" panose="020B0604030504040204" pitchFamily="34" charset="0"/>
                        </a:rPr>
                        <a:t>Heb</a:t>
                      </a:r>
                      <a:r>
                        <a:rPr lang="en-US" sz="3500" dirty="0">
                          <a:effectLst/>
                          <a:latin typeface="Tahoma" panose="020B0604030504040204" pitchFamily="34" charset="0"/>
                          <a:ea typeface="Tahoma" panose="020B0604030504040204" pitchFamily="34" charset="0"/>
                          <a:cs typeface="Tahoma" panose="020B0604030504040204" pitchFamily="34" charset="0"/>
                        </a:rPr>
                        <a:t>. 4:14-16)</a:t>
                      </a:r>
                    </a:p>
                  </a:txBody>
                  <a:tcPr marL="68580" marR="68580" marT="0" marB="0"/>
                </a:tc>
              </a:tr>
              <a:tr h="1902105">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443264">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92874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surpassing greatness of the revelations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this reason,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keep me 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exalting myself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there was given me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 thorn in the flesh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 messenger of Satan to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torment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me—to keep me 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exalting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myself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Concerning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implored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three times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it might leave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has said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grace is sufficient 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for power is perfected 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weakness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Most gladly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therefore,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will rather boast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about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weaknesses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so that the power of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may dwell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am well content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weaknesses, with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insults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with distresses, with persecutions, with difficulties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for Christ’s sake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when I am weak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then I am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strong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12:7-10).</a:t>
            </a:r>
          </a:p>
        </p:txBody>
      </p:sp>
    </p:spTree>
    <p:extLst>
      <p:ext uri="{BB962C8B-B14F-4D97-AF65-F5344CB8AC3E}">
        <p14:creationId xmlns:p14="http://schemas.microsoft.com/office/powerpoint/2010/main" val="32245083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since we have a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great high priest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has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passed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through the heavens,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the Son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us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hold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fast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our confession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do not have a high priest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cannot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sympathize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with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our weaknesses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One who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has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been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tempted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all things as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we are, yet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without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us draw near with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confidence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throne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grace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we may receive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mercy and find grace to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help</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time of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need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(Hebrews 4:14-16).</a:t>
            </a:r>
          </a:p>
        </p:txBody>
      </p:sp>
    </p:spTree>
    <p:extLst>
      <p:ext uri="{BB962C8B-B14F-4D97-AF65-F5344CB8AC3E}">
        <p14:creationId xmlns:p14="http://schemas.microsoft.com/office/powerpoint/2010/main" val="2131676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78624097"/>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gridCol w="6096001"/>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a:t>
                      </a:r>
                      <a:r>
                        <a:rPr lang="en-US" sz="3500" b="0" dirty="0" smtClean="0">
                          <a:effectLst/>
                          <a:latin typeface="Tahoma" panose="020B0604030504040204" pitchFamily="34" charset="0"/>
                          <a:ea typeface="Tahoma" panose="020B0604030504040204" pitchFamily="34" charset="0"/>
                          <a:cs typeface="Tahoma" panose="020B0604030504040204" pitchFamily="34" charset="0"/>
                        </a:rPr>
                        <a:t>4:10)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a:t>
                      </a:r>
                      <a:r>
                        <a:rPr lang="en-US" sz="3500" dirty="0" smtClean="0">
                          <a:effectLst/>
                          <a:latin typeface="Tahoma" panose="020B0604030504040204" pitchFamily="34" charset="0"/>
                          <a:ea typeface="Tahoma" panose="020B0604030504040204" pitchFamily="34" charset="0"/>
                          <a:cs typeface="Tahoma" panose="020B0604030504040204" pitchFamily="34" charset="0"/>
                        </a:rPr>
                        <a:t>power and grace is perfected </a:t>
                      </a:r>
                      <a:r>
                        <a:rPr lang="en-US" sz="3500" dirty="0">
                          <a:effectLst/>
                          <a:latin typeface="Tahoma" panose="020B0604030504040204" pitchFamily="34" charset="0"/>
                          <a:ea typeface="Tahoma" panose="020B0604030504040204" pitchFamily="34" charset="0"/>
                          <a:cs typeface="Tahoma" panose="020B0604030504040204" pitchFamily="34" charset="0"/>
                        </a:rPr>
                        <a:t>in </a:t>
                      </a:r>
                      <a:r>
                        <a:rPr lang="en-US" sz="3500" dirty="0" smtClean="0">
                          <a:effectLst/>
                          <a:latin typeface="Tahoma" panose="020B0604030504040204" pitchFamily="34" charset="0"/>
                          <a:ea typeface="Tahoma" panose="020B0604030504040204" pitchFamily="34" charset="0"/>
                          <a:cs typeface="Tahoma" panose="020B0604030504040204" pitchFamily="34" charset="0"/>
                        </a:rPr>
                        <a:t>weakness                    (</a:t>
                      </a:r>
                      <a:r>
                        <a:rPr lang="en-US" sz="3500" dirty="0">
                          <a:effectLst/>
                          <a:latin typeface="Tahoma" panose="020B0604030504040204" pitchFamily="34" charset="0"/>
                          <a:ea typeface="Tahoma" panose="020B0604030504040204" pitchFamily="34" charset="0"/>
                          <a:cs typeface="Tahoma" panose="020B0604030504040204" pitchFamily="34" charset="0"/>
                        </a:rPr>
                        <a:t>2 </a:t>
                      </a:r>
                      <a:r>
                        <a:rPr lang="en-US" sz="3500" dirty="0" smtClean="0">
                          <a:effectLst/>
                          <a:latin typeface="Tahoma" panose="020B0604030504040204" pitchFamily="34" charset="0"/>
                          <a:ea typeface="Tahoma" panose="020B0604030504040204" pitchFamily="34" charset="0"/>
                          <a:cs typeface="Tahoma" panose="020B0604030504040204" pitchFamily="34" charset="0"/>
                        </a:rPr>
                        <a:t>Co. </a:t>
                      </a:r>
                      <a:r>
                        <a:rPr lang="en-US" sz="3500" dirty="0">
                          <a:effectLst/>
                          <a:latin typeface="Tahoma" panose="020B0604030504040204" pitchFamily="34" charset="0"/>
                          <a:ea typeface="Tahoma" panose="020B0604030504040204" pitchFamily="34" charset="0"/>
                          <a:cs typeface="Tahoma" panose="020B0604030504040204" pitchFamily="34" charset="0"/>
                        </a:rPr>
                        <a:t>12:7-10; </a:t>
                      </a:r>
                      <a:r>
                        <a:rPr lang="en-US" sz="3500" dirty="0" smtClean="0">
                          <a:effectLst/>
                          <a:latin typeface="Tahoma" panose="020B0604030504040204" pitchFamily="34" charset="0"/>
                          <a:ea typeface="Tahoma" panose="020B0604030504040204" pitchFamily="34" charset="0"/>
                          <a:cs typeface="Tahoma" panose="020B0604030504040204" pitchFamily="34" charset="0"/>
                        </a:rPr>
                        <a:t>Heb</a:t>
                      </a:r>
                      <a:r>
                        <a:rPr lang="en-US" sz="3500" dirty="0">
                          <a:effectLst/>
                          <a:latin typeface="Tahoma" panose="020B0604030504040204" pitchFamily="34" charset="0"/>
                          <a:ea typeface="Tahoma" panose="020B0604030504040204" pitchFamily="34" charset="0"/>
                          <a:cs typeface="Tahoma" panose="020B0604030504040204" pitchFamily="34" charset="0"/>
                        </a:rPr>
                        <a:t>. 4:14-16)</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clay ruined what God </a:t>
                      </a:r>
                      <a:r>
                        <a:rPr lang="en-US" sz="3500" b="0" dirty="0" smtClean="0">
                          <a:effectLst/>
                          <a:latin typeface="Tahoma" panose="020B0604030504040204" pitchFamily="34" charset="0"/>
                          <a:ea typeface="Tahoma" panose="020B0604030504040204" pitchFamily="34" charset="0"/>
                          <a:cs typeface="Tahoma" panose="020B0604030504040204" pitchFamily="34" charset="0"/>
                        </a:rPr>
                        <a:t>had </a:t>
                      </a:r>
                      <a:r>
                        <a:rPr lang="en-US" sz="3500" b="0" dirty="0">
                          <a:effectLst/>
                          <a:latin typeface="Tahoma" panose="020B0604030504040204" pitchFamily="34" charset="0"/>
                          <a:ea typeface="Tahoma" panose="020B0604030504040204" pitchFamily="34" charset="0"/>
                          <a:cs typeface="Tahoma" panose="020B0604030504040204" pitchFamily="34" charset="0"/>
                        </a:rPr>
                        <a:t>created because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their sin (</a:t>
                      </a:r>
                      <a:r>
                        <a:rPr lang="en-US" sz="3500" b="0" dirty="0">
                          <a:effectLst/>
                          <a:latin typeface="Tahoma" panose="020B0604030504040204" pitchFamily="34" charset="0"/>
                          <a:ea typeface="Tahoma" panose="020B0604030504040204" pitchFamily="34" charset="0"/>
                          <a:cs typeface="Tahoma" panose="020B0604030504040204" pitchFamily="34" charset="0"/>
                        </a:rPr>
                        <a:t>Jer. 18:4, 11-12)</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443264">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079720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vessel that he was making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clay was spoiled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hand of the potter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remade it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into another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vessel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as it pleased the potter to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make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(Jer. 18:4)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Thus says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“Behold,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am fashioning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calamity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against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devising a plan against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Oh turn back,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each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you from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his evil way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and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reform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ways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deeds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they will say,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It’s hopeless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we are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follow our own plans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each of us will act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according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stubbornness of his evil heart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(18:11-12)</a:t>
            </a:r>
          </a:p>
        </p:txBody>
      </p:sp>
    </p:spTree>
    <p:extLst>
      <p:ext uri="{BB962C8B-B14F-4D97-AF65-F5344CB8AC3E}">
        <p14:creationId xmlns:p14="http://schemas.microsoft.com/office/powerpoint/2010/main" val="204361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75705436"/>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gridCol w="6096001"/>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a:t>
                      </a:r>
                      <a:r>
                        <a:rPr lang="en-US" sz="3500" b="0" dirty="0" smtClean="0">
                          <a:effectLst/>
                          <a:latin typeface="Tahoma" panose="020B0604030504040204" pitchFamily="34" charset="0"/>
                          <a:ea typeface="Tahoma" panose="020B0604030504040204" pitchFamily="34" charset="0"/>
                          <a:cs typeface="Tahoma" panose="020B0604030504040204" pitchFamily="34" charset="0"/>
                        </a:rPr>
                        <a:t>4:10)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a:t>
                      </a:r>
                      <a:r>
                        <a:rPr lang="en-US" sz="3500" dirty="0" smtClean="0">
                          <a:effectLst/>
                          <a:latin typeface="Tahoma" panose="020B0604030504040204" pitchFamily="34" charset="0"/>
                          <a:ea typeface="Tahoma" panose="020B0604030504040204" pitchFamily="34" charset="0"/>
                          <a:cs typeface="Tahoma" panose="020B0604030504040204" pitchFamily="34" charset="0"/>
                        </a:rPr>
                        <a:t>power and grace is perfected </a:t>
                      </a:r>
                      <a:r>
                        <a:rPr lang="en-US" sz="3500" dirty="0">
                          <a:effectLst/>
                          <a:latin typeface="Tahoma" panose="020B0604030504040204" pitchFamily="34" charset="0"/>
                          <a:ea typeface="Tahoma" panose="020B0604030504040204" pitchFamily="34" charset="0"/>
                          <a:cs typeface="Tahoma" panose="020B0604030504040204" pitchFamily="34" charset="0"/>
                        </a:rPr>
                        <a:t>in </a:t>
                      </a:r>
                      <a:r>
                        <a:rPr lang="en-US" sz="3500" dirty="0" smtClean="0">
                          <a:effectLst/>
                          <a:latin typeface="Tahoma" panose="020B0604030504040204" pitchFamily="34" charset="0"/>
                          <a:ea typeface="Tahoma" panose="020B0604030504040204" pitchFamily="34" charset="0"/>
                          <a:cs typeface="Tahoma" panose="020B0604030504040204" pitchFamily="34" charset="0"/>
                        </a:rPr>
                        <a:t>weakness                    (</a:t>
                      </a:r>
                      <a:r>
                        <a:rPr lang="en-US" sz="3500" dirty="0">
                          <a:effectLst/>
                          <a:latin typeface="Tahoma" panose="020B0604030504040204" pitchFamily="34" charset="0"/>
                          <a:ea typeface="Tahoma" panose="020B0604030504040204" pitchFamily="34" charset="0"/>
                          <a:cs typeface="Tahoma" panose="020B0604030504040204" pitchFamily="34" charset="0"/>
                        </a:rPr>
                        <a:t>2 </a:t>
                      </a:r>
                      <a:r>
                        <a:rPr lang="en-US" sz="3500" dirty="0" smtClean="0">
                          <a:effectLst/>
                          <a:latin typeface="Tahoma" panose="020B0604030504040204" pitchFamily="34" charset="0"/>
                          <a:ea typeface="Tahoma" panose="020B0604030504040204" pitchFamily="34" charset="0"/>
                          <a:cs typeface="Tahoma" panose="020B0604030504040204" pitchFamily="34" charset="0"/>
                        </a:rPr>
                        <a:t>Co. </a:t>
                      </a:r>
                      <a:r>
                        <a:rPr lang="en-US" sz="3500" dirty="0">
                          <a:effectLst/>
                          <a:latin typeface="Tahoma" panose="020B0604030504040204" pitchFamily="34" charset="0"/>
                          <a:ea typeface="Tahoma" panose="020B0604030504040204" pitchFamily="34" charset="0"/>
                          <a:cs typeface="Tahoma" panose="020B0604030504040204" pitchFamily="34" charset="0"/>
                        </a:rPr>
                        <a:t>12:7-10; </a:t>
                      </a:r>
                      <a:r>
                        <a:rPr lang="en-US" sz="3500" dirty="0" smtClean="0">
                          <a:effectLst/>
                          <a:latin typeface="Tahoma" panose="020B0604030504040204" pitchFamily="34" charset="0"/>
                          <a:ea typeface="Tahoma" panose="020B0604030504040204" pitchFamily="34" charset="0"/>
                          <a:cs typeface="Tahoma" panose="020B0604030504040204" pitchFamily="34" charset="0"/>
                        </a:rPr>
                        <a:t>Heb</a:t>
                      </a:r>
                      <a:r>
                        <a:rPr lang="en-US" sz="3500" dirty="0">
                          <a:effectLst/>
                          <a:latin typeface="Tahoma" panose="020B0604030504040204" pitchFamily="34" charset="0"/>
                          <a:ea typeface="Tahoma" panose="020B0604030504040204" pitchFamily="34" charset="0"/>
                          <a:cs typeface="Tahoma" panose="020B0604030504040204" pitchFamily="34" charset="0"/>
                        </a:rPr>
                        <a:t>. 4:14-16)</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clay ruined what God </a:t>
                      </a:r>
                      <a:r>
                        <a:rPr lang="en-US" sz="3500" b="0" dirty="0" smtClean="0">
                          <a:effectLst/>
                          <a:latin typeface="Tahoma" panose="020B0604030504040204" pitchFamily="34" charset="0"/>
                          <a:ea typeface="Tahoma" panose="020B0604030504040204" pitchFamily="34" charset="0"/>
                          <a:cs typeface="Tahoma" panose="020B0604030504040204" pitchFamily="34" charset="0"/>
                        </a:rPr>
                        <a:t>had </a:t>
                      </a:r>
                      <a:r>
                        <a:rPr lang="en-US" sz="3500" b="0" dirty="0">
                          <a:effectLst/>
                          <a:latin typeface="Tahoma" panose="020B0604030504040204" pitchFamily="34" charset="0"/>
                          <a:ea typeface="Tahoma" panose="020B0604030504040204" pitchFamily="34" charset="0"/>
                          <a:cs typeface="Tahoma" panose="020B0604030504040204" pitchFamily="34" charset="0"/>
                        </a:rPr>
                        <a:t>created because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their sin (</a:t>
                      </a:r>
                      <a:r>
                        <a:rPr lang="en-US" sz="3500" b="0" dirty="0">
                          <a:effectLst/>
                          <a:latin typeface="Tahoma" panose="020B0604030504040204" pitchFamily="34" charset="0"/>
                          <a:ea typeface="Tahoma" panose="020B0604030504040204" pitchFamily="34" charset="0"/>
                          <a:cs typeface="Tahoma" panose="020B0604030504040204" pitchFamily="34" charset="0"/>
                        </a:rPr>
                        <a:t>Jer. 18:4, 11-12)</a:t>
                      </a: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Transformed by God’s Word</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(Rom</a:t>
                      </a:r>
                      <a:r>
                        <a:rPr lang="en-US" sz="3500" b="0" dirty="0">
                          <a:effectLst/>
                          <a:latin typeface="Tahoma" panose="020B0604030504040204" pitchFamily="34" charset="0"/>
                          <a:ea typeface="Tahoma" panose="020B0604030504040204" pitchFamily="34" charset="0"/>
                          <a:cs typeface="Tahoma" panose="020B0604030504040204" pitchFamily="34" charset="0"/>
                        </a:rPr>
                        <a:t>. 12:2; Gal. 4:19;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Eph</a:t>
                      </a:r>
                      <a:r>
                        <a:rPr lang="en-US" sz="3500" b="0" dirty="0">
                          <a:effectLst/>
                          <a:latin typeface="Tahoma" panose="020B0604030504040204" pitchFamily="34" charset="0"/>
                          <a:ea typeface="Tahoma" panose="020B0604030504040204" pitchFamily="34" charset="0"/>
                          <a:cs typeface="Tahoma" panose="020B0604030504040204" pitchFamily="34" charset="0"/>
                        </a:rPr>
                        <a:t>. 4:17-24)</a:t>
                      </a:r>
                    </a:p>
                  </a:txBody>
                  <a:tcPr marL="68580" marR="68580" marT="0" marB="0"/>
                </a:tc>
              </a:tr>
              <a:tr h="2443264">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91956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be conformed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this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but be transformed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renewing of your mind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you may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prove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what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of God 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which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acceptable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perfect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(Romans 12:2).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children, with whom I am again in labor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until Christ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is</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formed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(Galatians 4:19).</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2217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I say, and affirm together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with the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that 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walk no longer just as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Gentiles also walk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futility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their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mind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being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darkened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their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understanding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excluded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life of God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ignorance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is in them,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hardness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of their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heart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having become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callous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given themselves over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sensuality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practice of every kind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impurity with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greediness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3687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one moment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might speak concerning </a:t>
            </a:r>
            <a:r>
              <a:rPr lang="en-US" sz="37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a nation</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or</a:t>
            </a: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concerning </a:t>
            </a:r>
            <a:r>
              <a:rPr lang="en-US" sz="37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a kingdom</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 to uproot, to pull down, or to </a:t>
            </a:r>
          </a:p>
          <a:p>
            <a:pPr marL="0" indent="0" algn="ctr">
              <a:buNone/>
            </a:pP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destroy </a:t>
            </a:r>
            <a:r>
              <a:rPr lang="en-US" sz="37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it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that nation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against which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have spoken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turns from its </a:t>
            </a:r>
          </a:p>
          <a:p>
            <a:pPr marL="0" indent="0" algn="ctr">
              <a:buNone/>
            </a:pP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evil</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will relent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concerning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calamity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planned to </a:t>
            </a:r>
          </a:p>
          <a:p>
            <a:pPr marL="0" indent="0" algn="ctr">
              <a:buNone/>
            </a:pP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bring on it.  </a:t>
            </a: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another moment I might speak concerning </a:t>
            </a:r>
            <a:r>
              <a:rPr lang="en-US" sz="3700" u="sng" dirty="0">
                <a:solidFill>
                  <a:srgbClr val="FF0000"/>
                </a:solidFill>
                <a:latin typeface="Tahoma" panose="020B0604030504040204" pitchFamily="34" charset="0"/>
                <a:ea typeface="Tahoma" panose="020B0604030504040204" pitchFamily="34" charset="0"/>
                <a:cs typeface="Tahoma" panose="020B0604030504040204" pitchFamily="34" charset="0"/>
              </a:rPr>
              <a:t>a </a:t>
            </a:r>
            <a:r>
              <a:rPr lang="en-US" sz="37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nation</a:t>
            </a: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concerning </a:t>
            </a:r>
            <a:r>
              <a:rPr lang="en-US" sz="3700" u="sng" dirty="0">
                <a:solidFill>
                  <a:srgbClr val="FF0000"/>
                </a:solidFill>
                <a:latin typeface="Tahoma" panose="020B0604030504040204" pitchFamily="34" charset="0"/>
                <a:ea typeface="Tahoma" panose="020B0604030504040204" pitchFamily="34" charset="0"/>
                <a:cs typeface="Tahoma" panose="020B0604030504040204" pitchFamily="34" charset="0"/>
              </a:rPr>
              <a:t>a kingdom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to build up or to plant </a:t>
            </a:r>
            <a:r>
              <a:rPr lang="en-US" sz="3700" i="1" dirty="0">
                <a:solidFill>
                  <a:srgbClr val="92D050"/>
                </a:solidFill>
                <a:latin typeface="Tahoma" panose="020B0604030504040204" pitchFamily="34" charset="0"/>
                <a:ea typeface="Tahoma" panose="020B0604030504040204" pitchFamily="34" charset="0"/>
                <a:cs typeface="Tahoma" panose="020B0604030504040204" pitchFamily="34" charset="0"/>
              </a:rPr>
              <a:t>it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if it </a:t>
            </a:r>
            <a:endPar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does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evil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in My sight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by not obeying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My voice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will </a:t>
            </a:r>
            <a:endPar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think better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of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good with which I had promised to bless it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86390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did not learn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this way,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indeed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have heard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have been taught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just as truth is in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reference to your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former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manner of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lay aside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old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being corrupted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accordance with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lusts of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deceit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be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renewed</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in the spirit of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your</a:t>
            </a: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 mind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put on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new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which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i="1" dirty="0" smtClean="0">
                <a:solidFill>
                  <a:srgbClr val="00B0F0"/>
                </a:solidFill>
                <a:latin typeface="Tahoma" panose="020B0604030504040204" pitchFamily="34" charset="0"/>
                <a:ea typeface="Tahoma" panose="020B0604030504040204" pitchFamily="34" charset="0"/>
                <a:cs typeface="Tahoma" panose="020B0604030504040204" pitchFamily="34" charset="0"/>
              </a:rPr>
              <a:t>likeness</a:t>
            </a:r>
          </a:p>
          <a:p>
            <a:pPr marL="0" indent="0" algn="ctr">
              <a:buNone/>
            </a:pPr>
            <a:r>
              <a:rPr lang="en-US" sz="3600" i="1" dirty="0" smtClean="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of</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God has been created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righteousness &amp;</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holiness of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truth</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(Ephesians 4:17-24).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51582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7606296"/>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gridCol w="6096001"/>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a:t>
                      </a:r>
                      <a:r>
                        <a:rPr lang="en-US" sz="3500" b="0" dirty="0" smtClean="0">
                          <a:effectLst/>
                          <a:latin typeface="Tahoma" panose="020B0604030504040204" pitchFamily="34" charset="0"/>
                          <a:ea typeface="Tahoma" panose="020B0604030504040204" pitchFamily="34" charset="0"/>
                          <a:cs typeface="Tahoma" panose="020B0604030504040204" pitchFamily="34" charset="0"/>
                        </a:rPr>
                        <a:t>4:10)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a:t>
                      </a:r>
                      <a:r>
                        <a:rPr lang="en-US" sz="3500" dirty="0" smtClean="0">
                          <a:effectLst/>
                          <a:latin typeface="Tahoma" panose="020B0604030504040204" pitchFamily="34" charset="0"/>
                          <a:ea typeface="Tahoma" panose="020B0604030504040204" pitchFamily="34" charset="0"/>
                          <a:cs typeface="Tahoma" panose="020B0604030504040204" pitchFamily="34" charset="0"/>
                        </a:rPr>
                        <a:t>power and grace is perfected </a:t>
                      </a:r>
                      <a:r>
                        <a:rPr lang="en-US" sz="3500" dirty="0">
                          <a:effectLst/>
                          <a:latin typeface="Tahoma" panose="020B0604030504040204" pitchFamily="34" charset="0"/>
                          <a:ea typeface="Tahoma" panose="020B0604030504040204" pitchFamily="34" charset="0"/>
                          <a:cs typeface="Tahoma" panose="020B0604030504040204" pitchFamily="34" charset="0"/>
                        </a:rPr>
                        <a:t>in </a:t>
                      </a:r>
                      <a:r>
                        <a:rPr lang="en-US" sz="3500" dirty="0" smtClean="0">
                          <a:effectLst/>
                          <a:latin typeface="Tahoma" panose="020B0604030504040204" pitchFamily="34" charset="0"/>
                          <a:ea typeface="Tahoma" panose="020B0604030504040204" pitchFamily="34" charset="0"/>
                          <a:cs typeface="Tahoma" panose="020B0604030504040204" pitchFamily="34" charset="0"/>
                        </a:rPr>
                        <a:t>weakness                    (</a:t>
                      </a:r>
                      <a:r>
                        <a:rPr lang="en-US" sz="3500" dirty="0">
                          <a:effectLst/>
                          <a:latin typeface="Tahoma" panose="020B0604030504040204" pitchFamily="34" charset="0"/>
                          <a:ea typeface="Tahoma" panose="020B0604030504040204" pitchFamily="34" charset="0"/>
                          <a:cs typeface="Tahoma" panose="020B0604030504040204" pitchFamily="34" charset="0"/>
                        </a:rPr>
                        <a:t>2 </a:t>
                      </a:r>
                      <a:r>
                        <a:rPr lang="en-US" sz="3500" dirty="0" smtClean="0">
                          <a:effectLst/>
                          <a:latin typeface="Tahoma" panose="020B0604030504040204" pitchFamily="34" charset="0"/>
                          <a:ea typeface="Tahoma" panose="020B0604030504040204" pitchFamily="34" charset="0"/>
                          <a:cs typeface="Tahoma" panose="020B0604030504040204" pitchFamily="34" charset="0"/>
                        </a:rPr>
                        <a:t>Co. </a:t>
                      </a:r>
                      <a:r>
                        <a:rPr lang="en-US" sz="3500" dirty="0">
                          <a:effectLst/>
                          <a:latin typeface="Tahoma" panose="020B0604030504040204" pitchFamily="34" charset="0"/>
                          <a:ea typeface="Tahoma" panose="020B0604030504040204" pitchFamily="34" charset="0"/>
                          <a:cs typeface="Tahoma" panose="020B0604030504040204" pitchFamily="34" charset="0"/>
                        </a:rPr>
                        <a:t>12:7-10; </a:t>
                      </a:r>
                      <a:r>
                        <a:rPr lang="en-US" sz="3500" dirty="0" smtClean="0">
                          <a:effectLst/>
                          <a:latin typeface="Tahoma" panose="020B0604030504040204" pitchFamily="34" charset="0"/>
                          <a:ea typeface="Tahoma" panose="020B0604030504040204" pitchFamily="34" charset="0"/>
                          <a:cs typeface="Tahoma" panose="020B0604030504040204" pitchFamily="34" charset="0"/>
                        </a:rPr>
                        <a:t>Heb</a:t>
                      </a:r>
                      <a:r>
                        <a:rPr lang="en-US" sz="3500" dirty="0">
                          <a:effectLst/>
                          <a:latin typeface="Tahoma" panose="020B0604030504040204" pitchFamily="34" charset="0"/>
                          <a:ea typeface="Tahoma" panose="020B0604030504040204" pitchFamily="34" charset="0"/>
                          <a:cs typeface="Tahoma" panose="020B0604030504040204" pitchFamily="34" charset="0"/>
                        </a:rPr>
                        <a:t>. 4:14-16)</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clay ruined what God </a:t>
                      </a:r>
                      <a:r>
                        <a:rPr lang="en-US" sz="3500" b="0" dirty="0" smtClean="0">
                          <a:effectLst/>
                          <a:latin typeface="Tahoma" panose="020B0604030504040204" pitchFamily="34" charset="0"/>
                          <a:ea typeface="Tahoma" panose="020B0604030504040204" pitchFamily="34" charset="0"/>
                          <a:cs typeface="Tahoma" panose="020B0604030504040204" pitchFamily="34" charset="0"/>
                        </a:rPr>
                        <a:t>had </a:t>
                      </a:r>
                      <a:r>
                        <a:rPr lang="en-US" sz="3500" b="0" dirty="0">
                          <a:effectLst/>
                          <a:latin typeface="Tahoma" panose="020B0604030504040204" pitchFamily="34" charset="0"/>
                          <a:ea typeface="Tahoma" panose="020B0604030504040204" pitchFamily="34" charset="0"/>
                          <a:cs typeface="Tahoma" panose="020B0604030504040204" pitchFamily="34" charset="0"/>
                        </a:rPr>
                        <a:t>created because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their sin (</a:t>
                      </a:r>
                      <a:r>
                        <a:rPr lang="en-US" sz="3500" b="0" dirty="0">
                          <a:effectLst/>
                          <a:latin typeface="Tahoma" panose="020B0604030504040204" pitchFamily="34" charset="0"/>
                          <a:ea typeface="Tahoma" panose="020B0604030504040204" pitchFamily="34" charset="0"/>
                          <a:cs typeface="Tahoma" panose="020B0604030504040204" pitchFamily="34" charset="0"/>
                        </a:rPr>
                        <a:t>Jer. 18:4, 11-12)</a:t>
                      </a: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Transformed by God’s Word</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(Rom</a:t>
                      </a:r>
                      <a:r>
                        <a:rPr lang="en-US" sz="3500" b="0" dirty="0">
                          <a:effectLst/>
                          <a:latin typeface="Tahoma" panose="020B0604030504040204" pitchFamily="34" charset="0"/>
                          <a:ea typeface="Tahoma" panose="020B0604030504040204" pitchFamily="34" charset="0"/>
                          <a:cs typeface="Tahoma" panose="020B0604030504040204" pitchFamily="34" charset="0"/>
                        </a:rPr>
                        <a:t>. 12:2; Gal. 4:19;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Eph</a:t>
                      </a:r>
                      <a:r>
                        <a:rPr lang="en-US" sz="3500" b="0" dirty="0">
                          <a:effectLst/>
                          <a:latin typeface="Tahoma" panose="020B0604030504040204" pitchFamily="34" charset="0"/>
                          <a:ea typeface="Tahoma" panose="020B0604030504040204" pitchFamily="34" charset="0"/>
                          <a:cs typeface="Tahoma" panose="020B0604030504040204" pitchFamily="34" charset="0"/>
                        </a:rPr>
                        <a:t>. 4:17-24)</a:t>
                      </a:r>
                    </a:p>
                  </a:txBody>
                  <a:tcPr marL="68580" marR="68580" marT="0" marB="0"/>
                </a:tc>
              </a:tr>
              <a:tr h="2443264">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A vessel of wrath prepared for destruction because they weren’t useful to the Potter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(Jer. 19:10-13; Rom</a:t>
                      </a:r>
                      <a:r>
                        <a:rPr lang="en-US" sz="3500" b="0" dirty="0">
                          <a:effectLst/>
                          <a:latin typeface="Tahoma" panose="020B0604030504040204" pitchFamily="34" charset="0"/>
                          <a:ea typeface="Tahoma" panose="020B0604030504040204" pitchFamily="34" charset="0"/>
                          <a:cs typeface="Tahoma" panose="020B0604030504040204" pitchFamily="34" charset="0"/>
                        </a:rPr>
                        <a:t>. 9:19-22)</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636710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are to break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jar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sight of the men who accompany you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and say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Thus says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of hosts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“Just so will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break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this people and this city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even as one breaks a potter’s vessel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which cannot again be repaired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and they will bury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Topheth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hlinkClick r:id="rId3" tooltip="See footnote e"/>
              </a:rPr>
              <a:t>e</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because there is no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other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place for burial.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how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will treat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this place and its inhabitants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declares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as to make this city like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Topheth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houses of Jerusalem and the houses of the kings of Judah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will be defiled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like the place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Topheth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because of all the houses on whose rooftops they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burned</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sacrifices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all the heavenly host and poured out drink offerings to other gods</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(Jeremiah 19:10-13)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583702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will say to me then,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Why does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still find fault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resists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will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contrary,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are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answers back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thing molded will not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molder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Why did you make me like 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will it?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does not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potter have a right over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clay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make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same lump one vessel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honorable use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another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common use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although willing to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demonstrate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His wrath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make His power known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endured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with much patience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vessels of wrath prepared for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destruction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9:19-22)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762660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13424894"/>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gridCol w="6096001"/>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a:t>
                      </a:r>
                      <a:r>
                        <a:rPr lang="en-US" sz="3500" b="0" dirty="0" smtClean="0">
                          <a:effectLst/>
                          <a:latin typeface="Tahoma" panose="020B0604030504040204" pitchFamily="34" charset="0"/>
                          <a:ea typeface="Tahoma" panose="020B0604030504040204" pitchFamily="34" charset="0"/>
                          <a:cs typeface="Tahoma" panose="020B0604030504040204" pitchFamily="34" charset="0"/>
                        </a:rPr>
                        <a:t>4:10)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a:t>
                      </a:r>
                      <a:r>
                        <a:rPr lang="en-US" sz="3500" dirty="0" smtClean="0">
                          <a:effectLst/>
                          <a:latin typeface="Tahoma" panose="020B0604030504040204" pitchFamily="34" charset="0"/>
                          <a:ea typeface="Tahoma" panose="020B0604030504040204" pitchFamily="34" charset="0"/>
                          <a:cs typeface="Tahoma" panose="020B0604030504040204" pitchFamily="34" charset="0"/>
                        </a:rPr>
                        <a:t>power and grace is perfected </a:t>
                      </a:r>
                      <a:r>
                        <a:rPr lang="en-US" sz="3500" dirty="0">
                          <a:effectLst/>
                          <a:latin typeface="Tahoma" panose="020B0604030504040204" pitchFamily="34" charset="0"/>
                          <a:ea typeface="Tahoma" panose="020B0604030504040204" pitchFamily="34" charset="0"/>
                          <a:cs typeface="Tahoma" panose="020B0604030504040204" pitchFamily="34" charset="0"/>
                        </a:rPr>
                        <a:t>in </a:t>
                      </a:r>
                      <a:r>
                        <a:rPr lang="en-US" sz="3500" dirty="0" smtClean="0">
                          <a:effectLst/>
                          <a:latin typeface="Tahoma" panose="020B0604030504040204" pitchFamily="34" charset="0"/>
                          <a:ea typeface="Tahoma" panose="020B0604030504040204" pitchFamily="34" charset="0"/>
                          <a:cs typeface="Tahoma" panose="020B0604030504040204" pitchFamily="34" charset="0"/>
                        </a:rPr>
                        <a:t>weakness                    (</a:t>
                      </a:r>
                      <a:r>
                        <a:rPr lang="en-US" sz="3500" dirty="0">
                          <a:effectLst/>
                          <a:latin typeface="Tahoma" panose="020B0604030504040204" pitchFamily="34" charset="0"/>
                          <a:ea typeface="Tahoma" panose="020B0604030504040204" pitchFamily="34" charset="0"/>
                          <a:cs typeface="Tahoma" panose="020B0604030504040204" pitchFamily="34" charset="0"/>
                        </a:rPr>
                        <a:t>2 </a:t>
                      </a:r>
                      <a:r>
                        <a:rPr lang="en-US" sz="3500" dirty="0" smtClean="0">
                          <a:effectLst/>
                          <a:latin typeface="Tahoma" panose="020B0604030504040204" pitchFamily="34" charset="0"/>
                          <a:ea typeface="Tahoma" panose="020B0604030504040204" pitchFamily="34" charset="0"/>
                          <a:cs typeface="Tahoma" panose="020B0604030504040204" pitchFamily="34" charset="0"/>
                        </a:rPr>
                        <a:t>Co. </a:t>
                      </a:r>
                      <a:r>
                        <a:rPr lang="en-US" sz="3500" dirty="0">
                          <a:effectLst/>
                          <a:latin typeface="Tahoma" panose="020B0604030504040204" pitchFamily="34" charset="0"/>
                          <a:ea typeface="Tahoma" panose="020B0604030504040204" pitchFamily="34" charset="0"/>
                          <a:cs typeface="Tahoma" panose="020B0604030504040204" pitchFamily="34" charset="0"/>
                        </a:rPr>
                        <a:t>12:7-10; </a:t>
                      </a:r>
                      <a:r>
                        <a:rPr lang="en-US" sz="3500" dirty="0" smtClean="0">
                          <a:effectLst/>
                          <a:latin typeface="Tahoma" panose="020B0604030504040204" pitchFamily="34" charset="0"/>
                          <a:ea typeface="Tahoma" panose="020B0604030504040204" pitchFamily="34" charset="0"/>
                          <a:cs typeface="Tahoma" panose="020B0604030504040204" pitchFamily="34" charset="0"/>
                        </a:rPr>
                        <a:t>Heb</a:t>
                      </a:r>
                      <a:r>
                        <a:rPr lang="en-US" sz="3500" dirty="0">
                          <a:effectLst/>
                          <a:latin typeface="Tahoma" panose="020B0604030504040204" pitchFamily="34" charset="0"/>
                          <a:ea typeface="Tahoma" panose="020B0604030504040204" pitchFamily="34" charset="0"/>
                          <a:cs typeface="Tahoma" panose="020B0604030504040204" pitchFamily="34" charset="0"/>
                        </a:rPr>
                        <a:t>. 4:14-16)</a:t>
                      </a:r>
                    </a:p>
                  </a:txBody>
                  <a:tcPr marL="68580" marR="68580" marT="0" marB="0"/>
                </a:tc>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clay ruined what God </a:t>
                      </a:r>
                      <a:r>
                        <a:rPr lang="en-US" sz="3500" b="0" dirty="0" smtClean="0">
                          <a:effectLst/>
                          <a:latin typeface="Tahoma" panose="020B0604030504040204" pitchFamily="34" charset="0"/>
                          <a:ea typeface="Tahoma" panose="020B0604030504040204" pitchFamily="34" charset="0"/>
                          <a:cs typeface="Tahoma" panose="020B0604030504040204" pitchFamily="34" charset="0"/>
                        </a:rPr>
                        <a:t>had </a:t>
                      </a:r>
                      <a:r>
                        <a:rPr lang="en-US" sz="3500" b="0" dirty="0">
                          <a:effectLst/>
                          <a:latin typeface="Tahoma" panose="020B0604030504040204" pitchFamily="34" charset="0"/>
                          <a:ea typeface="Tahoma" panose="020B0604030504040204" pitchFamily="34" charset="0"/>
                          <a:cs typeface="Tahoma" panose="020B0604030504040204" pitchFamily="34" charset="0"/>
                        </a:rPr>
                        <a:t>created because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their sin (</a:t>
                      </a:r>
                      <a:r>
                        <a:rPr lang="en-US" sz="3500" b="0" dirty="0">
                          <a:effectLst/>
                          <a:latin typeface="Tahoma" panose="020B0604030504040204" pitchFamily="34" charset="0"/>
                          <a:ea typeface="Tahoma" panose="020B0604030504040204" pitchFamily="34" charset="0"/>
                          <a:cs typeface="Tahoma" panose="020B0604030504040204" pitchFamily="34" charset="0"/>
                        </a:rPr>
                        <a:t>Jer. 18:4, 11-12)</a:t>
                      </a: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Transformed by God’s Word</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(Rom</a:t>
                      </a:r>
                      <a:r>
                        <a:rPr lang="en-US" sz="3500" b="0" dirty="0">
                          <a:effectLst/>
                          <a:latin typeface="Tahoma" panose="020B0604030504040204" pitchFamily="34" charset="0"/>
                          <a:ea typeface="Tahoma" panose="020B0604030504040204" pitchFamily="34" charset="0"/>
                          <a:cs typeface="Tahoma" panose="020B0604030504040204" pitchFamily="34" charset="0"/>
                        </a:rPr>
                        <a:t>. 12:2; Gal. 4:19;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Eph</a:t>
                      </a:r>
                      <a:r>
                        <a:rPr lang="en-US" sz="3500" b="0" dirty="0">
                          <a:effectLst/>
                          <a:latin typeface="Tahoma" panose="020B0604030504040204" pitchFamily="34" charset="0"/>
                          <a:ea typeface="Tahoma" panose="020B0604030504040204" pitchFamily="34" charset="0"/>
                          <a:cs typeface="Tahoma" panose="020B0604030504040204" pitchFamily="34" charset="0"/>
                        </a:rPr>
                        <a:t>. 4:17-24)</a:t>
                      </a:r>
                    </a:p>
                  </a:txBody>
                  <a:tcPr marL="68580" marR="68580" marT="0" marB="0"/>
                </a:tc>
              </a:tr>
              <a:tr h="2443264">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A vessel of wrath prepared for destruction because they weren’t useful to the Potter (Rom. 9:19-22)</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A vessel for honor, useful to the Master &amp; prepared for every good work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2 Tim. 2:19-21)</a:t>
                      </a:r>
                    </a:p>
                  </a:txBody>
                  <a:tcPr marL="68580" marR="68580" marT="0" marB="0"/>
                </a:tc>
              </a:tr>
            </a:tbl>
          </a:graphicData>
        </a:graphic>
      </p:graphicFrame>
    </p:spTree>
    <p:extLst>
      <p:ext uri="{BB962C8B-B14F-4D97-AF65-F5344CB8AC3E}">
        <p14:creationId xmlns:p14="http://schemas.microsoft.com/office/powerpoint/2010/main" val="11587303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firm foundation of God stands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having this seal,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knows those who are 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Everyone who names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name of the Lord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abstain</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wickedness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 large house there are not only gold and silver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vessels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also vessels of wood and of earthenware, and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honor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some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dishonor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if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anyone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cleanses himself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from these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he will be a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vessel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honor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sanctified, useful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Master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prepared </a:t>
            </a: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for every good work</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Timothy 2:19-21)</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72975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to Change from Stubborn to Malleable Clay</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Autofit/>
          </a:bodyPr>
          <a:lstStyle/>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talking back to the Potter or being molded by Him? </a:t>
            </a:r>
          </a:p>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Realize God has the right to tell you what to do (Rom. 9:21)</a:t>
            </a:r>
          </a:p>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a strong desire to understand &amp; learn God’s commands</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the Psalmist did (Ps. 119:73)</a:t>
            </a:r>
          </a:p>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Humble yourself- Christ died for your sins (Ro. 5:8; Ph. 2:5f)</a:t>
            </a:r>
          </a:p>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 &amp; be Baptized to receive forgiveness (Acts 2:38)</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460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fontScale="90000"/>
          </a:bodyPr>
          <a:lstStyle/>
          <a:p>
            <a:pPr algn="ct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a vessel of honor or dishonor to the Lord? </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Paul changed- from persecutor to preacher (1 Tim. 1:12-16)    You can change also!</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are the servants of whom you obey, either of sin resulting in death or obedience resulting in righteousness (Romans 6:16-18)</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believers think they’re going to heaven but on the Judgment Day be told to depart because they practiced lawlessness (Matt. 7:21-23).  Don’t let that be you! </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Today is the day of salvation!  Obey right now! (2 Cor. 6:2)</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0623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now then,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speak to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 men of Judah and against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a:t>
            </a:r>
          </a:p>
          <a:p>
            <a:pPr marL="0" indent="0" algn="ctr">
              <a:buNone/>
            </a:pP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inhabitants of Jerusalem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saying,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Thus says the </a:t>
            </a: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Behold,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am fashioning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calamity against you and </a:t>
            </a:r>
            <a:endPar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devising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a plan against you</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Oh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turn back, each of you </a:t>
            </a:r>
            <a:endPar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from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his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evil way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reform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your ways and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your</a:t>
            </a:r>
          </a:p>
          <a:p>
            <a:pPr marL="0" indent="0" algn="ctr">
              <a:buNone/>
            </a:pP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deeds.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they will say, ‘</a:t>
            </a:r>
            <a:r>
              <a:rPr lang="en-US" sz="3700" u="sng" dirty="0">
                <a:solidFill>
                  <a:srgbClr val="FF0000"/>
                </a:solidFill>
                <a:latin typeface="Tahoma" panose="020B0604030504040204" pitchFamily="34" charset="0"/>
                <a:ea typeface="Tahoma" panose="020B0604030504040204" pitchFamily="34" charset="0"/>
                <a:cs typeface="Tahoma" panose="020B0604030504040204" pitchFamily="34" charset="0"/>
              </a:rPr>
              <a:t>It’s hopeless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we are going to </a:t>
            </a:r>
            <a:endPar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follow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our own plans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each of us will act according to </a:t>
            </a:r>
            <a:endPar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stubbornness of his evil heart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0066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4926880"/>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65245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85949">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66555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36011576"/>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65245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85949">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(Isaiah </a:t>
                      </a:r>
                      <a:r>
                        <a:rPr lang="en-US" sz="3500" b="0" dirty="0">
                          <a:effectLst/>
                          <a:latin typeface="Tahoma" panose="020B0604030504040204" pitchFamily="34" charset="0"/>
                          <a:ea typeface="Tahoma" panose="020B0604030504040204" pitchFamily="34" charset="0"/>
                          <a:cs typeface="Tahoma" panose="020B0604030504040204" pitchFamily="34" charset="0"/>
                        </a:rPr>
                        <a:t>29:16; Job </a:t>
                      </a:r>
                      <a:r>
                        <a:rPr lang="en-US" sz="3500" b="0" dirty="0" smtClean="0">
                          <a:effectLst/>
                          <a:latin typeface="Tahoma" panose="020B0604030504040204" pitchFamily="34" charset="0"/>
                          <a:ea typeface="Tahoma" panose="020B0604030504040204" pitchFamily="34" charset="0"/>
                          <a:cs typeface="Tahoma" panose="020B0604030504040204" pitchFamily="34" charset="0"/>
                        </a:rPr>
                        <a:t>38:2-4;</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14:1; 53:1)</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471493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turn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things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around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potter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 considered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equal with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clay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what is made would say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its maker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He did not make 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(Isaiah 29:16)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is this 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darkens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counsel</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words without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knowledge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Now gird up your loins like 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man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will ask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and 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instruct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Where were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when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laid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foundation of the earth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Tell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have understanding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(Job 38:2-4)</a:t>
            </a: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0895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12211846"/>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65245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Potter’s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Hand</a:t>
                      </a:r>
                    </a:p>
                  </a:txBody>
                  <a:tcPr marL="68580" marR="68580" marT="0" marB="0"/>
                </a:tc>
              </a:tr>
              <a:tr h="1985949">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(Isaiah </a:t>
                      </a:r>
                      <a:r>
                        <a:rPr lang="en-US" sz="3500" b="0" dirty="0">
                          <a:effectLst/>
                          <a:latin typeface="Tahoma" panose="020B0604030504040204" pitchFamily="34" charset="0"/>
                          <a:ea typeface="Tahoma" panose="020B0604030504040204" pitchFamily="34" charset="0"/>
                          <a:cs typeface="Tahoma" panose="020B0604030504040204" pitchFamily="34" charset="0"/>
                        </a:rPr>
                        <a:t>29:16; Job </a:t>
                      </a:r>
                      <a:r>
                        <a:rPr lang="en-US" sz="3500" b="0" dirty="0" smtClean="0">
                          <a:effectLst/>
                          <a:latin typeface="Tahoma" panose="020B0604030504040204" pitchFamily="34" charset="0"/>
                          <a:ea typeface="Tahoma" panose="020B0604030504040204" pitchFamily="34" charset="0"/>
                          <a:cs typeface="Tahoma" panose="020B0604030504040204" pitchFamily="34" charset="0"/>
                        </a:rPr>
                        <a:t>38:2-4;</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14:1; 53:1)</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29907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God formed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dust from the ground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breathed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his nostrils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breath of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became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living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(Genesis 2:7)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give thanks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am fearfully and wonderfully made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Wonderful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are Your works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my soul knows it very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139:14)</a:t>
            </a: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218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1104</TotalTime>
  <Words>2998</Words>
  <Application>Microsoft Office PowerPoint</Application>
  <PresentationFormat>Widescreen</PresentationFormat>
  <Paragraphs>287</Paragraphs>
  <Slides>37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Change from Stubborn to Malleable Clay</vt:lpstr>
      <vt:lpstr> Are you a vessel of honor or dishonor to the Lord?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50</cp:revision>
  <dcterms:created xsi:type="dcterms:W3CDTF">2019-09-21T19:23:17Z</dcterms:created>
  <dcterms:modified xsi:type="dcterms:W3CDTF">2019-09-22T13:48:14Z</dcterms:modified>
</cp:coreProperties>
</file>