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63" r:id="rId4"/>
    <p:sldId id="269" r:id="rId5"/>
    <p:sldId id="270" r:id="rId6"/>
    <p:sldId id="271" r:id="rId7"/>
    <p:sldId id="272" r:id="rId8"/>
    <p:sldId id="273" r:id="rId9"/>
    <p:sldId id="274" r:id="rId10"/>
    <p:sldId id="275" r:id="rId11"/>
    <p:sldId id="276" r:id="rId12"/>
    <p:sldId id="277" r:id="rId13"/>
    <p:sldId id="278" r:id="rId14"/>
    <p:sldId id="279" r:id="rId15"/>
    <p:sldId id="280" r:id="rId16"/>
    <p:sldId id="281" r:id="rId17"/>
    <p:sldId id="260" r:id="rId18"/>
    <p:sldId id="287" r:id="rId19"/>
    <p:sldId id="288" r:id="rId20"/>
    <p:sldId id="282" r:id="rId21"/>
    <p:sldId id="289" r:id="rId22"/>
    <p:sldId id="290" r:id="rId23"/>
    <p:sldId id="291" r:id="rId24"/>
    <p:sldId id="292" r:id="rId25"/>
    <p:sldId id="293" r:id="rId26"/>
    <p:sldId id="294" r:id="rId27"/>
    <p:sldId id="296" r:id="rId28"/>
    <p:sldId id="295" r:id="rId29"/>
    <p:sldId id="283" r:id="rId30"/>
    <p:sldId id="284" r:id="rId31"/>
    <p:sldId id="285" r:id="rId32"/>
    <p:sldId id="286" r:id="rId33"/>
    <p:sldId id="261" r:id="rId34"/>
    <p:sldId id="262"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94" autoAdjust="0"/>
    <p:restoredTop sz="94660"/>
  </p:normalViewPr>
  <p:slideViewPr>
    <p:cSldViewPr snapToGrid="0">
      <p:cViewPr varScale="1">
        <p:scale>
          <a:sx n="85" d="100"/>
          <a:sy n="85" d="100"/>
        </p:scale>
        <p:origin x="16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BFC631-C535-4DDF-892E-F2C27429D500}" type="datetimeFigureOut">
              <a:rPr lang="en-US" smtClean="0"/>
              <a:t>9/28/2019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2D531B-075F-4269-BEF6-129C75D9C39B}" type="slidenum">
              <a:rPr lang="en-US" smtClean="0"/>
              <a:t>‹#›</a:t>
            </a:fld>
            <a:endParaRPr lang="en-US"/>
          </a:p>
        </p:txBody>
      </p:sp>
    </p:spTree>
    <p:extLst>
      <p:ext uri="{BB962C8B-B14F-4D97-AF65-F5344CB8AC3E}">
        <p14:creationId xmlns:p14="http://schemas.microsoft.com/office/powerpoint/2010/main" val="1031325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Solomon left the world a much better place which is what the world tells</a:t>
            </a:r>
            <a:r>
              <a:rPr lang="en-US" baseline="0" dirty="0" smtClean="0"/>
              <a:t> us today.  But in the end what does it accomplish if you’re not doing it to please the God of heaven.  Nothing, it is useless, it is vain, it is worthless in the end. </a:t>
            </a:r>
            <a:endParaRPr lang="en-US" dirty="0"/>
          </a:p>
        </p:txBody>
      </p:sp>
      <p:sp>
        <p:nvSpPr>
          <p:cNvPr id="4" name="Slide Number Placeholder 3"/>
          <p:cNvSpPr>
            <a:spLocks noGrp="1"/>
          </p:cNvSpPr>
          <p:nvPr>
            <p:ph type="sldNum" sz="quarter" idx="10"/>
          </p:nvPr>
        </p:nvSpPr>
        <p:spPr/>
        <p:txBody>
          <a:bodyPr/>
          <a:lstStyle/>
          <a:p>
            <a:fld id="{312D531B-075F-4269-BEF6-129C75D9C39B}" type="slidenum">
              <a:rPr lang="en-US" smtClean="0"/>
              <a:t>23</a:t>
            </a:fld>
            <a:endParaRPr lang="en-US"/>
          </a:p>
        </p:txBody>
      </p:sp>
    </p:spTree>
    <p:extLst>
      <p:ext uri="{BB962C8B-B14F-4D97-AF65-F5344CB8AC3E}">
        <p14:creationId xmlns:p14="http://schemas.microsoft.com/office/powerpoint/2010/main" val="322781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DCF7CE-2AAA-492C-9827-F7D0590DCE73}" type="datetimeFigureOut">
              <a:rPr lang="en-US" smtClean="0"/>
              <a:t>9/28/2019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86D29-021D-4DE1-9052-13B50C4AAD3B}" type="slidenum">
              <a:rPr lang="en-US" smtClean="0"/>
              <a:t>‹#›</a:t>
            </a:fld>
            <a:endParaRPr lang="en-US"/>
          </a:p>
        </p:txBody>
      </p:sp>
    </p:spTree>
    <p:extLst>
      <p:ext uri="{BB962C8B-B14F-4D97-AF65-F5344CB8AC3E}">
        <p14:creationId xmlns:p14="http://schemas.microsoft.com/office/powerpoint/2010/main" val="577699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DCF7CE-2AAA-492C-9827-F7D0590DCE73}" type="datetimeFigureOut">
              <a:rPr lang="en-US" smtClean="0"/>
              <a:t>9/28/2019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86D29-021D-4DE1-9052-13B50C4AAD3B}" type="slidenum">
              <a:rPr lang="en-US" smtClean="0"/>
              <a:t>‹#›</a:t>
            </a:fld>
            <a:endParaRPr lang="en-US"/>
          </a:p>
        </p:txBody>
      </p:sp>
    </p:spTree>
    <p:extLst>
      <p:ext uri="{BB962C8B-B14F-4D97-AF65-F5344CB8AC3E}">
        <p14:creationId xmlns:p14="http://schemas.microsoft.com/office/powerpoint/2010/main" val="1706458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DCF7CE-2AAA-492C-9827-F7D0590DCE73}" type="datetimeFigureOut">
              <a:rPr lang="en-US" smtClean="0"/>
              <a:t>9/28/2019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86D29-021D-4DE1-9052-13B50C4AAD3B}" type="slidenum">
              <a:rPr lang="en-US" smtClean="0"/>
              <a:t>‹#›</a:t>
            </a:fld>
            <a:endParaRPr lang="en-US"/>
          </a:p>
        </p:txBody>
      </p:sp>
    </p:spTree>
    <p:extLst>
      <p:ext uri="{BB962C8B-B14F-4D97-AF65-F5344CB8AC3E}">
        <p14:creationId xmlns:p14="http://schemas.microsoft.com/office/powerpoint/2010/main" val="1116381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DCF7CE-2AAA-492C-9827-F7D0590DCE73}" type="datetimeFigureOut">
              <a:rPr lang="en-US" smtClean="0"/>
              <a:t>9/28/2019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86D29-021D-4DE1-9052-13B50C4AAD3B}" type="slidenum">
              <a:rPr lang="en-US" smtClean="0"/>
              <a:t>‹#›</a:t>
            </a:fld>
            <a:endParaRPr lang="en-US"/>
          </a:p>
        </p:txBody>
      </p:sp>
    </p:spTree>
    <p:extLst>
      <p:ext uri="{BB962C8B-B14F-4D97-AF65-F5344CB8AC3E}">
        <p14:creationId xmlns:p14="http://schemas.microsoft.com/office/powerpoint/2010/main" val="366371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DCF7CE-2AAA-492C-9827-F7D0590DCE73}" type="datetimeFigureOut">
              <a:rPr lang="en-US" smtClean="0"/>
              <a:t>9/28/2019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86D29-021D-4DE1-9052-13B50C4AAD3B}" type="slidenum">
              <a:rPr lang="en-US" smtClean="0"/>
              <a:t>‹#›</a:t>
            </a:fld>
            <a:endParaRPr lang="en-US"/>
          </a:p>
        </p:txBody>
      </p:sp>
    </p:spTree>
    <p:extLst>
      <p:ext uri="{BB962C8B-B14F-4D97-AF65-F5344CB8AC3E}">
        <p14:creationId xmlns:p14="http://schemas.microsoft.com/office/powerpoint/2010/main" val="3753907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DCF7CE-2AAA-492C-9827-F7D0590DCE73}" type="datetimeFigureOut">
              <a:rPr lang="en-US" smtClean="0"/>
              <a:t>9/28/2019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286D29-021D-4DE1-9052-13B50C4AAD3B}" type="slidenum">
              <a:rPr lang="en-US" smtClean="0"/>
              <a:t>‹#›</a:t>
            </a:fld>
            <a:endParaRPr lang="en-US"/>
          </a:p>
        </p:txBody>
      </p:sp>
    </p:spTree>
    <p:extLst>
      <p:ext uri="{BB962C8B-B14F-4D97-AF65-F5344CB8AC3E}">
        <p14:creationId xmlns:p14="http://schemas.microsoft.com/office/powerpoint/2010/main" val="3014749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DCF7CE-2AAA-492C-9827-F7D0590DCE73}" type="datetimeFigureOut">
              <a:rPr lang="en-US" smtClean="0"/>
              <a:t>9/28/2019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286D29-021D-4DE1-9052-13B50C4AAD3B}" type="slidenum">
              <a:rPr lang="en-US" smtClean="0"/>
              <a:t>‹#›</a:t>
            </a:fld>
            <a:endParaRPr lang="en-US"/>
          </a:p>
        </p:txBody>
      </p:sp>
    </p:spTree>
    <p:extLst>
      <p:ext uri="{BB962C8B-B14F-4D97-AF65-F5344CB8AC3E}">
        <p14:creationId xmlns:p14="http://schemas.microsoft.com/office/powerpoint/2010/main" val="248789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DCF7CE-2AAA-492C-9827-F7D0590DCE73}" type="datetimeFigureOut">
              <a:rPr lang="en-US" smtClean="0"/>
              <a:t>9/28/2019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286D29-021D-4DE1-9052-13B50C4AAD3B}" type="slidenum">
              <a:rPr lang="en-US" smtClean="0"/>
              <a:t>‹#›</a:t>
            </a:fld>
            <a:endParaRPr lang="en-US"/>
          </a:p>
        </p:txBody>
      </p:sp>
    </p:spTree>
    <p:extLst>
      <p:ext uri="{BB962C8B-B14F-4D97-AF65-F5344CB8AC3E}">
        <p14:creationId xmlns:p14="http://schemas.microsoft.com/office/powerpoint/2010/main" val="1773160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DCF7CE-2AAA-492C-9827-F7D0590DCE73}" type="datetimeFigureOut">
              <a:rPr lang="en-US" smtClean="0"/>
              <a:t>9/28/2019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286D29-021D-4DE1-9052-13B50C4AAD3B}" type="slidenum">
              <a:rPr lang="en-US" smtClean="0"/>
              <a:t>‹#›</a:t>
            </a:fld>
            <a:endParaRPr lang="en-US"/>
          </a:p>
        </p:txBody>
      </p:sp>
    </p:spTree>
    <p:extLst>
      <p:ext uri="{BB962C8B-B14F-4D97-AF65-F5344CB8AC3E}">
        <p14:creationId xmlns:p14="http://schemas.microsoft.com/office/powerpoint/2010/main" val="1378543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DCF7CE-2AAA-492C-9827-F7D0590DCE73}" type="datetimeFigureOut">
              <a:rPr lang="en-US" smtClean="0"/>
              <a:t>9/28/2019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286D29-021D-4DE1-9052-13B50C4AAD3B}" type="slidenum">
              <a:rPr lang="en-US" smtClean="0"/>
              <a:t>‹#›</a:t>
            </a:fld>
            <a:endParaRPr lang="en-US"/>
          </a:p>
        </p:txBody>
      </p:sp>
    </p:spTree>
    <p:extLst>
      <p:ext uri="{BB962C8B-B14F-4D97-AF65-F5344CB8AC3E}">
        <p14:creationId xmlns:p14="http://schemas.microsoft.com/office/powerpoint/2010/main" val="2708868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DCF7CE-2AAA-492C-9827-F7D0590DCE73}" type="datetimeFigureOut">
              <a:rPr lang="en-US" smtClean="0"/>
              <a:t>9/28/2019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286D29-021D-4DE1-9052-13B50C4AAD3B}" type="slidenum">
              <a:rPr lang="en-US" smtClean="0"/>
              <a:t>‹#›</a:t>
            </a:fld>
            <a:endParaRPr lang="en-US"/>
          </a:p>
        </p:txBody>
      </p:sp>
    </p:spTree>
    <p:extLst>
      <p:ext uri="{BB962C8B-B14F-4D97-AF65-F5344CB8AC3E}">
        <p14:creationId xmlns:p14="http://schemas.microsoft.com/office/powerpoint/2010/main" val="144947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DCF7CE-2AAA-492C-9827-F7D0590DCE73}" type="datetimeFigureOut">
              <a:rPr lang="en-US" smtClean="0"/>
              <a:t>9/28/2019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286D29-021D-4DE1-9052-13B50C4AAD3B}" type="slidenum">
              <a:rPr lang="en-US" smtClean="0"/>
              <a:t>‹#›</a:t>
            </a:fld>
            <a:endParaRPr lang="en-US"/>
          </a:p>
        </p:txBody>
      </p:sp>
    </p:spTree>
    <p:extLst>
      <p:ext uri="{BB962C8B-B14F-4D97-AF65-F5344CB8AC3E}">
        <p14:creationId xmlns:p14="http://schemas.microsoft.com/office/powerpoint/2010/main" val="2806021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Subtitle 2"/>
          <p:cNvSpPr>
            <a:spLocks noGrp="1"/>
          </p:cNvSpPr>
          <p:nvPr>
            <p:ph type="subTitle" idx="1"/>
          </p:nvPr>
        </p:nvSpPr>
        <p:spPr>
          <a:xfrm>
            <a:off x="0" y="0"/>
            <a:ext cx="12192000" cy="1405890"/>
          </a:xfrm>
        </p:spPr>
        <p:txBody>
          <a:bodyPr>
            <a:noAutofit/>
          </a:bodyPr>
          <a:lstStyle/>
          <a:p>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 World Rejoices while Righteous Suffer          but it will Turn to Joy (John 16:20)</a:t>
            </a:r>
            <a:endPar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38790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If</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 had not come and spoken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to them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they would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not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have sin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but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now</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they have no excuse for their sin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He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who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hates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Me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hates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My Father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also.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If</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 had not done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among them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the works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which no one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else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did, they would not have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sin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but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now they have both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seen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hated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Me and My Father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as well.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i="1" dirty="0">
                <a:solidFill>
                  <a:srgbClr val="FF0000"/>
                </a:solidFill>
                <a:latin typeface="Tahoma" panose="020B0604030504040204" pitchFamily="34" charset="0"/>
                <a:ea typeface="Tahoma" panose="020B0604030504040204" pitchFamily="34" charset="0"/>
                <a:cs typeface="Tahoma" panose="020B0604030504040204" pitchFamily="34" charset="0"/>
              </a:rPr>
              <a:t>they have done this</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fulfill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word that is written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in</a:t>
            </a: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their Law</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cap="small" dirty="0">
                <a:solidFill>
                  <a:srgbClr val="FF0000"/>
                </a:solidFill>
                <a:latin typeface="Tahoma" panose="020B0604030504040204" pitchFamily="34" charset="0"/>
                <a:ea typeface="Tahoma" panose="020B0604030504040204" pitchFamily="34" charset="0"/>
                <a:cs typeface="Tahoma" panose="020B0604030504040204" pitchFamily="34" charset="0"/>
              </a:rPr>
              <a:t>They</a:t>
            </a:r>
            <a:r>
              <a:rPr lang="en-US" sz="3600" cap="small"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cap="small" dirty="0">
                <a:solidFill>
                  <a:schemeClr val="bg1"/>
                </a:solidFill>
                <a:latin typeface="Tahoma" panose="020B0604030504040204" pitchFamily="34" charset="0"/>
                <a:ea typeface="Tahoma" panose="020B0604030504040204" pitchFamily="34" charset="0"/>
                <a:cs typeface="Tahoma" panose="020B0604030504040204" pitchFamily="34" charset="0"/>
              </a:rPr>
              <a:t>hated</a:t>
            </a:r>
            <a:r>
              <a:rPr lang="en-US" sz="3600" cap="small"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cap="small" dirty="0">
                <a:solidFill>
                  <a:srgbClr val="00B0F0"/>
                </a:solidFill>
                <a:latin typeface="Tahoma" panose="020B0604030504040204" pitchFamily="34" charset="0"/>
                <a:ea typeface="Tahoma" panose="020B0604030504040204" pitchFamily="34" charset="0"/>
                <a:cs typeface="Tahoma" panose="020B0604030504040204" pitchFamily="34" charset="0"/>
              </a:rPr>
              <a:t>Me</a:t>
            </a:r>
            <a:r>
              <a:rPr lang="en-US" sz="3600" cap="small"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cap="small" dirty="0">
                <a:solidFill>
                  <a:srgbClr val="FFFF00"/>
                </a:solidFill>
                <a:latin typeface="Tahoma" panose="020B0604030504040204" pitchFamily="34" charset="0"/>
                <a:ea typeface="Tahoma" panose="020B0604030504040204" pitchFamily="34" charset="0"/>
                <a:cs typeface="Tahoma" panose="020B0604030504040204" pitchFamily="34" charset="0"/>
              </a:rPr>
              <a:t>without a cause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36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52808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13562581"/>
              </p:ext>
            </p:extLst>
          </p:nvPr>
        </p:nvGraphicFramePr>
        <p:xfrm>
          <a:off x="-3" y="2"/>
          <a:ext cx="12192002" cy="6857998"/>
        </p:xfrm>
        <a:graphic>
          <a:graphicData uri="http://schemas.openxmlformats.org/drawingml/2006/table">
            <a:tbl>
              <a:tblPr firstRow="1" firstCol="1" bandRow="1">
                <a:tableStyleId>{073A0DAA-6AF3-43AB-8588-CEC1D06C72B9}</a:tableStyleId>
              </a:tblPr>
              <a:tblGrid>
                <a:gridCol w="6096001"/>
                <a:gridCol w="6096001"/>
              </a:tblGrid>
              <a:tr h="896922">
                <a:tc>
                  <a:txBody>
                    <a:bodyPr/>
                    <a:lstStyle/>
                    <a:p>
                      <a:pPr marL="0" marR="0" algn="ctr">
                        <a:lnSpc>
                          <a:spcPct val="107000"/>
                        </a:lnSpc>
                        <a:spcBef>
                          <a:spcPts val="0"/>
                        </a:spcBef>
                        <a:spcAft>
                          <a:spcPts val="0"/>
                        </a:spcAft>
                      </a:pPr>
                      <a:r>
                        <a:rPr lang="en-US" sz="44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World Rejoices </a:t>
                      </a:r>
                    </a:p>
                  </a:txBody>
                  <a:tcPr marL="68580" marR="68580" marT="0" marB="0"/>
                </a:tc>
                <a:tc>
                  <a:txBody>
                    <a:bodyPr/>
                    <a:lstStyle/>
                    <a:p>
                      <a:pPr marL="0" marR="0" algn="ctr">
                        <a:lnSpc>
                          <a:spcPct val="107000"/>
                        </a:lnSpc>
                        <a:spcBef>
                          <a:spcPts val="0"/>
                        </a:spcBef>
                        <a:spcAft>
                          <a:spcPts val="0"/>
                        </a:spcAft>
                      </a:pPr>
                      <a:r>
                        <a:rPr lang="en-US" sz="44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Righteous </a:t>
                      </a:r>
                      <a:r>
                        <a:rPr lang="en-US" sz="4400" b="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Suffer</a:t>
                      </a:r>
                      <a:endParaRPr lang="en-US" sz="4400" b="0" dirty="0">
                        <a:solidFill>
                          <a:srgbClr val="92D05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46362">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Killing </a:t>
                      </a:r>
                      <a:r>
                        <a:rPr lang="en-US" sz="3500" b="0" dirty="0" smtClean="0">
                          <a:effectLst/>
                          <a:latin typeface="Tahoma" panose="020B0604030504040204" pitchFamily="34" charset="0"/>
                          <a:ea typeface="Tahoma" panose="020B0604030504040204" pitchFamily="34" charset="0"/>
                          <a:cs typeface="Tahoma" panose="020B0604030504040204" pitchFamily="34" charset="0"/>
                        </a:rPr>
                        <a:t>Jesus, threaten His followers (John</a:t>
                      </a:r>
                      <a:r>
                        <a:rPr lang="en-US" sz="3500" b="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16:2</a:t>
                      </a:r>
                      <a:r>
                        <a:rPr lang="en-US" sz="3500" b="0" dirty="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             Matt</a:t>
                      </a:r>
                      <a:r>
                        <a:rPr lang="en-US" sz="3500" b="0" dirty="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27:20-22; Acts 4:18-22)</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500" b="0" dirty="0" smtClean="0">
                        <a:effectLst/>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500" b="0" dirty="0" smtClean="0">
                          <a:effectLst/>
                          <a:latin typeface="Tahoma" panose="020B0604030504040204" pitchFamily="34" charset="0"/>
                          <a:ea typeface="Tahoma" panose="020B0604030504040204" pitchFamily="34" charset="0"/>
                          <a:cs typeface="Tahoma" panose="020B0604030504040204" pitchFamily="34" charset="0"/>
                        </a:rPr>
                        <a:t>Persecution (2 Tim. 3:10-13)</a:t>
                      </a:r>
                    </a:p>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89108">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Hatred for God’s Word </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(John 15:18-25)</a:t>
                      </a:r>
                    </a:p>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While loving their enemies </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(Matt. 5:43-45; Acts 7:59-60)</a:t>
                      </a:r>
                    </a:p>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25606">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4095736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lnSpcReduction="10000"/>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said,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You have heard that it was said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cap="small" dirty="0">
                <a:solidFill>
                  <a:schemeClr val="bg1"/>
                </a:solidFill>
                <a:latin typeface="Tahoma" panose="020B0604030504040204" pitchFamily="34" charset="0"/>
                <a:ea typeface="Tahoma" panose="020B0604030504040204" pitchFamily="34" charset="0"/>
                <a:cs typeface="Tahoma" panose="020B0604030504040204" pitchFamily="34" charset="0"/>
              </a:rPr>
              <a:t>You shall </a:t>
            </a:r>
            <a:endParaRPr lang="en-US" sz="3600" cap="small"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cap="small" dirty="0" smtClean="0">
                <a:solidFill>
                  <a:schemeClr val="bg1"/>
                </a:solidFill>
                <a:latin typeface="Tahoma" panose="020B0604030504040204" pitchFamily="34" charset="0"/>
                <a:ea typeface="Tahoma" panose="020B0604030504040204" pitchFamily="34" charset="0"/>
                <a:cs typeface="Tahoma" panose="020B0604030504040204" pitchFamily="34" charset="0"/>
              </a:rPr>
              <a:t>Love </a:t>
            </a:r>
            <a:r>
              <a:rPr lang="en-US" sz="3600" cap="small" dirty="0">
                <a:solidFill>
                  <a:schemeClr val="bg1"/>
                </a:solidFill>
                <a:latin typeface="Tahoma" panose="020B0604030504040204" pitchFamily="34" charset="0"/>
                <a:ea typeface="Tahoma" panose="020B0604030504040204" pitchFamily="34" charset="0"/>
                <a:cs typeface="Tahoma" panose="020B0604030504040204" pitchFamily="34" charset="0"/>
              </a:rPr>
              <a:t>your </a:t>
            </a:r>
            <a:r>
              <a:rPr lang="en-US" sz="3600" cap="small" dirty="0" smtClean="0">
                <a:solidFill>
                  <a:schemeClr val="bg1"/>
                </a:solidFill>
                <a:latin typeface="Tahoma" panose="020B0604030504040204" pitchFamily="34" charset="0"/>
                <a:ea typeface="Tahoma" panose="020B0604030504040204" pitchFamily="34" charset="0"/>
                <a:cs typeface="Tahoma" panose="020B0604030504040204" pitchFamily="34" charset="0"/>
              </a:rPr>
              <a:t>neighbor</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hate your enemy.’ </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 say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to </a:t>
            </a:r>
            <a:endPar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dirty="0">
                <a:solidFill>
                  <a:srgbClr val="FFFF00"/>
                </a:solidFill>
                <a:latin typeface="Tahoma" panose="020B0604030504040204" pitchFamily="34" charset="0"/>
                <a:ea typeface="Tahoma" panose="020B0604030504040204" pitchFamily="34" charset="0"/>
                <a:cs typeface="Tahoma" panose="020B0604030504040204" pitchFamily="34" charset="0"/>
              </a:rPr>
              <a:t>love</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dirty="0">
                <a:solidFill>
                  <a:srgbClr val="FF0000"/>
                </a:solidFill>
                <a:latin typeface="Tahoma" panose="020B0604030504040204" pitchFamily="34" charset="0"/>
                <a:ea typeface="Tahoma" panose="020B0604030504040204" pitchFamily="34" charset="0"/>
                <a:cs typeface="Tahoma" panose="020B0604030504040204" pitchFamily="34" charset="0"/>
              </a:rPr>
              <a:t>your </a:t>
            </a:r>
            <a:r>
              <a:rPr lang="en-US" sz="3600" u="sng" dirty="0" smtClean="0">
                <a:solidFill>
                  <a:srgbClr val="FF0000"/>
                </a:solidFill>
                <a:latin typeface="Tahoma" panose="020B0604030504040204" pitchFamily="34" charset="0"/>
                <a:ea typeface="Tahoma" panose="020B0604030504040204" pitchFamily="34" charset="0"/>
                <a:cs typeface="Tahoma" panose="020B0604030504040204" pitchFamily="34" charset="0"/>
              </a:rPr>
              <a:t>enemies</a:t>
            </a:r>
            <a:r>
              <a:rPr lang="en-US" sz="36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dirty="0">
                <a:solidFill>
                  <a:srgbClr val="FFFF00"/>
                </a:solidFill>
                <a:latin typeface="Tahoma" panose="020B0604030504040204" pitchFamily="34" charset="0"/>
                <a:ea typeface="Tahoma" panose="020B0604030504040204" pitchFamily="34" charset="0"/>
                <a:cs typeface="Tahoma" panose="020B0604030504040204" pitchFamily="34" charset="0"/>
              </a:rPr>
              <a:t>and pray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for those who persecute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may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sons of your Father who is in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heaven” (Matthew 5:43-45a).</a:t>
            </a:r>
          </a:p>
          <a:p>
            <a:pPr marL="0" indent="0" algn="ctr">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Stephen rebuked sinners and in response…</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They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went on stoning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Stephen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as he called on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6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Lord</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said,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Lord Jesus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receive my spirit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Then falling on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his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knees,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he cried out with a loud voice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do not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hold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this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sin against them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Having said this, he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fell asleep</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(Acts 7:59-60).</a:t>
            </a:r>
          </a:p>
        </p:txBody>
      </p:sp>
    </p:spTree>
    <p:extLst>
      <p:ext uri="{BB962C8B-B14F-4D97-AF65-F5344CB8AC3E}">
        <p14:creationId xmlns:p14="http://schemas.microsoft.com/office/powerpoint/2010/main" val="3809721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85090127"/>
              </p:ext>
            </p:extLst>
          </p:nvPr>
        </p:nvGraphicFramePr>
        <p:xfrm>
          <a:off x="-3" y="2"/>
          <a:ext cx="12192002" cy="6857998"/>
        </p:xfrm>
        <a:graphic>
          <a:graphicData uri="http://schemas.openxmlformats.org/drawingml/2006/table">
            <a:tbl>
              <a:tblPr firstRow="1" firstCol="1" bandRow="1">
                <a:tableStyleId>{073A0DAA-6AF3-43AB-8588-CEC1D06C72B9}</a:tableStyleId>
              </a:tblPr>
              <a:tblGrid>
                <a:gridCol w="6096001"/>
                <a:gridCol w="6096001"/>
              </a:tblGrid>
              <a:tr h="896922">
                <a:tc>
                  <a:txBody>
                    <a:bodyPr/>
                    <a:lstStyle/>
                    <a:p>
                      <a:pPr marL="0" marR="0" algn="ctr">
                        <a:lnSpc>
                          <a:spcPct val="107000"/>
                        </a:lnSpc>
                        <a:spcBef>
                          <a:spcPts val="0"/>
                        </a:spcBef>
                        <a:spcAft>
                          <a:spcPts val="0"/>
                        </a:spcAft>
                      </a:pPr>
                      <a:r>
                        <a:rPr lang="en-US" sz="44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World Rejoices </a:t>
                      </a:r>
                    </a:p>
                  </a:txBody>
                  <a:tcPr marL="68580" marR="68580" marT="0" marB="0"/>
                </a:tc>
                <a:tc>
                  <a:txBody>
                    <a:bodyPr/>
                    <a:lstStyle/>
                    <a:p>
                      <a:pPr marL="0" marR="0" algn="ctr">
                        <a:lnSpc>
                          <a:spcPct val="107000"/>
                        </a:lnSpc>
                        <a:spcBef>
                          <a:spcPts val="0"/>
                        </a:spcBef>
                        <a:spcAft>
                          <a:spcPts val="0"/>
                        </a:spcAft>
                      </a:pPr>
                      <a:r>
                        <a:rPr lang="en-US" sz="44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Righteous </a:t>
                      </a:r>
                      <a:r>
                        <a:rPr lang="en-US" sz="4400" b="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Suffer</a:t>
                      </a:r>
                      <a:endParaRPr lang="en-US" sz="4400" b="0" dirty="0">
                        <a:solidFill>
                          <a:srgbClr val="92D05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46362">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Killing </a:t>
                      </a:r>
                      <a:r>
                        <a:rPr lang="en-US" sz="3500" b="0" dirty="0" smtClean="0">
                          <a:effectLst/>
                          <a:latin typeface="Tahoma" panose="020B0604030504040204" pitchFamily="34" charset="0"/>
                          <a:ea typeface="Tahoma" panose="020B0604030504040204" pitchFamily="34" charset="0"/>
                          <a:cs typeface="Tahoma" panose="020B0604030504040204" pitchFamily="34" charset="0"/>
                        </a:rPr>
                        <a:t>Jesus, threaten His followers (John</a:t>
                      </a:r>
                      <a:r>
                        <a:rPr lang="en-US" sz="3500" b="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16:2</a:t>
                      </a:r>
                      <a:r>
                        <a:rPr lang="en-US" sz="3500" b="0" dirty="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             Matt</a:t>
                      </a:r>
                      <a:r>
                        <a:rPr lang="en-US" sz="3500" b="0" dirty="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27:20-22; Acts 4:18-22)</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500" b="0" dirty="0" smtClean="0">
                        <a:effectLst/>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500" b="0" dirty="0" smtClean="0">
                          <a:effectLst/>
                          <a:latin typeface="Tahoma" panose="020B0604030504040204" pitchFamily="34" charset="0"/>
                          <a:ea typeface="Tahoma" panose="020B0604030504040204" pitchFamily="34" charset="0"/>
                          <a:cs typeface="Tahoma" panose="020B0604030504040204" pitchFamily="34" charset="0"/>
                        </a:rPr>
                        <a:t>Persecution (2 Tim. 3:10-13)</a:t>
                      </a:r>
                    </a:p>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89108">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Hatred for God’s Word </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(John 15:18-25)</a:t>
                      </a:r>
                    </a:p>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While loving their enemies </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(Matt. 5:43-45; Acts 7:59-60)</a:t>
                      </a:r>
                    </a:p>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25606">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Love evil, practice sin </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(John 3:19-20; 1 John 3:8)</a:t>
                      </a:r>
                    </a:p>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587052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said,</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This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is the judgment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that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Light has come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into the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world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men </a:t>
            </a:r>
            <a:r>
              <a:rPr lang="en-US" sz="3600" u="sng" dirty="0">
                <a:solidFill>
                  <a:srgbClr val="FF0000"/>
                </a:solidFill>
                <a:latin typeface="Tahoma" panose="020B0604030504040204" pitchFamily="34" charset="0"/>
                <a:ea typeface="Tahoma" panose="020B0604030504040204" pitchFamily="34" charset="0"/>
                <a:cs typeface="Tahoma" panose="020B0604030504040204" pitchFamily="34" charset="0"/>
              </a:rPr>
              <a:t>loved</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the darkness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rather than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Light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their deeds were </a:t>
            </a:r>
            <a:r>
              <a:rPr lang="en-US" sz="3600" u="sng" dirty="0">
                <a:solidFill>
                  <a:srgbClr val="FF0000"/>
                </a:solidFill>
                <a:latin typeface="Tahoma" panose="020B0604030504040204" pitchFamily="34" charset="0"/>
                <a:ea typeface="Tahoma" panose="020B0604030504040204" pitchFamily="34" charset="0"/>
                <a:cs typeface="Tahoma" panose="020B0604030504040204" pitchFamily="34" charset="0"/>
              </a:rPr>
              <a:t>evil</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For everyone who does </a:t>
            </a:r>
            <a:r>
              <a:rPr lang="en-US" sz="3600" u="sng" dirty="0">
                <a:solidFill>
                  <a:srgbClr val="FF0000"/>
                </a:solidFill>
                <a:latin typeface="Tahoma" panose="020B0604030504040204" pitchFamily="34" charset="0"/>
                <a:ea typeface="Tahoma" panose="020B0604030504040204" pitchFamily="34" charset="0"/>
                <a:cs typeface="Tahoma" panose="020B0604030504040204" pitchFamily="34" charset="0"/>
              </a:rPr>
              <a:t>evil</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hates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Light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does not come to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Light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for fear that his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deeds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will be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exposed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(John 3:19-20).</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one who </a:t>
            </a:r>
            <a:r>
              <a:rPr lang="en-US" sz="3600" u="sng" dirty="0">
                <a:solidFill>
                  <a:srgbClr val="FFFF00"/>
                </a:solidFill>
                <a:latin typeface="Tahoma" panose="020B0604030504040204" pitchFamily="34" charset="0"/>
                <a:ea typeface="Tahoma" panose="020B0604030504040204" pitchFamily="34" charset="0"/>
                <a:cs typeface="Tahoma" panose="020B0604030504040204" pitchFamily="34" charset="0"/>
              </a:rPr>
              <a:t>practices</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dirty="0">
                <a:solidFill>
                  <a:srgbClr val="FF0000"/>
                </a:solidFill>
                <a:latin typeface="Tahoma" panose="020B0604030504040204" pitchFamily="34" charset="0"/>
                <a:ea typeface="Tahoma" panose="020B0604030504040204" pitchFamily="34" charset="0"/>
                <a:cs typeface="Tahoma" panose="020B0604030504040204" pitchFamily="34" charset="0"/>
              </a:rPr>
              <a:t>sin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is of the devil</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for the devil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has</a:t>
            </a: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sinned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from the beginning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Son of God appeared for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this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purpose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to destroy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works of the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devil</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 John 3:8)</a:t>
            </a:r>
          </a:p>
        </p:txBody>
      </p:sp>
    </p:spTree>
    <p:extLst>
      <p:ext uri="{BB962C8B-B14F-4D97-AF65-F5344CB8AC3E}">
        <p14:creationId xmlns:p14="http://schemas.microsoft.com/office/powerpoint/2010/main" val="3657021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09464908"/>
              </p:ext>
            </p:extLst>
          </p:nvPr>
        </p:nvGraphicFramePr>
        <p:xfrm>
          <a:off x="-3" y="2"/>
          <a:ext cx="12192002" cy="6857998"/>
        </p:xfrm>
        <a:graphic>
          <a:graphicData uri="http://schemas.openxmlformats.org/drawingml/2006/table">
            <a:tbl>
              <a:tblPr firstRow="1" firstCol="1" bandRow="1">
                <a:tableStyleId>{073A0DAA-6AF3-43AB-8588-CEC1D06C72B9}</a:tableStyleId>
              </a:tblPr>
              <a:tblGrid>
                <a:gridCol w="6096001"/>
                <a:gridCol w="6096001"/>
              </a:tblGrid>
              <a:tr h="896922">
                <a:tc>
                  <a:txBody>
                    <a:bodyPr/>
                    <a:lstStyle/>
                    <a:p>
                      <a:pPr marL="0" marR="0" algn="ctr">
                        <a:lnSpc>
                          <a:spcPct val="107000"/>
                        </a:lnSpc>
                        <a:spcBef>
                          <a:spcPts val="0"/>
                        </a:spcBef>
                        <a:spcAft>
                          <a:spcPts val="0"/>
                        </a:spcAft>
                      </a:pPr>
                      <a:r>
                        <a:rPr lang="en-US" sz="44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World Rejoices </a:t>
                      </a:r>
                    </a:p>
                  </a:txBody>
                  <a:tcPr marL="68580" marR="68580" marT="0" marB="0"/>
                </a:tc>
                <a:tc>
                  <a:txBody>
                    <a:bodyPr/>
                    <a:lstStyle/>
                    <a:p>
                      <a:pPr marL="0" marR="0" algn="ctr">
                        <a:lnSpc>
                          <a:spcPct val="107000"/>
                        </a:lnSpc>
                        <a:spcBef>
                          <a:spcPts val="0"/>
                        </a:spcBef>
                        <a:spcAft>
                          <a:spcPts val="0"/>
                        </a:spcAft>
                      </a:pPr>
                      <a:r>
                        <a:rPr lang="en-US" sz="44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Righteous </a:t>
                      </a:r>
                      <a:r>
                        <a:rPr lang="en-US" sz="4400" b="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Suffer</a:t>
                      </a:r>
                      <a:endParaRPr lang="en-US" sz="4400" b="0" dirty="0">
                        <a:solidFill>
                          <a:srgbClr val="92D05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46362">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Killing </a:t>
                      </a:r>
                      <a:r>
                        <a:rPr lang="en-US" sz="3500" b="0" dirty="0" smtClean="0">
                          <a:effectLst/>
                          <a:latin typeface="Tahoma" panose="020B0604030504040204" pitchFamily="34" charset="0"/>
                          <a:ea typeface="Tahoma" panose="020B0604030504040204" pitchFamily="34" charset="0"/>
                          <a:cs typeface="Tahoma" panose="020B0604030504040204" pitchFamily="34" charset="0"/>
                        </a:rPr>
                        <a:t>Jesus, threaten His followers (John</a:t>
                      </a:r>
                      <a:r>
                        <a:rPr lang="en-US" sz="3500" b="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16:2</a:t>
                      </a:r>
                      <a:r>
                        <a:rPr lang="en-US" sz="3500" b="0" dirty="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             Matt</a:t>
                      </a:r>
                      <a:r>
                        <a:rPr lang="en-US" sz="3500" b="0" dirty="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27:20-22; Acts 4:18-22)</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500" b="0" dirty="0" smtClean="0">
                        <a:effectLst/>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500" b="0" dirty="0" smtClean="0">
                          <a:effectLst/>
                          <a:latin typeface="Tahoma" panose="020B0604030504040204" pitchFamily="34" charset="0"/>
                          <a:ea typeface="Tahoma" panose="020B0604030504040204" pitchFamily="34" charset="0"/>
                          <a:cs typeface="Tahoma" panose="020B0604030504040204" pitchFamily="34" charset="0"/>
                        </a:rPr>
                        <a:t>Persecution (2 Tim. 3:10-13)</a:t>
                      </a:r>
                    </a:p>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89108">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Hatred for God’s Word </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(John 15:18-25)</a:t>
                      </a:r>
                    </a:p>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While loving their enemies </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(Matt. 5:43-45; Acts 7:59-60)</a:t>
                      </a:r>
                    </a:p>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25606">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Love evil, practice sin </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(John 3:19-20; 1 John 3:8)</a:t>
                      </a:r>
                    </a:p>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While practicing righteousness </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(John 3:21; 1 John 3:7, 10)</a:t>
                      </a:r>
                    </a:p>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684295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said, “But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he who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practices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truth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comes to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a:t>
            </a:r>
            <a:endPar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Light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so that his deeds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may be manifested as having been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wrought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in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God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(John 3:21).</a:t>
            </a:r>
          </a:p>
          <a:p>
            <a:pPr marL="0" indent="0" algn="ctr">
              <a:buNone/>
            </a:pPr>
            <a:endParaRPr lang="en-US" sz="3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Little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children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make sure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no one deceives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the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one</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practices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righteousness is righteous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just as He is </a:t>
            </a:r>
            <a:endPar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righteous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By this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children of God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children of the devil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obvious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anyone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who does not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practice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righteousness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is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not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of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nor the one who does not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love his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brother</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(1 John 3:7, 10).</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95606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31672963"/>
              </p:ext>
            </p:extLst>
          </p:nvPr>
        </p:nvGraphicFramePr>
        <p:xfrm>
          <a:off x="-3" y="2"/>
          <a:ext cx="12192002" cy="6857998"/>
        </p:xfrm>
        <a:graphic>
          <a:graphicData uri="http://schemas.openxmlformats.org/drawingml/2006/table">
            <a:tbl>
              <a:tblPr firstRow="1" firstCol="1" bandRow="1">
                <a:tableStyleId>{073A0DAA-6AF3-43AB-8588-CEC1D06C72B9}</a:tableStyleId>
              </a:tblPr>
              <a:tblGrid>
                <a:gridCol w="6096001"/>
                <a:gridCol w="6096001"/>
              </a:tblGrid>
              <a:tr h="896922">
                <a:tc>
                  <a:txBody>
                    <a:bodyPr/>
                    <a:lstStyle/>
                    <a:p>
                      <a:pPr marL="0" marR="0" algn="ctr">
                        <a:lnSpc>
                          <a:spcPct val="107000"/>
                        </a:lnSpc>
                        <a:spcBef>
                          <a:spcPts val="0"/>
                        </a:spcBef>
                        <a:spcAft>
                          <a:spcPts val="0"/>
                        </a:spcAft>
                      </a:pPr>
                      <a:r>
                        <a:rPr lang="en-US" sz="44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World Rejoices </a:t>
                      </a:r>
                    </a:p>
                  </a:txBody>
                  <a:tcPr marL="68580" marR="68580" marT="0" marB="0"/>
                </a:tc>
                <a:tc>
                  <a:txBody>
                    <a:bodyPr/>
                    <a:lstStyle/>
                    <a:p>
                      <a:pPr marL="0" marR="0" algn="ctr">
                        <a:lnSpc>
                          <a:spcPct val="107000"/>
                        </a:lnSpc>
                        <a:spcBef>
                          <a:spcPts val="0"/>
                        </a:spcBef>
                        <a:spcAft>
                          <a:spcPts val="0"/>
                        </a:spcAft>
                      </a:pPr>
                      <a:r>
                        <a:rPr lang="en-US" sz="44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Righteous </a:t>
                      </a:r>
                      <a:r>
                        <a:rPr lang="en-US" sz="4400" b="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Suffer</a:t>
                      </a:r>
                      <a:endParaRPr lang="en-US" sz="4400" b="0" dirty="0">
                        <a:solidFill>
                          <a:srgbClr val="92D05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46362">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Boast in their arrogance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smtClean="0">
                          <a:effectLst/>
                          <a:latin typeface="Tahoma" panose="020B0604030504040204" pitchFamily="34" charset="0"/>
                          <a:ea typeface="Tahoma" panose="020B0604030504040204" pitchFamily="34" charset="0"/>
                          <a:cs typeface="Tahoma" panose="020B0604030504040204" pitchFamily="34" charset="0"/>
                        </a:rPr>
                        <a:t>James </a:t>
                      </a:r>
                      <a:r>
                        <a:rPr lang="en-US" sz="3600" b="0" dirty="0">
                          <a:effectLst/>
                          <a:latin typeface="Tahoma" panose="020B0604030504040204" pitchFamily="34" charset="0"/>
                          <a:ea typeface="Tahoma" panose="020B0604030504040204" pitchFamily="34" charset="0"/>
                          <a:cs typeface="Tahoma" panose="020B0604030504040204" pitchFamily="34" charset="0"/>
                        </a:rPr>
                        <a:t>4:16; </a:t>
                      </a:r>
                      <a:r>
                        <a:rPr lang="en-US" sz="3600" b="0" dirty="0" smtClean="0">
                          <a:effectLst/>
                          <a:latin typeface="Tahoma" panose="020B0604030504040204" pitchFamily="34" charset="0"/>
                          <a:ea typeface="Tahoma" panose="020B0604030504040204" pitchFamily="34" charset="0"/>
                          <a:cs typeface="Tahoma" panose="020B0604030504040204" pitchFamily="34" charset="0"/>
                        </a:rPr>
                        <a:t>Daniel </a:t>
                      </a:r>
                      <a:r>
                        <a:rPr lang="en-US" sz="3600" b="0" dirty="0">
                          <a:effectLst/>
                          <a:latin typeface="Tahoma" panose="020B0604030504040204" pitchFamily="34" charset="0"/>
                          <a:ea typeface="Tahoma" panose="020B0604030504040204" pitchFamily="34" charset="0"/>
                          <a:cs typeface="Tahoma" panose="020B0604030504040204" pitchFamily="34" charset="0"/>
                        </a:rPr>
                        <a:t>4:30)</a:t>
                      </a: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89108">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25606">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682960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7155180"/>
          </a:xfrm>
        </p:spPr>
        <p:txBody>
          <a:bodyPr>
            <a:normAutofit/>
          </a:bodyPr>
          <a:lstStyle/>
          <a:p>
            <a:pPr marL="0" indent="0" algn="ctr">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“Come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now, you who say,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Today or tomorrow we will go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to</a:t>
            </a:r>
          </a:p>
          <a:p>
            <a:pPr marL="0" indent="0" algn="ctr">
              <a:buNone/>
            </a:pP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a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city</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spend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a year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 buy &amp; sell &amp;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make a profit</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Yet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you</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 do not know </a:t>
            </a: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what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your life will be like tomorrow</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500" dirty="0" smtClean="0">
                <a:solidFill>
                  <a:srgbClr val="FF0000"/>
                </a:solidFill>
                <a:latin typeface="Tahoma" panose="020B0604030504040204" pitchFamily="34" charset="0"/>
                <a:ea typeface="Tahoma" panose="020B0604030504040204" pitchFamily="34" charset="0"/>
                <a:cs typeface="Tahoma" panose="020B0604030504040204" pitchFamily="34" charset="0"/>
              </a:rPr>
              <a:t>You’re a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vapor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that appears for a </a:t>
            </a: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while </a:t>
            </a:r>
            <a:r>
              <a:rPr lang="en-US" sz="3500" dirty="0" smtClean="0">
                <a:solidFill>
                  <a:srgbClr val="FF0000"/>
                </a:solidFill>
                <a:latin typeface="Tahoma" panose="020B0604030504040204" pitchFamily="34" charset="0"/>
                <a:ea typeface="Tahoma" panose="020B0604030504040204" pitchFamily="34" charset="0"/>
                <a:cs typeface="Tahoma" panose="020B0604030504040204" pitchFamily="34" charset="0"/>
              </a:rPr>
              <a:t>&amp; passes away</a:t>
            </a:r>
          </a:p>
          <a:p>
            <a:pPr marL="0" indent="0" algn="ctr">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Instead</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i="1" dirty="0">
                <a:solidFill>
                  <a:srgbClr val="FFFF00"/>
                </a:solidFill>
                <a:latin typeface="Tahoma" panose="020B0604030504040204" pitchFamily="34" charset="0"/>
                <a:ea typeface="Tahoma" panose="020B0604030504040204" pitchFamily="34" charset="0"/>
                <a:cs typeface="Tahoma" panose="020B0604030504040204" pitchFamily="34" charset="0"/>
              </a:rPr>
              <a:t>you ought</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 to say</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a:t>
            </a:r>
            <a:r>
              <a:rPr lang="en-US" sz="35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Lord wills</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smtClean="0">
                <a:solidFill>
                  <a:srgbClr val="92D050"/>
                </a:solidFill>
                <a:latin typeface="Tahoma" panose="020B0604030504040204" pitchFamily="34" charset="0"/>
                <a:ea typeface="Tahoma" panose="020B0604030504040204" pitchFamily="34" charset="0"/>
                <a:cs typeface="Tahoma" panose="020B0604030504040204" pitchFamily="34" charset="0"/>
              </a:rPr>
              <a:t>we will live &amp; also do this or that</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as it is, </a:t>
            </a:r>
            <a:r>
              <a:rPr lang="en-US" sz="3500" u="sng" dirty="0" smtClean="0">
                <a:solidFill>
                  <a:srgbClr val="FF0000"/>
                </a:solidFill>
                <a:latin typeface="Tahoma" panose="020B0604030504040204" pitchFamily="34" charset="0"/>
                <a:ea typeface="Tahoma" panose="020B0604030504040204" pitchFamily="34" charset="0"/>
                <a:cs typeface="Tahoma" panose="020B0604030504040204" pitchFamily="34" charset="0"/>
              </a:rPr>
              <a:t>you boast in your arrogance</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all such </a:t>
            </a:r>
            <a:r>
              <a:rPr lang="en-US" sz="3500" dirty="0" smtClean="0">
                <a:solidFill>
                  <a:srgbClr val="FF0000"/>
                </a:solidFill>
                <a:latin typeface="Tahoma" panose="020B0604030504040204" pitchFamily="34" charset="0"/>
                <a:ea typeface="Tahoma" panose="020B0604030504040204" pitchFamily="34" charset="0"/>
                <a:cs typeface="Tahoma" panose="020B0604030504040204" pitchFamily="34" charset="0"/>
              </a:rPr>
              <a:t>boasting is evil</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Therefore</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 to one who knows </a:t>
            </a:r>
            <a:r>
              <a:rPr lang="en-US" sz="3500" i="1" dirty="0">
                <a:solidFill>
                  <a:srgbClr val="92D050"/>
                </a:solidFill>
                <a:latin typeface="Tahoma" panose="020B0604030504040204" pitchFamily="34" charset="0"/>
                <a:ea typeface="Tahoma" panose="020B0604030504040204" pitchFamily="34" charset="0"/>
                <a:cs typeface="Tahoma" panose="020B0604030504040204" pitchFamily="34" charset="0"/>
              </a:rPr>
              <a:t>the</a:t>
            </a:r>
            <a:r>
              <a:rPr lang="en-US" sz="3500" dirty="0">
                <a:solidFill>
                  <a:srgbClr val="92D050"/>
                </a:solidFill>
                <a:latin typeface="Tahoma" panose="020B0604030504040204" pitchFamily="34" charset="0"/>
                <a:ea typeface="Tahoma" panose="020B0604030504040204" pitchFamily="34" charset="0"/>
                <a:cs typeface="Tahoma" panose="020B0604030504040204" pitchFamily="34" charset="0"/>
              </a:rPr>
              <a:t> </a:t>
            </a:r>
            <a:r>
              <a:rPr lang="en-US" sz="3500" dirty="0" smtClean="0">
                <a:solidFill>
                  <a:srgbClr val="92D050"/>
                </a:solidFill>
                <a:latin typeface="Tahoma" panose="020B0604030504040204" pitchFamily="34" charset="0"/>
                <a:ea typeface="Tahoma" panose="020B0604030504040204" pitchFamily="34" charset="0"/>
                <a:cs typeface="Tahoma" panose="020B0604030504040204" pitchFamily="34" charset="0"/>
              </a:rPr>
              <a:t>right </a:t>
            </a:r>
            <a:r>
              <a:rPr lang="en-US" sz="3500" dirty="0">
                <a:solidFill>
                  <a:srgbClr val="92D050"/>
                </a:solidFill>
                <a:latin typeface="Tahoma" panose="020B0604030504040204" pitchFamily="34" charset="0"/>
                <a:ea typeface="Tahoma" panose="020B0604030504040204" pitchFamily="34" charset="0"/>
                <a:cs typeface="Tahoma" panose="020B0604030504040204" pitchFamily="34" charset="0"/>
              </a:rPr>
              <a:t>thing to do </a:t>
            </a:r>
            <a:r>
              <a:rPr lang="en-US" sz="3500" u="sng" dirty="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5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does</a:t>
            </a:r>
          </a:p>
          <a:p>
            <a:pPr marL="0" indent="0" algn="ctr">
              <a:buNone/>
            </a:pPr>
            <a:r>
              <a:rPr lang="en-US" sz="35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u="sng" dirty="0">
                <a:solidFill>
                  <a:schemeClr val="bg1"/>
                </a:solidFill>
                <a:latin typeface="Tahoma" panose="020B0604030504040204" pitchFamily="34" charset="0"/>
                <a:ea typeface="Tahoma" panose="020B0604030504040204" pitchFamily="34" charset="0"/>
                <a:cs typeface="Tahoma" panose="020B0604030504040204" pitchFamily="34" charset="0"/>
              </a:rPr>
              <a:t>not do it</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to him it is </a:t>
            </a:r>
            <a:r>
              <a:rPr lang="en-US" sz="3500" dirty="0" smtClean="0">
                <a:solidFill>
                  <a:srgbClr val="FF0000"/>
                </a:solidFill>
                <a:latin typeface="Tahoma" panose="020B0604030504040204" pitchFamily="34" charset="0"/>
                <a:ea typeface="Tahoma" panose="020B0604030504040204" pitchFamily="34" charset="0"/>
                <a:cs typeface="Tahoma" panose="020B0604030504040204" pitchFamily="34" charset="0"/>
              </a:rPr>
              <a:t>sin</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(James 4:13-17).</a:t>
            </a:r>
            <a:r>
              <a:rPr lang="en-US" sz="3500" dirty="0" smtClean="0">
                <a:latin typeface="Tahoma" panose="020B0604030504040204" pitchFamily="34" charset="0"/>
                <a:ea typeface="Tahoma" panose="020B0604030504040204" pitchFamily="34" charset="0"/>
                <a:cs typeface="Tahoma" panose="020B0604030504040204" pitchFamily="34" charset="0"/>
              </a:rPr>
              <a:t>’</a:t>
            </a: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716838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7155180"/>
          </a:xfrm>
        </p:spPr>
        <p:txBody>
          <a:bodyPr>
            <a:normAutofit/>
          </a:bodyPr>
          <a:lstStyle/>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King Nebuchadnezzar boasted,</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Is not this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great Babylon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that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I have built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for a royal dwelling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by </a:t>
            </a:r>
          </a:p>
          <a:p>
            <a:pPr marL="0" indent="0" algn="ctr">
              <a:buNone/>
            </a:pP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my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mighty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power</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for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honor of my majesty</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(Daniel 4:30)</a:t>
            </a:r>
          </a:p>
        </p:txBody>
      </p:sp>
    </p:spTree>
    <p:extLst>
      <p:ext uri="{BB962C8B-B14F-4D97-AF65-F5344CB8AC3E}">
        <p14:creationId xmlns:p14="http://schemas.microsoft.com/office/powerpoint/2010/main" val="2053995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46718757"/>
              </p:ext>
            </p:extLst>
          </p:nvPr>
        </p:nvGraphicFramePr>
        <p:xfrm>
          <a:off x="-3" y="2"/>
          <a:ext cx="12192002" cy="6857998"/>
        </p:xfrm>
        <a:graphic>
          <a:graphicData uri="http://schemas.openxmlformats.org/drawingml/2006/table">
            <a:tbl>
              <a:tblPr firstRow="1" firstCol="1" bandRow="1">
                <a:tableStyleId>{073A0DAA-6AF3-43AB-8588-CEC1D06C72B9}</a:tableStyleId>
              </a:tblPr>
              <a:tblGrid>
                <a:gridCol w="6096001"/>
                <a:gridCol w="6096001"/>
              </a:tblGrid>
              <a:tr h="896922">
                <a:tc>
                  <a:txBody>
                    <a:bodyPr/>
                    <a:lstStyle/>
                    <a:p>
                      <a:pPr marL="0" marR="0" algn="ctr">
                        <a:lnSpc>
                          <a:spcPct val="107000"/>
                        </a:lnSpc>
                        <a:spcBef>
                          <a:spcPts val="0"/>
                        </a:spcBef>
                        <a:spcAft>
                          <a:spcPts val="0"/>
                        </a:spcAft>
                      </a:pPr>
                      <a:r>
                        <a:rPr lang="en-US" sz="44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World Rejoices </a:t>
                      </a:r>
                    </a:p>
                  </a:txBody>
                  <a:tcPr marL="68580" marR="68580" marT="0" marB="0"/>
                </a:tc>
                <a:tc>
                  <a:txBody>
                    <a:bodyPr/>
                    <a:lstStyle/>
                    <a:p>
                      <a:pPr marL="0" marR="0" algn="ctr">
                        <a:lnSpc>
                          <a:spcPct val="107000"/>
                        </a:lnSpc>
                        <a:spcBef>
                          <a:spcPts val="0"/>
                        </a:spcBef>
                        <a:spcAft>
                          <a:spcPts val="0"/>
                        </a:spcAft>
                      </a:pPr>
                      <a:r>
                        <a:rPr lang="en-US" sz="44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Righteous </a:t>
                      </a:r>
                      <a:r>
                        <a:rPr lang="en-US" sz="4400" b="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Suffer</a:t>
                      </a:r>
                      <a:endParaRPr lang="en-US" sz="4400" b="0" dirty="0">
                        <a:solidFill>
                          <a:srgbClr val="92D05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46362">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89108">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25606">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5700130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87765706"/>
              </p:ext>
            </p:extLst>
          </p:nvPr>
        </p:nvGraphicFramePr>
        <p:xfrm>
          <a:off x="-3" y="2"/>
          <a:ext cx="12192002" cy="6857998"/>
        </p:xfrm>
        <a:graphic>
          <a:graphicData uri="http://schemas.openxmlformats.org/drawingml/2006/table">
            <a:tbl>
              <a:tblPr firstRow="1" firstCol="1" bandRow="1">
                <a:tableStyleId>{073A0DAA-6AF3-43AB-8588-CEC1D06C72B9}</a:tableStyleId>
              </a:tblPr>
              <a:tblGrid>
                <a:gridCol w="6096001"/>
                <a:gridCol w="6096001"/>
              </a:tblGrid>
              <a:tr h="896922">
                <a:tc>
                  <a:txBody>
                    <a:bodyPr/>
                    <a:lstStyle/>
                    <a:p>
                      <a:pPr marL="0" marR="0" algn="ctr">
                        <a:lnSpc>
                          <a:spcPct val="107000"/>
                        </a:lnSpc>
                        <a:spcBef>
                          <a:spcPts val="0"/>
                        </a:spcBef>
                        <a:spcAft>
                          <a:spcPts val="0"/>
                        </a:spcAft>
                      </a:pPr>
                      <a:r>
                        <a:rPr lang="en-US" sz="44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World Rejoices </a:t>
                      </a:r>
                    </a:p>
                  </a:txBody>
                  <a:tcPr marL="68580" marR="68580" marT="0" marB="0"/>
                </a:tc>
                <a:tc>
                  <a:txBody>
                    <a:bodyPr/>
                    <a:lstStyle/>
                    <a:p>
                      <a:pPr marL="0" marR="0" algn="ctr">
                        <a:lnSpc>
                          <a:spcPct val="107000"/>
                        </a:lnSpc>
                        <a:spcBef>
                          <a:spcPts val="0"/>
                        </a:spcBef>
                        <a:spcAft>
                          <a:spcPts val="0"/>
                        </a:spcAft>
                      </a:pPr>
                      <a:r>
                        <a:rPr lang="en-US" sz="44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Righteous </a:t>
                      </a:r>
                      <a:r>
                        <a:rPr lang="en-US" sz="4400" b="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Suffer</a:t>
                      </a:r>
                      <a:endParaRPr lang="en-US" sz="4400" b="0" dirty="0">
                        <a:solidFill>
                          <a:srgbClr val="92D05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46362">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Boast in their arrogance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smtClean="0">
                          <a:effectLst/>
                          <a:latin typeface="Tahoma" panose="020B0604030504040204" pitchFamily="34" charset="0"/>
                          <a:ea typeface="Tahoma" panose="020B0604030504040204" pitchFamily="34" charset="0"/>
                          <a:cs typeface="Tahoma" panose="020B0604030504040204" pitchFamily="34" charset="0"/>
                        </a:rPr>
                        <a:t>James </a:t>
                      </a:r>
                      <a:r>
                        <a:rPr lang="en-US" sz="3600" b="0" dirty="0">
                          <a:effectLst/>
                          <a:latin typeface="Tahoma" panose="020B0604030504040204" pitchFamily="34" charset="0"/>
                          <a:ea typeface="Tahoma" panose="020B0604030504040204" pitchFamily="34" charset="0"/>
                          <a:cs typeface="Tahoma" panose="020B0604030504040204" pitchFamily="34" charset="0"/>
                        </a:rPr>
                        <a:t>4:16; Dan. 4:30)</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Humble themselves under God’s mighty hand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1 </a:t>
                      </a:r>
                      <a:r>
                        <a:rPr lang="en-US" sz="3600" b="0" dirty="0" smtClean="0">
                          <a:effectLst/>
                          <a:latin typeface="Tahoma" panose="020B0604030504040204" pitchFamily="34" charset="0"/>
                          <a:ea typeface="Tahoma" panose="020B0604030504040204" pitchFamily="34" charset="0"/>
                          <a:cs typeface="Tahoma" panose="020B0604030504040204" pitchFamily="34" charset="0"/>
                        </a:rPr>
                        <a:t>Peter </a:t>
                      </a:r>
                      <a:r>
                        <a:rPr lang="en-US" sz="3600" b="0" dirty="0" smtClean="0">
                          <a:effectLst/>
                          <a:latin typeface="Tahoma" panose="020B0604030504040204" pitchFamily="34" charset="0"/>
                          <a:ea typeface="Tahoma" panose="020B0604030504040204" pitchFamily="34" charset="0"/>
                          <a:cs typeface="Tahoma" panose="020B0604030504040204" pitchFamily="34" charset="0"/>
                        </a:rPr>
                        <a:t>5:5-7)</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89108">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25606">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9133757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7155180"/>
          </a:xfrm>
        </p:spPr>
        <p:txBody>
          <a:bodyPr>
            <a:normAutofit/>
          </a:bodyPr>
          <a:lstStyle/>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You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younger men</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likewise,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be subject to </a:t>
            </a:r>
            <a:r>
              <a:rPr lang="en-US" sz="3500" i="1" dirty="0">
                <a:solidFill>
                  <a:srgbClr val="92D050"/>
                </a:solidFill>
                <a:latin typeface="Tahoma" panose="020B0604030504040204" pitchFamily="34" charset="0"/>
                <a:ea typeface="Tahoma" panose="020B0604030504040204" pitchFamily="34" charset="0"/>
                <a:cs typeface="Tahoma" panose="020B0604030504040204" pitchFamily="34" charset="0"/>
              </a:rPr>
              <a:t>your</a:t>
            </a:r>
            <a:r>
              <a:rPr lang="en-US" sz="3500" dirty="0">
                <a:solidFill>
                  <a:srgbClr val="92D050"/>
                </a:solidFill>
                <a:latin typeface="Tahoma" panose="020B0604030504040204" pitchFamily="34" charset="0"/>
                <a:ea typeface="Tahoma" panose="020B0604030504040204" pitchFamily="34" charset="0"/>
                <a:cs typeface="Tahoma" panose="020B0604030504040204" pitchFamily="34" charset="0"/>
              </a:rPr>
              <a:t> elders</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500" u="sng" dirty="0">
                <a:solidFill>
                  <a:schemeClr val="bg1"/>
                </a:solidFill>
                <a:latin typeface="Tahoma" panose="020B0604030504040204" pitchFamily="34" charset="0"/>
                <a:ea typeface="Tahoma" panose="020B0604030504040204" pitchFamily="34" charset="0"/>
                <a:cs typeface="Tahoma" panose="020B0604030504040204" pitchFamily="34" charset="0"/>
              </a:rPr>
              <a:t>all of you</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clothe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yourselves with </a:t>
            </a:r>
            <a:r>
              <a:rPr lang="en-US" sz="3500" dirty="0">
                <a:solidFill>
                  <a:srgbClr val="92D050"/>
                </a:solidFill>
                <a:latin typeface="Tahoma" panose="020B0604030504040204" pitchFamily="34" charset="0"/>
                <a:ea typeface="Tahoma" panose="020B0604030504040204" pitchFamily="34" charset="0"/>
                <a:cs typeface="Tahoma" panose="020B0604030504040204" pitchFamily="34" charset="0"/>
              </a:rPr>
              <a:t>humility</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u="sng" dirty="0">
                <a:solidFill>
                  <a:schemeClr val="bg1"/>
                </a:solidFill>
                <a:latin typeface="Tahoma" panose="020B0604030504040204" pitchFamily="34" charset="0"/>
                <a:ea typeface="Tahoma" panose="020B0604030504040204" pitchFamily="34" charset="0"/>
                <a:cs typeface="Tahoma" panose="020B0604030504040204" pitchFamily="34" charset="0"/>
              </a:rPr>
              <a:t>toward one another</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p>
          <a:p>
            <a:pPr marL="0" indent="0" algn="ctr">
              <a:buNone/>
            </a:pPr>
            <a:r>
              <a:rPr lang="en-US" sz="3500" dirty="0" smtClean="0">
                <a:solidFill>
                  <a:srgbClr val="00B0F0"/>
                </a:solidFill>
                <a:latin typeface="Tahoma" panose="020B0604030504040204" pitchFamily="34" charset="0"/>
                <a:ea typeface="Tahoma" panose="020B0604030504040204" pitchFamily="34" charset="0"/>
                <a:cs typeface="Tahoma" panose="020B0604030504040204" pitchFamily="34" charset="0"/>
              </a:rPr>
              <a:t>God is opposed </a:t>
            </a:r>
            <a:r>
              <a:rPr lang="en-US" sz="3500" dirty="0" smtClean="0">
                <a:solidFill>
                  <a:srgbClr val="FF0000"/>
                </a:solidFill>
                <a:latin typeface="Tahoma" panose="020B0604030504040204" pitchFamily="34" charset="0"/>
                <a:ea typeface="Tahoma" panose="020B0604030504040204" pitchFamily="34" charset="0"/>
                <a:cs typeface="Tahoma" panose="020B0604030504040204" pitchFamily="34" charset="0"/>
              </a:rPr>
              <a:t>to the proud</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but </a:t>
            </a:r>
            <a:r>
              <a:rPr lang="en-US" sz="3500" dirty="0" smtClean="0">
                <a:solidFill>
                  <a:srgbClr val="00B0F0"/>
                </a:solidFill>
                <a:latin typeface="Tahoma" panose="020B0604030504040204" pitchFamily="34" charset="0"/>
                <a:ea typeface="Tahoma" panose="020B0604030504040204" pitchFamily="34" charset="0"/>
                <a:cs typeface="Tahoma" panose="020B0604030504040204" pitchFamily="34" charset="0"/>
              </a:rPr>
              <a:t>gives grace to </a:t>
            </a:r>
            <a:r>
              <a:rPr lang="en-US" sz="3500" dirty="0" smtClean="0">
                <a:solidFill>
                  <a:srgbClr val="92D050"/>
                </a:solidFill>
                <a:latin typeface="Tahoma" panose="020B0604030504040204" pitchFamily="34" charset="0"/>
                <a:ea typeface="Tahoma" panose="020B0604030504040204" pitchFamily="34" charset="0"/>
                <a:cs typeface="Tahoma" panose="020B0604030504040204" pitchFamily="34" charset="0"/>
              </a:rPr>
              <a:t>the humble</a:t>
            </a:r>
          </a:p>
          <a:p>
            <a:pPr marL="0" indent="0" algn="ctr">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Therefore </a:t>
            </a:r>
            <a:r>
              <a:rPr lang="en-US" sz="3500" u="sng" dirty="0">
                <a:solidFill>
                  <a:srgbClr val="92D050"/>
                </a:solidFill>
                <a:latin typeface="Tahoma" panose="020B0604030504040204" pitchFamily="34" charset="0"/>
                <a:ea typeface="Tahoma" panose="020B0604030504040204" pitchFamily="34" charset="0"/>
                <a:cs typeface="Tahoma" panose="020B0604030504040204" pitchFamily="34" charset="0"/>
              </a:rPr>
              <a:t>humble yourselves </a:t>
            </a:r>
            <a:r>
              <a:rPr lang="en-US" sz="3500" u="sng" dirty="0">
                <a:solidFill>
                  <a:srgbClr val="00B0F0"/>
                </a:solidFill>
                <a:latin typeface="Tahoma" panose="020B0604030504040204" pitchFamily="34" charset="0"/>
                <a:ea typeface="Tahoma" panose="020B0604030504040204" pitchFamily="34" charset="0"/>
                <a:cs typeface="Tahoma" panose="020B0604030504040204" pitchFamily="34" charset="0"/>
              </a:rPr>
              <a:t>under </a:t>
            </a:r>
            <a:r>
              <a:rPr lang="en-US" sz="3500" u="sng" dirty="0">
                <a:solidFill>
                  <a:srgbClr val="00B0F0"/>
                </a:solidFill>
                <a:latin typeface="Tahoma" panose="020B0604030504040204" pitchFamily="34" charset="0"/>
                <a:ea typeface="Tahoma" panose="020B0604030504040204" pitchFamily="34" charset="0"/>
                <a:cs typeface="Tahoma" panose="020B0604030504040204" pitchFamily="34" charset="0"/>
              </a:rPr>
              <a:t>the</a:t>
            </a:r>
            <a:r>
              <a:rPr lang="en-US" sz="3500" u="sng" dirty="0">
                <a:solidFill>
                  <a:srgbClr val="00B0F0"/>
                </a:solidFill>
                <a:latin typeface="Tahoma" panose="020B0604030504040204" pitchFamily="34" charset="0"/>
                <a:ea typeface="Tahoma" panose="020B0604030504040204" pitchFamily="34" charset="0"/>
                <a:cs typeface="Tahoma" panose="020B0604030504040204" pitchFamily="34" charset="0"/>
              </a:rPr>
              <a:t> mighty hand of God</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that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He may exalt </a:t>
            </a:r>
            <a:r>
              <a:rPr lang="en-US" sz="3500" dirty="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at the proper time</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casting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all your anxiety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on Him</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because </a:t>
            </a:r>
            <a:r>
              <a:rPr lang="en-US" sz="3500" dirty="0">
                <a:solidFill>
                  <a:srgbClr val="00B0F0"/>
                </a:solidFill>
                <a:latin typeface="Tahoma" panose="020B0604030504040204" pitchFamily="34" charset="0"/>
                <a:ea typeface="Tahoma" panose="020B0604030504040204" pitchFamily="34" charset="0"/>
                <a:cs typeface="Tahoma" panose="020B0604030504040204" pitchFamily="34" charset="0"/>
              </a:rPr>
              <a:t>He cares </a:t>
            </a:r>
            <a:r>
              <a:rPr lang="en-US" sz="3500" dirty="0">
                <a:solidFill>
                  <a:srgbClr val="92D050"/>
                </a:solidFill>
                <a:latin typeface="Tahoma" panose="020B0604030504040204" pitchFamily="34" charset="0"/>
                <a:ea typeface="Tahoma" panose="020B0604030504040204" pitchFamily="34" charset="0"/>
                <a:cs typeface="Tahoma" panose="020B0604030504040204" pitchFamily="34" charset="0"/>
              </a:rPr>
              <a:t>for </a:t>
            </a:r>
            <a:r>
              <a:rPr lang="en-US" sz="3500" dirty="0" smtClean="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(1 Peter 5:5-7).</a:t>
            </a: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078528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91058261"/>
              </p:ext>
            </p:extLst>
          </p:nvPr>
        </p:nvGraphicFramePr>
        <p:xfrm>
          <a:off x="-3" y="2"/>
          <a:ext cx="12192002" cy="6857998"/>
        </p:xfrm>
        <a:graphic>
          <a:graphicData uri="http://schemas.openxmlformats.org/drawingml/2006/table">
            <a:tbl>
              <a:tblPr firstRow="1" firstCol="1" bandRow="1">
                <a:tableStyleId>{073A0DAA-6AF3-43AB-8588-CEC1D06C72B9}</a:tableStyleId>
              </a:tblPr>
              <a:tblGrid>
                <a:gridCol w="6096001"/>
                <a:gridCol w="6096001"/>
              </a:tblGrid>
              <a:tr h="896922">
                <a:tc>
                  <a:txBody>
                    <a:bodyPr/>
                    <a:lstStyle/>
                    <a:p>
                      <a:pPr marL="0" marR="0" algn="ctr">
                        <a:lnSpc>
                          <a:spcPct val="107000"/>
                        </a:lnSpc>
                        <a:spcBef>
                          <a:spcPts val="0"/>
                        </a:spcBef>
                        <a:spcAft>
                          <a:spcPts val="0"/>
                        </a:spcAft>
                      </a:pPr>
                      <a:r>
                        <a:rPr lang="en-US" sz="44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World Rejoices </a:t>
                      </a:r>
                    </a:p>
                  </a:txBody>
                  <a:tcPr marL="68580" marR="68580" marT="0" marB="0"/>
                </a:tc>
                <a:tc>
                  <a:txBody>
                    <a:bodyPr/>
                    <a:lstStyle/>
                    <a:p>
                      <a:pPr marL="0" marR="0" algn="ctr">
                        <a:lnSpc>
                          <a:spcPct val="107000"/>
                        </a:lnSpc>
                        <a:spcBef>
                          <a:spcPts val="0"/>
                        </a:spcBef>
                        <a:spcAft>
                          <a:spcPts val="0"/>
                        </a:spcAft>
                      </a:pPr>
                      <a:r>
                        <a:rPr lang="en-US" sz="44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Righteous </a:t>
                      </a:r>
                      <a:r>
                        <a:rPr lang="en-US" sz="4400" b="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Suffer</a:t>
                      </a:r>
                      <a:endParaRPr lang="en-US" sz="4400" b="0" dirty="0">
                        <a:solidFill>
                          <a:srgbClr val="92D05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46362">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Boast in their arrogance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smtClean="0">
                          <a:effectLst/>
                          <a:latin typeface="Tahoma" panose="020B0604030504040204" pitchFamily="34" charset="0"/>
                          <a:ea typeface="Tahoma" panose="020B0604030504040204" pitchFamily="34" charset="0"/>
                          <a:cs typeface="Tahoma" panose="020B0604030504040204" pitchFamily="34" charset="0"/>
                        </a:rPr>
                        <a:t>James </a:t>
                      </a:r>
                      <a:r>
                        <a:rPr lang="en-US" sz="3600" b="0" dirty="0">
                          <a:effectLst/>
                          <a:latin typeface="Tahoma" panose="020B0604030504040204" pitchFamily="34" charset="0"/>
                          <a:ea typeface="Tahoma" panose="020B0604030504040204" pitchFamily="34" charset="0"/>
                          <a:cs typeface="Tahoma" panose="020B0604030504040204" pitchFamily="34" charset="0"/>
                        </a:rPr>
                        <a:t>4:16; Dan. 4:30)</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Humble themselves under God’s mighty hand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1 </a:t>
                      </a:r>
                      <a:r>
                        <a:rPr lang="en-US" sz="3600" b="0" dirty="0" smtClean="0">
                          <a:effectLst/>
                          <a:latin typeface="Tahoma" panose="020B0604030504040204" pitchFamily="34" charset="0"/>
                          <a:ea typeface="Tahoma" panose="020B0604030504040204" pitchFamily="34" charset="0"/>
                          <a:cs typeface="Tahoma" panose="020B0604030504040204" pitchFamily="34" charset="0"/>
                        </a:rPr>
                        <a:t>Peter </a:t>
                      </a:r>
                      <a:r>
                        <a:rPr lang="en-US" sz="3600" b="0" dirty="0" smtClean="0">
                          <a:effectLst/>
                          <a:latin typeface="Tahoma" panose="020B0604030504040204" pitchFamily="34" charset="0"/>
                          <a:ea typeface="Tahoma" panose="020B0604030504040204" pitchFamily="34" charset="0"/>
                          <a:cs typeface="Tahoma" panose="020B0604030504040204" pitchFamily="34" charset="0"/>
                        </a:rPr>
                        <a:t>5:5-7)</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89108">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Lovers of pleasure </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(Eccl. 2:1-11; 2 Tim. 3:4-5)</a:t>
                      </a:r>
                    </a:p>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25606">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7869308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715518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Ecclesiastes 2:1-11,</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said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myself, “Come now, I will test you with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pleasure. So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enjoy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yourself.</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behold,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it too was futility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baseline="30000" dirty="0">
                <a:solidFill>
                  <a:schemeClr val="bg1"/>
                </a:solidFill>
                <a:latin typeface="Tahoma" panose="020B0604030504040204" pitchFamily="34" charset="0"/>
                <a:ea typeface="Tahoma" panose="020B0604030504040204" pitchFamily="34" charset="0"/>
                <a:cs typeface="Tahoma" panose="020B0604030504040204" pitchFamily="34" charset="0"/>
              </a:rPr>
              <a:t>2 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 said of laughter, “It is madness,” and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of pleasure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What does it accomplish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explored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with my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mind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how</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to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stimulate my body with wine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while my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mind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was guiding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me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wisely, and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how to take hold of folly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until I could see what good there is for the sons of men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do under heaven the few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years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of their lives.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enlarged my works: I built houses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for myself</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 planted vineyards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for myself</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made gardens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parks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sz="36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myself</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 planted in them all kinds of fruit trees</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         I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made ponds of water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for myself</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from which to irrigate a forest of growing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trees… </a:t>
            </a:r>
          </a:p>
        </p:txBody>
      </p:sp>
    </p:spTree>
    <p:extLst>
      <p:ext uri="{BB962C8B-B14F-4D97-AF65-F5344CB8AC3E}">
        <p14:creationId xmlns:p14="http://schemas.microsoft.com/office/powerpoint/2010/main" val="3109538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7155180"/>
          </a:xfrm>
        </p:spPr>
        <p:txBody>
          <a:bodyPr>
            <a:normAutofit/>
          </a:bodyPr>
          <a:lstStyle/>
          <a:p>
            <a:pPr marL="0" indent="0" algn="ctr">
              <a:buNone/>
            </a:pPr>
            <a:r>
              <a:rPr lang="en-US" sz="3500"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I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bought male </a:t>
            </a: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female slaves </a:t>
            </a: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I had </a:t>
            </a:r>
            <a:r>
              <a:rPr lang="en-US" sz="3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homeborn</a:t>
            </a: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slaves. Also I possessed flocks and herds</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larger than all who preceded me in</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Jerusalem.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Also</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I collected </a:t>
            </a:r>
            <a:r>
              <a:rPr lang="en-US" sz="3500" u="sng" dirty="0">
                <a:solidFill>
                  <a:schemeClr val="bg1"/>
                </a:solidFill>
                <a:latin typeface="Tahoma" panose="020B0604030504040204" pitchFamily="34" charset="0"/>
                <a:ea typeface="Tahoma" panose="020B0604030504040204" pitchFamily="34" charset="0"/>
                <a:cs typeface="Tahoma" panose="020B0604030504040204" pitchFamily="34" charset="0"/>
              </a:rPr>
              <a:t>for myself</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silver and gold and the treasure of kings and provinces</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I provided </a:t>
            </a:r>
            <a:r>
              <a:rPr lang="en-US" sz="3500" u="sng" dirty="0">
                <a:solidFill>
                  <a:schemeClr val="bg1"/>
                </a:solidFill>
                <a:latin typeface="Tahoma" panose="020B0604030504040204" pitchFamily="34" charset="0"/>
                <a:ea typeface="Tahoma" panose="020B0604030504040204" pitchFamily="34" charset="0"/>
                <a:cs typeface="Tahoma" panose="020B0604030504040204" pitchFamily="34" charset="0"/>
              </a:rPr>
              <a:t>for myself</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male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female singers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the pleasures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of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men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many concubines</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Then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I became great and increased more than all who preceded me in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Jerusalem. My wisdom also stood by me. </a:t>
            </a:r>
            <a:r>
              <a:rPr lang="en-US" sz="3500" dirty="0" smtClean="0">
                <a:solidFill>
                  <a:srgbClr val="FF0000"/>
                </a:solidFill>
                <a:latin typeface="Tahoma" panose="020B0604030504040204" pitchFamily="34" charset="0"/>
                <a:ea typeface="Tahoma" panose="020B0604030504040204" pitchFamily="34" charset="0"/>
                <a:cs typeface="Tahoma" panose="020B0604030504040204" pitchFamily="34" charset="0"/>
              </a:rPr>
              <a:t>All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that my eyes desired I did not refuse them.</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I did not withhold my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heart </a:t>
            </a: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from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any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pleasure</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for </a:t>
            </a:r>
            <a:r>
              <a:rPr lang="en-US" sz="3500" u="sng" dirty="0">
                <a:solidFill>
                  <a:schemeClr val="bg1"/>
                </a:solidFill>
                <a:latin typeface="Tahoma" panose="020B0604030504040204" pitchFamily="34" charset="0"/>
                <a:ea typeface="Tahoma" panose="020B0604030504040204" pitchFamily="34" charset="0"/>
                <a:cs typeface="Tahoma" panose="020B0604030504040204" pitchFamily="34" charset="0"/>
              </a:rPr>
              <a:t>my heart</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 was pleased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because of all </a:t>
            </a:r>
            <a:r>
              <a:rPr lang="en-US" sz="3500" u="sng" dirty="0">
                <a:solidFill>
                  <a:schemeClr val="bg1"/>
                </a:solidFill>
                <a:latin typeface="Tahoma" panose="020B0604030504040204" pitchFamily="34" charset="0"/>
                <a:ea typeface="Tahoma" panose="020B0604030504040204" pitchFamily="34" charset="0"/>
                <a:cs typeface="Tahoma" panose="020B0604030504040204" pitchFamily="34" charset="0"/>
              </a:rPr>
              <a:t>my labor</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and this was </a:t>
            </a:r>
            <a:r>
              <a:rPr lang="en-US" sz="3500" u="sng" dirty="0">
                <a:solidFill>
                  <a:schemeClr val="bg1"/>
                </a:solidFill>
                <a:latin typeface="Tahoma" panose="020B0604030504040204" pitchFamily="34" charset="0"/>
                <a:ea typeface="Tahoma" panose="020B0604030504040204" pitchFamily="34" charset="0"/>
                <a:cs typeface="Tahoma" panose="020B0604030504040204" pitchFamily="34" charset="0"/>
              </a:rPr>
              <a:t>my reward</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for all </a:t>
            </a:r>
            <a:r>
              <a:rPr lang="en-US" sz="3500" u="sng" dirty="0">
                <a:solidFill>
                  <a:schemeClr val="bg1"/>
                </a:solidFill>
                <a:latin typeface="Tahoma" panose="020B0604030504040204" pitchFamily="34" charset="0"/>
                <a:ea typeface="Tahoma" panose="020B0604030504040204" pitchFamily="34" charset="0"/>
                <a:cs typeface="Tahoma" panose="020B0604030504040204" pitchFamily="34" charset="0"/>
              </a:rPr>
              <a:t>my labor</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Thus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I considered all my activities which my hands had done and the labor which I had </a:t>
            </a: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exerted</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 and behold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all was </a:t>
            </a:r>
            <a:r>
              <a:rPr lang="en-US" sz="3500" dirty="0" smtClean="0">
                <a:solidFill>
                  <a:srgbClr val="FF0000"/>
                </a:solidFill>
                <a:latin typeface="Tahoma" panose="020B0604030504040204" pitchFamily="34" charset="0"/>
                <a:ea typeface="Tahoma" panose="020B0604030504040204" pitchFamily="34" charset="0"/>
                <a:cs typeface="Tahoma" panose="020B0604030504040204" pitchFamily="34" charset="0"/>
              </a:rPr>
              <a:t>vanity </a:t>
            </a:r>
            <a:r>
              <a:rPr lang="en-US" sz="3500" dirty="0">
                <a:solidFill>
                  <a:srgbClr val="FF0000"/>
                </a:solidFill>
                <a:latin typeface="Tahoma" panose="020B0604030504040204" pitchFamily="34" charset="0"/>
                <a:ea typeface="Tahoma" panose="020B0604030504040204" pitchFamily="34" charset="0"/>
                <a:cs typeface="Tahoma" panose="020B0604030504040204" pitchFamily="34" charset="0"/>
              </a:rPr>
              <a:t>and striving after wind and there was no profit </a:t>
            </a:r>
            <a:r>
              <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rPr>
              <a:t>under the </a:t>
            </a: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sun</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708037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7155180"/>
          </a:xfrm>
        </p:spPr>
        <p:txBody>
          <a:bodyPr>
            <a:normAutofit/>
          </a:bodyPr>
          <a:lstStyle/>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apostle Paul warned Timothy that in the last days that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along with the disobedient, haters of good, boastful</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among other evil characteristics there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would also be those who were …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lovers of pleasure rather than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lovers of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God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holding to a </a:t>
            </a:r>
            <a:endPar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form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of</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godliness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although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they have denied its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power</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Avoid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such men as these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(2 Timothy 3:4-5)</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17958466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7370692"/>
              </p:ext>
            </p:extLst>
          </p:nvPr>
        </p:nvGraphicFramePr>
        <p:xfrm>
          <a:off x="-3" y="2"/>
          <a:ext cx="12192002" cy="6857998"/>
        </p:xfrm>
        <a:graphic>
          <a:graphicData uri="http://schemas.openxmlformats.org/drawingml/2006/table">
            <a:tbl>
              <a:tblPr firstRow="1" firstCol="1" bandRow="1">
                <a:tableStyleId>{073A0DAA-6AF3-43AB-8588-CEC1D06C72B9}</a:tableStyleId>
              </a:tblPr>
              <a:tblGrid>
                <a:gridCol w="6096001"/>
                <a:gridCol w="6096001"/>
              </a:tblGrid>
              <a:tr h="896922">
                <a:tc>
                  <a:txBody>
                    <a:bodyPr/>
                    <a:lstStyle/>
                    <a:p>
                      <a:pPr marL="0" marR="0" algn="ctr">
                        <a:lnSpc>
                          <a:spcPct val="107000"/>
                        </a:lnSpc>
                        <a:spcBef>
                          <a:spcPts val="0"/>
                        </a:spcBef>
                        <a:spcAft>
                          <a:spcPts val="0"/>
                        </a:spcAft>
                      </a:pPr>
                      <a:r>
                        <a:rPr lang="en-US" sz="44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World Rejoices </a:t>
                      </a:r>
                    </a:p>
                  </a:txBody>
                  <a:tcPr marL="68580" marR="68580" marT="0" marB="0"/>
                </a:tc>
                <a:tc>
                  <a:txBody>
                    <a:bodyPr/>
                    <a:lstStyle/>
                    <a:p>
                      <a:pPr marL="0" marR="0" algn="ctr">
                        <a:lnSpc>
                          <a:spcPct val="107000"/>
                        </a:lnSpc>
                        <a:spcBef>
                          <a:spcPts val="0"/>
                        </a:spcBef>
                        <a:spcAft>
                          <a:spcPts val="0"/>
                        </a:spcAft>
                      </a:pPr>
                      <a:r>
                        <a:rPr lang="en-US" sz="44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Righteous </a:t>
                      </a:r>
                      <a:r>
                        <a:rPr lang="en-US" sz="4400" b="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Suffer</a:t>
                      </a:r>
                      <a:endParaRPr lang="en-US" sz="4400" b="0" dirty="0">
                        <a:solidFill>
                          <a:srgbClr val="92D05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46362">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Boast in their arrogance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smtClean="0">
                          <a:effectLst/>
                          <a:latin typeface="Tahoma" panose="020B0604030504040204" pitchFamily="34" charset="0"/>
                          <a:ea typeface="Tahoma" panose="020B0604030504040204" pitchFamily="34" charset="0"/>
                          <a:cs typeface="Tahoma" panose="020B0604030504040204" pitchFamily="34" charset="0"/>
                        </a:rPr>
                        <a:t>James </a:t>
                      </a:r>
                      <a:r>
                        <a:rPr lang="en-US" sz="3600" b="0" dirty="0">
                          <a:effectLst/>
                          <a:latin typeface="Tahoma" panose="020B0604030504040204" pitchFamily="34" charset="0"/>
                          <a:ea typeface="Tahoma" panose="020B0604030504040204" pitchFamily="34" charset="0"/>
                          <a:cs typeface="Tahoma" panose="020B0604030504040204" pitchFamily="34" charset="0"/>
                        </a:rPr>
                        <a:t>4:16; Dan. 4:30)</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Humble themselves under God’s mighty hand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1 </a:t>
                      </a:r>
                      <a:r>
                        <a:rPr lang="en-US" sz="3600" b="0" dirty="0" smtClean="0">
                          <a:effectLst/>
                          <a:latin typeface="Tahoma" panose="020B0604030504040204" pitchFamily="34" charset="0"/>
                          <a:ea typeface="Tahoma" panose="020B0604030504040204" pitchFamily="34" charset="0"/>
                          <a:cs typeface="Tahoma" panose="020B0604030504040204" pitchFamily="34" charset="0"/>
                        </a:rPr>
                        <a:t>Peter </a:t>
                      </a:r>
                      <a:r>
                        <a:rPr lang="en-US" sz="3600" b="0" dirty="0" smtClean="0">
                          <a:effectLst/>
                          <a:latin typeface="Tahoma" panose="020B0604030504040204" pitchFamily="34" charset="0"/>
                          <a:ea typeface="Tahoma" panose="020B0604030504040204" pitchFamily="34" charset="0"/>
                          <a:cs typeface="Tahoma" panose="020B0604030504040204" pitchFamily="34" charset="0"/>
                        </a:rPr>
                        <a:t>5:5-7)</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89108">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Lovers of pleasure </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(Eccl. 2:1-11; 2 Tim. 3:4-5)</a:t>
                      </a:r>
                    </a:p>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Pleasing God </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(1 Thess. 2:3-6; 4:1-8;</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Gal. 1:10)</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25606">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5257021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715518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After the apostle Paul rebuked the Galatians he said…</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am I now </a:t>
            </a:r>
            <a:r>
              <a:rPr lang="en-US" sz="3600" u="sng" dirty="0">
                <a:solidFill>
                  <a:srgbClr val="FFFF00"/>
                </a:solidFill>
                <a:latin typeface="Tahoma" panose="020B0604030504040204" pitchFamily="34" charset="0"/>
                <a:ea typeface="Tahoma" panose="020B0604030504040204" pitchFamily="34" charset="0"/>
                <a:cs typeface="Tahoma" panose="020B0604030504040204" pitchFamily="34" charset="0"/>
              </a:rPr>
              <a:t>seeking </a:t>
            </a:r>
            <a:r>
              <a:rPr lang="en-US" sz="3600" u="sng" dirty="0">
                <a:solidFill>
                  <a:srgbClr val="FF0000"/>
                </a:solidFill>
                <a:latin typeface="Tahoma" panose="020B0604030504040204" pitchFamily="34" charset="0"/>
                <a:ea typeface="Tahoma" panose="020B0604030504040204" pitchFamily="34" charset="0"/>
                <a:cs typeface="Tahoma" panose="020B0604030504040204" pitchFamily="34" charset="0"/>
              </a:rPr>
              <a:t>the favor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of men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or </a:t>
            </a:r>
            <a:r>
              <a:rPr lang="en-US" sz="3600" u="sng" dirty="0">
                <a:solidFill>
                  <a:srgbClr val="00B0F0"/>
                </a:solidFill>
                <a:latin typeface="Tahoma" panose="020B0604030504040204" pitchFamily="34" charset="0"/>
                <a:ea typeface="Tahoma" panose="020B0604030504040204" pitchFamily="34" charset="0"/>
                <a:cs typeface="Tahoma" panose="020B0604030504040204" pitchFamily="34" charset="0"/>
              </a:rPr>
              <a:t>of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Or am I striving to please men?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If I were still trying to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please men</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I would not be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a bond-servant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of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Christ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(Gal. 1:10).</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Paul said to the Thessalonians,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Our exhortation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does not </a:t>
            </a:r>
            <a:r>
              <a:rPr lang="en-US" sz="3600" i="1" dirty="0" smtClean="0">
                <a:solidFill>
                  <a:srgbClr val="FFFF00"/>
                </a:solidFill>
                <a:latin typeface="Tahoma" panose="020B0604030504040204" pitchFamily="34" charset="0"/>
                <a:ea typeface="Tahoma" panose="020B0604030504040204" pitchFamily="34" charset="0"/>
                <a:cs typeface="Tahoma" panose="020B0604030504040204" pitchFamily="34" charset="0"/>
              </a:rPr>
              <a:t>come</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 from</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error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or impurity or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by way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of deceit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just as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we have been approved by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to be entrusted with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gospel</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so we speak, </a:t>
            </a:r>
            <a:r>
              <a:rPr lang="en-US" sz="3600" u="sng" dirty="0">
                <a:solidFill>
                  <a:srgbClr val="FFFF00"/>
                </a:solidFill>
                <a:latin typeface="Tahoma" panose="020B0604030504040204" pitchFamily="34" charset="0"/>
                <a:ea typeface="Tahoma" panose="020B0604030504040204" pitchFamily="34" charset="0"/>
                <a:cs typeface="Tahoma" panose="020B0604030504040204" pitchFamily="34" charset="0"/>
              </a:rPr>
              <a:t>not as </a:t>
            </a:r>
            <a:r>
              <a:rPr lang="en-US" sz="3600" u="sng" dirty="0">
                <a:solidFill>
                  <a:srgbClr val="FF0000"/>
                </a:solidFill>
                <a:latin typeface="Tahoma" panose="020B0604030504040204" pitchFamily="34" charset="0"/>
                <a:ea typeface="Tahoma" panose="020B0604030504040204" pitchFamily="34" charset="0"/>
                <a:cs typeface="Tahoma" panose="020B0604030504040204" pitchFamily="34" charset="0"/>
              </a:rPr>
              <a:t>pleasing men</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dirty="0">
                <a:solidFill>
                  <a:srgbClr val="00B0F0"/>
                </a:solidFill>
                <a:latin typeface="Tahoma" panose="020B0604030504040204" pitchFamily="34" charset="0"/>
                <a:ea typeface="Tahoma" panose="020B0604030504040204" pitchFamily="34" charset="0"/>
                <a:cs typeface="Tahoma" panose="020B0604030504040204" pitchFamily="34" charset="0"/>
              </a:rPr>
              <a:t>but God</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who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examines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our hearts.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we never came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with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flattering speech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as you know,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nor with a pretext for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greed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God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is witness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nor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did we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seek glory from men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either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from you or from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others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(1 Thess. 2:3-6).</a:t>
            </a:r>
          </a:p>
        </p:txBody>
      </p:sp>
    </p:spTree>
    <p:extLst>
      <p:ext uri="{BB962C8B-B14F-4D97-AF65-F5344CB8AC3E}">
        <p14:creationId xmlns:p14="http://schemas.microsoft.com/office/powerpoint/2010/main" val="25121255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7155180"/>
          </a:xfrm>
        </p:spPr>
        <p:txBody>
          <a:bodyPr>
            <a:normAutofit/>
          </a:bodyPr>
          <a:lstStyle/>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115059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05145645"/>
              </p:ext>
            </p:extLst>
          </p:nvPr>
        </p:nvGraphicFramePr>
        <p:xfrm>
          <a:off x="-3" y="2"/>
          <a:ext cx="12192002" cy="6857998"/>
        </p:xfrm>
        <a:graphic>
          <a:graphicData uri="http://schemas.openxmlformats.org/drawingml/2006/table">
            <a:tbl>
              <a:tblPr firstRow="1" firstCol="1" bandRow="1">
                <a:tableStyleId>{073A0DAA-6AF3-43AB-8588-CEC1D06C72B9}</a:tableStyleId>
              </a:tblPr>
              <a:tblGrid>
                <a:gridCol w="6096001"/>
                <a:gridCol w="6096001"/>
              </a:tblGrid>
              <a:tr h="896922">
                <a:tc>
                  <a:txBody>
                    <a:bodyPr/>
                    <a:lstStyle/>
                    <a:p>
                      <a:pPr marL="0" marR="0" algn="ctr">
                        <a:lnSpc>
                          <a:spcPct val="107000"/>
                        </a:lnSpc>
                        <a:spcBef>
                          <a:spcPts val="0"/>
                        </a:spcBef>
                        <a:spcAft>
                          <a:spcPts val="0"/>
                        </a:spcAft>
                      </a:pPr>
                      <a:r>
                        <a:rPr lang="en-US" sz="44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World Rejoices </a:t>
                      </a:r>
                    </a:p>
                  </a:txBody>
                  <a:tcPr marL="68580" marR="68580" marT="0" marB="0"/>
                </a:tc>
                <a:tc>
                  <a:txBody>
                    <a:bodyPr/>
                    <a:lstStyle/>
                    <a:p>
                      <a:pPr marL="0" marR="0" algn="ctr">
                        <a:lnSpc>
                          <a:spcPct val="107000"/>
                        </a:lnSpc>
                        <a:spcBef>
                          <a:spcPts val="0"/>
                        </a:spcBef>
                        <a:spcAft>
                          <a:spcPts val="0"/>
                        </a:spcAft>
                      </a:pPr>
                      <a:r>
                        <a:rPr lang="en-US" sz="44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Righteous </a:t>
                      </a:r>
                      <a:r>
                        <a:rPr lang="en-US" sz="4400" b="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Suffer</a:t>
                      </a:r>
                      <a:endParaRPr lang="en-US" sz="4400" b="0" dirty="0">
                        <a:solidFill>
                          <a:srgbClr val="92D05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46362">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Boast in their arrogance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smtClean="0">
                          <a:effectLst/>
                          <a:latin typeface="Tahoma" panose="020B0604030504040204" pitchFamily="34" charset="0"/>
                          <a:ea typeface="Tahoma" panose="020B0604030504040204" pitchFamily="34" charset="0"/>
                          <a:cs typeface="Tahoma" panose="020B0604030504040204" pitchFamily="34" charset="0"/>
                        </a:rPr>
                        <a:t>James </a:t>
                      </a:r>
                      <a:r>
                        <a:rPr lang="en-US" sz="3600" b="0" dirty="0">
                          <a:effectLst/>
                          <a:latin typeface="Tahoma" panose="020B0604030504040204" pitchFamily="34" charset="0"/>
                          <a:ea typeface="Tahoma" panose="020B0604030504040204" pitchFamily="34" charset="0"/>
                          <a:cs typeface="Tahoma" panose="020B0604030504040204" pitchFamily="34" charset="0"/>
                        </a:rPr>
                        <a:t>4:16; Dan. 4:30)</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Humble themselves under God’s mighty hand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1 Pet. </a:t>
                      </a:r>
                      <a:r>
                        <a:rPr lang="en-US" sz="3600" b="0" dirty="0" smtClean="0">
                          <a:effectLst/>
                          <a:latin typeface="Tahoma" panose="020B0604030504040204" pitchFamily="34" charset="0"/>
                          <a:ea typeface="Tahoma" panose="020B0604030504040204" pitchFamily="34" charset="0"/>
                          <a:cs typeface="Tahoma" panose="020B0604030504040204" pitchFamily="34" charset="0"/>
                        </a:rPr>
                        <a:t>5:5-7)</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89108">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Lovers of </a:t>
                      </a:r>
                      <a:r>
                        <a:rPr lang="en-US" sz="3600" b="0" dirty="0" smtClean="0">
                          <a:effectLst/>
                          <a:latin typeface="Tahoma" panose="020B0604030504040204" pitchFamily="34" charset="0"/>
                          <a:ea typeface="Tahoma" panose="020B0604030504040204" pitchFamily="34" charset="0"/>
                          <a:cs typeface="Tahoma" panose="020B0604030504040204" pitchFamily="34" charset="0"/>
                        </a:rPr>
                        <a:t>pleasure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Eccl. </a:t>
                      </a:r>
                      <a:r>
                        <a:rPr lang="en-US" sz="3600" b="0" dirty="0" smtClean="0">
                          <a:effectLst/>
                          <a:latin typeface="Tahoma" panose="020B0604030504040204" pitchFamily="34" charset="0"/>
                          <a:ea typeface="Tahoma" panose="020B0604030504040204" pitchFamily="34" charset="0"/>
                          <a:cs typeface="Tahoma" panose="020B0604030504040204" pitchFamily="34" charset="0"/>
                        </a:rPr>
                        <a:t>2:1-11; </a:t>
                      </a:r>
                      <a:r>
                        <a:rPr lang="en-US" sz="3600" b="0" dirty="0">
                          <a:effectLst/>
                          <a:latin typeface="Tahoma" panose="020B0604030504040204" pitchFamily="34" charset="0"/>
                          <a:ea typeface="Tahoma" panose="020B0604030504040204" pitchFamily="34" charset="0"/>
                          <a:cs typeface="Tahoma" panose="020B0604030504040204" pitchFamily="34" charset="0"/>
                        </a:rPr>
                        <a:t>2 Tim. 3:4)</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Pleasing God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Gal. 1:10; 1 </a:t>
                      </a:r>
                      <a:r>
                        <a:rPr lang="en-US" sz="3600" b="0" dirty="0" smtClean="0">
                          <a:effectLst/>
                          <a:latin typeface="Tahoma" panose="020B0604030504040204" pitchFamily="34" charset="0"/>
                          <a:ea typeface="Tahoma" panose="020B0604030504040204" pitchFamily="34" charset="0"/>
                          <a:cs typeface="Tahoma" panose="020B0604030504040204" pitchFamily="34" charset="0"/>
                        </a:rPr>
                        <a:t>Th. </a:t>
                      </a:r>
                      <a:r>
                        <a:rPr lang="en-US" sz="3600" b="0" dirty="0">
                          <a:effectLst/>
                          <a:latin typeface="Tahoma" panose="020B0604030504040204" pitchFamily="34" charset="0"/>
                          <a:ea typeface="Tahoma" panose="020B0604030504040204" pitchFamily="34" charset="0"/>
                          <a:cs typeface="Tahoma" panose="020B0604030504040204" pitchFamily="34" charset="0"/>
                        </a:rPr>
                        <a:t>2:4; </a:t>
                      </a:r>
                      <a:r>
                        <a:rPr lang="en-US" sz="3600" b="0" dirty="0" smtClean="0">
                          <a:effectLst/>
                          <a:latin typeface="Tahoma" panose="020B0604030504040204" pitchFamily="34" charset="0"/>
                          <a:ea typeface="Tahoma" panose="020B0604030504040204" pitchFamily="34" charset="0"/>
                          <a:cs typeface="Tahoma" panose="020B0604030504040204" pitchFamily="34" charset="0"/>
                        </a:rPr>
                        <a:t>4:1-8)</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25606">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Are you rejoicing with the world and its pleasures?</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Are you rejoicing with the righteous who are suffering for the cause of Christ?</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729443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38608675"/>
              </p:ext>
            </p:extLst>
          </p:nvPr>
        </p:nvGraphicFramePr>
        <p:xfrm>
          <a:off x="-3" y="2"/>
          <a:ext cx="12192002" cy="6857998"/>
        </p:xfrm>
        <a:graphic>
          <a:graphicData uri="http://schemas.openxmlformats.org/drawingml/2006/table">
            <a:tbl>
              <a:tblPr firstRow="1" firstCol="1" bandRow="1">
                <a:tableStyleId>{073A0DAA-6AF3-43AB-8588-CEC1D06C72B9}</a:tableStyleId>
              </a:tblPr>
              <a:tblGrid>
                <a:gridCol w="6096001"/>
                <a:gridCol w="6096001"/>
              </a:tblGrid>
              <a:tr h="896922">
                <a:tc>
                  <a:txBody>
                    <a:bodyPr/>
                    <a:lstStyle/>
                    <a:p>
                      <a:pPr marL="0" marR="0" algn="ctr">
                        <a:lnSpc>
                          <a:spcPct val="107000"/>
                        </a:lnSpc>
                        <a:spcBef>
                          <a:spcPts val="0"/>
                        </a:spcBef>
                        <a:spcAft>
                          <a:spcPts val="0"/>
                        </a:spcAft>
                      </a:pPr>
                      <a:r>
                        <a:rPr lang="en-US" sz="44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World Rejoices </a:t>
                      </a:r>
                    </a:p>
                  </a:txBody>
                  <a:tcPr marL="68580" marR="68580" marT="0" marB="0"/>
                </a:tc>
                <a:tc>
                  <a:txBody>
                    <a:bodyPr/>
                    <a:lstStyle/>
                    <a:p>
                      <a:pPr marL="0" marR="0" algn="ctr">
                        <a:lnSpc>
                          <a:spcPct val="107000"/>
                        </a:lnSpc>
                        <a:spcBef>
                          <a:spcPts val="0"/>
                        </a:spcBef>
                        <a:spcAft>
                          <a:spcPts val="0"/>
                        </a:spcAft>
                      </a:pPr>
                      <a:r>
                        <a:rPr lang="en-US" sz="44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Righteous </a:t>
                      </a:r>
                      <a:r>
                        <a:rPr lang="en-US" sz="4400" b="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Suffer</a:t>
                      </a:r>
                      <a:endParaRPr lang="en-US" sz="4400" b="0" dirty="0">
                        <a:solidFill>
                          <a:srgbClr val="92D05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46362">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Killing </a:t>
                      </a:r>
                      <a:r>
                        <a:rPr lang="en-US" sz="3500" b="0" dirty="0" smtClean="0">
                          <a:effectLst/>
                          <a:latin typeface="Tahoma" panose="020B0604030504040204" pitchFamily="34" charset="0"/>
                          <a:ea typeface="Tahoma" panose="020B0604030504040204" pitchFamily="34" charset="0"/>
                          <a:cs typeface="Tahoma" panose="020B0604030504040204" pitchFamily="34" charset="0"/>
                        </a:rPr>
                        <a:t>Jesus, threaten His followers (John</a:t>
                      </a:r>
                      <a:r>
                        <a:rPr lang="en-US" sz="3500" b="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16:2</a:t>
                      </a:r>
                      <a:r>
                        <a:rPr lang="en-US" sz="3500" b="0" dirty="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             Matt</a:t>
                      </a:r>
                      <a:r>
                        <a:rPr lang="en-US" sz="3500" b="0" dirty="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27:20-22; Acts 4:18-22)</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89108">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25606">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2341389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05145645"/>
              </p:ext>
            </p:extLst>
          </p:nvPr>
        </p:nvGraphicFramePr>
        <p:xfrm>
          <a:off x="-3" y="2"/>
          <a:ext cx="12192002" cy="6857998"/>
        </p:xfrm>
        <a:graphic>
          <a:graphicData uri="http://schemas.openxmlformats.org/drawingml/2006/table">
            <a:tbl>
              <a:tblPr firstRow="1" firstCol="1" bandRow="1">
                <a:tableStyleId>{073A0DAA-6AF3-43AB-8588-CEC1D06C72B9}</a:tableStyleId>
              </a:tblPr>
              <a:tblGrid>
                <a:gridCol w="6096001"/>
                <a:gridCol w="6096001"/>
              </a:tblGrid>
              <a:tr h="896922">
                <a:tc>
                  <a:txBody>
                    <a:bodyPr/>
                    <a:lstStyle/>
                    <a:p>
                      <a:pPr marL="0" marR="0" algn="ctr">
                        <a:lnSpc>
                          <a:spcPct val="107000"/>
                        </a:lnSpc>
                        <a:spcBef>
                          <a:spcPts val="0"/>
                        </a:spcBef>
                        <a:spcAft>
                          <a:spcPts val="0"/>
                        </a:spcAft>
                      </a:pPr>
                      <a:r>
                        <a:rPr lang="en-US" sz="44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World Rejoices </a:t>
                      </a:r>
                    </a:p>
                  </a:txBody>
                  <a:tcPr marL="68580" marR="68580" marT="0" marB="0"/>
                </a:tc>
                <a:tc>
                  <a:txBody>
                    <a:bodyPr/>
                    <a:lstStyle/>
                    <a:p>
                      <a:pPr marL="0" marR="0" algn="ctr">
                        <a:lnSpc>
                          <a:spcPct val="107000"/>
                        </a:lnSpc>
                        <a:spcBef>
                          <a:spcPts val="0"/>
                        </a:spcBef>
                        <a:spcAft>
                          <a:spcPts val="0"/>
                        </a:spcAft>
                      </a:pPr>
                      <a:r>
                        <a:rPr lang="en-US" sz="44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Righteous </a:t>
                      </a:r>
                      <a:r>
                        <a:rPr lang="en-US" sz="4400" b="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Suffer</a:t>
                      </a:r>
                      <a:endParaRPr lang="en-US" sz="4400" b="0" dirty="0">
                        <a:solidFill>
                          <a:srgbClr val="92D05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46362">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Boast in their arrogance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smtClean="0">
                          <a:effectLst/>
                          <a:latin typeface="Tahoma" panose="020B0604030504040204" pitchFamily="34" charset="0"/>
                          <a:ea typeface="Tahoma" panose="020B0604030504040204" pitchFamily="34" charset="0"/>
                          <a:cs typeface="Tahoma" panose="020B0604030504040204" pitchFamily="34" charset="0"/>
                        </a:rPr>
                        <a:t>James </a:t>
                      </a:r>
                      <a:r>
                        <a:rPr lang="en-US" sz="3600" b="0" dirty="0">
                          <a:effectLst/>
                          <a:latin typeface="Tahoma" panose="020B0604030504040204" pitchFamily="34" charset="0"/>
                          <a:ea typeface="Tahoma" panose="020B0604030504040204" pitchFamily="34" charset="0"/>
                          <a:cs typeface="Tahoma" panose="020B0604030504040204" pitchFamily="34" charset="0"/>
                        </a:rPr>
                        <a:t>4:16; Dan. 4:30)</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Humble themselves under God’s mighty hand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1 Pet. </a:t>
                      </a:r>
                      <a:r>
                        <a:rPr lang="en-US" sz="3600" b="0" dirty="0" smtClean="0">
                          <a:effectLst/>
                          <a:latin typeface="Tahoma" panose="020B0604030504040204" pitchFamily="34" charset="0"/>
                          <a:ea typeface="Tahoma" panose="020B0604030504040204" pitchFamily="34" charset="0"/>
                          <a:cs typeface="Tahoma" panose="020B0604030504040204" pitchFamily="34" charset="0"/>
                        </a:rPr>
                        <a:t>5:5-7)</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89108">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Lovers of </a:t>
                      </a:r>
                      <a:r>
                        <a:rPr lang="en-US" sz="3600" b="0" dirty="0" smtClean="0">
                          <a:effectLst/>
                          <a:latin typeface="Tahoma" panose="020B0604030504040204" pitchFamily="34" charset="0"/>
                          <a:ea typeface="Tahoma" panose="020B0604030504040204" pitchFamily="34" charset="0"/>
                          <a:cs typeface="Tahoma" panose="020B0604030504040204" pitchFamily="34" charset="0"/>
                        </a:rPr>
                        <a:t>pleasure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Eccl. </a:t>
                      </a:r>
                      <a:r>
                        <a:rPr lang="en-US" sz="3600" b="0" dirty="0" smtClean="0">
                          <a:effectLst/>
                          <a:latin typeface="Tahoma" panose="020B0604030504040204" pitchFamily="34" charset="0"/>
                          <a:ea typeface="Tahoma" panose="020B0604030504040204" pitchFamily="34" charset="0"/>
                          <a:cs typeface="Tahoma" panose="020B0604030504040204" pitchFamily="34" charset="0"/>
                        </a:rPr>
                        <a:t>2:1-11; </a:t>
                      </a:r>
                      <a:r>
                        <a:rPr lang="en-US" sz="3600" b="0" dirty="0">
                          <a:effectLst/>
                          <a:latin typeface="Tahoma" panose="020B0604030504040204" pitchFamily="34" charset="0"/>
                          <a:ea typeface="Tahoma" panose="020B0604030504040204" pitchFamily="34" charset="0"/>
                          <a:cs typeface="Tahoma" panose="020B0604030504040204" pitchFamily="34" charset="0"/>
                        </a:rPr>
                        <a:t>2 Tim. 3:4)</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Pleasing God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Gal. 1:10; 1 </a:t>
                      </a:r>
                      <a:r>
                        <a:rPr lang="en-US" sz="3600" b="0" dirty="0" smtClean="0">
                          <a:effectLst/>
                          <a:latin typeface="Tahoma" panose="020B0604030504040204" pitchFamily="34" charset="0"/>
                          <a:ea typeface="Tahoma" panose="020B0604030504040204" pitchFamily="34" charset="0"/>
                          <a:cs typeface="Tahoma" panose="020B0604030504040204" pitchFamily="34" charset="0"/>
                        </a:rPr>
                        <a:t>Th. </a:t>
                      </a:r>
                      <a:r>
                        <a:rPr lang="en-US" sz="3600" b="0" dirty="0">
                          <a:effectLst/>
                          <a:latin typeface="Tahoma" panose="020B0604030504040204" pitchFamily="34" charset="0"/>
                          <a:ea typeface="Tahoma" panose="020B0604030504040204" pitchFamily="34" charset="0"/>
                          <a:cs typeface="Tahoma" panose="020B0604030504040204" pitchFamily="34" charset="0"/>
                        </a:rPr>
                        <a:t>2:4; </a:t>
                      </a:r>
                      <a:r>
                        <a:rPr lang="en-US" sz="3600" b="0" dirty="0" smtClean="0">
                          <a:effectLst/>
                          <a:latin typeface="Tahoma" panose="020B0604030504040204" pitchFamily="34" charset="0"/>
                          <a:ea typeface="Tahoma" panose="020B0604030504040204" pitchFamily="34" charset="0"/>
                          <a:cs typeface="Tahoma" panose="020B0604030504040204" pitchFamily="34" charset="0"/>
                        </a:rPr>
                        <a:t>4:1-8)</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25606">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Are you rejoicing with the world and its pleasures?</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Are you rejoicing with the righteous who are suffering for the cause of Christ?</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6208214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05145645"/>
              </p:ext>
            </p:extLst>
          </p:nvPr>
        </p:nvGraphicFramePr>
        <p:xfrm>
          <a:off x="-3" y="2"/>
          <a:ext cx="12192002" cy="6857998"/>
        </p:xfrm>
        <a:graphic>
          <a:graphicData uri="http://schemas.openxmlformats.org/drawingml/2006/table">
            <a:tbl>
              <a:tblPr firstRow="1" firstCol="1" bandRow="1">
                <a:tableStyleId>{073A0DAA-6AF3-43AB-8588-CEC1D06C72B9}</a:tableStyleId>
              </a:tblPr>
              <a:tblGrid>
                <a:gridCol w="6096001"/>
                <a:gridCol w="6096001"/>
              </a:tblGrid>
              <a:tr h="896922">
                <a:tc>
                  <a:txBody>
                    <a:bodyPr/>
                    <a:lstStyle/>
                    <a:p>
                      <a:pPr marL="0" marR="0" algn="ctr">
                        <a:lnSpc>
                          <a:spcPct val="107000"/>
                        </a:lnSpc>
                        <a:spcBef>
                          <a:spcPts val="0"/>
                        </a:spcBef>
                        <a:spcAft>
                          <a:spcPts val="0"/>
                        </a:spcAft>
                      </a:pPr>
                      <a:r>
                        <a:rPr lang="en-US" sz="44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World Rejoices </a:t>
                      </a:r>
                    </a:p>
                  </a:txBody>
                  <a:tcPr marL="68580" marR="68580" marT="0" marB="0"/>
                </a:tc>
                <a:tc>
                  <a:txBody>
                    <a:bodyPr/>
                    <a:lstStyle/>
                    <a:p>
                      <a:pPr marL="0" marR="0" algn="ctr">
                        <a:lnSpc>
                          <a:spcPct val="107000"/>
                        </a:lnSpc>
                        <a:spcBef>
                          <a:spcPts val="0"/>
                        </a:spcBef>
                        <a:spcAft>
                          <a:spcPts val="0"/>
                        </a:spcAft>
                      </a:pPr>
                      <a:r>
                        <a:rPr lang="en-US" sz="44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Righteous </a:t>
                      </a:r>
                      <a:r>
                        <a:rPr lang="en-US" sz="4400" b="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Suffer</a:t>
                      </a:r>
                      <a:endParaRPr lang="en-US" sz="4400" b="0" dirty="0">
                        <a:solidFill>
                          <a:srgbClr val="92D05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46362">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Boast in their arrogance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smtClean="0">
                          <a:effectLst/>
                          <a:latin typeface="Tahoma" panose="020B0604030504040204" pitchFamily="34" charset="0"/>
                          <a:ea typeface="Tahoma" panose="020B0604030504040204" pitchFamily="34" charset="0"/>
                          <a:cs typeface="Tahoma" panose="020B0604030504040204" pitchFamily="34" charset="0"/>
                        </a:rPr>
                        <a:t>James </a:t>
                      </a:r>
                      <a:r>
                        <a:rPr lang="en-US" sz="3600" b="0" dirty="0">
                          <a:effectLst/>
                          <a:latin typeface="Tahoma" panose="020B0604030504040204" pitchFamily="34" charset="0"/>
                          <a:ea typeface="Tahoma" panose="020B0604030504040204" pitchFamily="34" charset="0"/>
                          <a:cs typeface="Tahoma" panose="020B0604030504040204" pitchFamily="34" charset="0"/>
                        </a:rPr>
                        <a:t>4:16; Dan. 4:30)</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Humble themselves under God’s mighty hand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1 Pet. </a:t>
                      </a:r>
                      <a:r>
                        <a:rPr lang="en-US" sz="3600" b="0" dirty="0" smtClean="0">
                          <a:effectLst/>
                          <a:latin typeface="Tahoma" panose="020B0604030504040204" pitchFamily="34" charset="0"/>
                          <a:ea typeface="Tahoma" panose="020B0604030504040204" pitchFamily="34" charset="0"/>
                          <a:cs typeface="Tahoma" panose="020B0604030504040204" pitchFamily="34" charset="0"/>
                        </a:rPr>
                        <a:t>5:5-7)</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89108">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Lovers of </a:t>
                      </a:r>
                      <a:r>
                        <a:rPr lang="en-US" sz="3600" b="0" dirty="0" smtClean="0">
                          <a:effectLst/>
                          <a:latin typeface="Tahoma" panose="020B0604030504040204" pitchFamily="34" charset="0"/>
                          <a:ea typeface="Tahoma" panose="020B0604030504040204" pitchFamily="34" charset="0"/>
                          <a:cs typeface="Tahoma" panose="020B0604030504040204" pitchFamily="34" charset="0"/>
                        </a:rPr>
                        <a:t>pleasure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Eccl. </a:t>
                      </a:r>
                      <a:r>
                        <a:rPr lang="en-US" sz="3600" b="0" dirty="0" smtClean="0">
                          <a:effectLst/>
                          <a:latin typeface="Tahoma" panose="020B0604030504040204" pitchFamily="34" charset="0"/>
                          <a:ea typeface="Tahoma" panose="020B0604030504040204" pitchFamily="34" charset="0"/>
                          <a:cs typeface="Tahoma" panose="020B0604030504040204" pitchFamily="34" charset="0"/>
                        </a:rPr>
                        <a:t>2:1-11; </a:t>
                      </a:r>
                      <a:r>
                        <a:rPr lang="en-US" sz="3600" b="0" dirty="0">
                          <a:effectLst/>
                          <a:latin typeface="Tahoma" panose="020B0604030504040204" pitchFamily="34" charset="0"/>
                          <a:ea typeface="Tahoma" panose="020B0604030504040204" pitchFamily="34" charset="0"/>
                          <a:cs typeface="Tahoma" panose="020B0604030504040204" pitchFamily="34" charset="0"/>
                        </a:rPr>
                        <a:t>2 Tim. 3:4)</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Pleasing God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Gal. 1:10; 1 </a:t>
                      </a:r>
                      <a:r>
                        <a:rPr lang="en-US" sz="3600" b="0" dirty="0" smtClean="0">
                          <a:effectLst/>
                          <a:latin typeface="Tahoma" panose="020B0604030504040204" pitchFamily="34" charset="0"/>
                          <a:ea typeface="Tahoma" panose="020B0604030504040204" pitchFamily="34" charset="0"/>
                          <a:cs typeface="Tahoma" panose="020B0604030504040204" pitchFamily="34" charset="0"/>
                        </a:rPr>
                        <a:t>Th. </a:t>
                      </a:r>
                      <a:r>
                        <a:rPr lang="en-US" sz="3600" b="0" dirty="0">
                          <a:effectLst/>
                          <a:latin typeface="Tahoma" panose="020B0604030504040204" pitchFamily="34" charset="0"/>
                          <a:ea typeface="Tahoma" panose="020B0604030504040204" pitchFamily="34" charset="0"/>
                          <a:cs typeface="Tahoma" panose="020B0604030504040204" pitchFamily="34" charset="0"/>
                        </a:rPr>
                        <a:t>2:4; </a:t>
                      </a:r>
                      <a:r>
                        <a:rPr lang="en-US" sz="3600" b="0" dirty="0" smtClean="0">
                          <a:effectLst/>
                          <a:latin typeface="Tahoma" panose="020B0604030504040204" pitchFamily="34" charset="0"/>
                          <a:ea typeface="Tahoma" panose="020B0604030504040204" pitchFamily="34" charset="0"/>
                          <a:cs typeface="Tahoma" panose="020B0604030504040204" pitchFamily="34" charset="0"/>
                        </a:rPr>
                        <a:t>4:1-8)</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25606">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Are you rejoicing with the world and its pleasures?</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Are you rejoicing with the righteous who are suffering for the cause of Christ?</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9926135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05145645"/>
              </p:ext>
            </p:extLst>
          </p:nvPr>
        </p:nvGraphicFramePr>
        <p:xfrm>
          <a:off x="-3" y="2"/>
          <a:ext cx="12192002" cy="6857998"/>
        </p:xfrm>
        <a:graphic>
          <a:graphicData uri="http://schemas.openxmlformats.org/drawingml/2006/table">
            <a:tbl>
              <a:tblPr firstRow="1" firstCol="1" bandRow="1">
                <a:tableStyleId>{073A0DAA-6AF3-43AB-8588-CEC1D06C72B9}</a:tableStyleId>
              </a:tblPr>
              <a:tblGrid>
                <a:gridCol w="6096001"/>
                <a:gridCol w="6096001"/>
              </a:tblGrid>
              <a:tr h="896922">
                <a:tc>
                  <a:txBody>
                    <a:bodyPr/>
                    <a:lstStyle/>
                    <a:p>
                      <a:pPr marL="0" marR="0" algn="ctr">
                        <a:lnSpc>
                          <a:spcPct val="107000"/>
                        </a:lnSpc>
                        <a:spcBef>
                          <a:spcPts val="0"/>
                        </a:spcBef>
                        <a:spcAft>
                          <a:spcPts val="0"/>
                        </a:spcAft>
                      </a:pPr>
                      <a:r>
                        <a:rPr lang="en-US" sz="44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World Rejoices </a:t>
                      </a:r>
                    </a:p>
                  </a:txBody>
                  <a:tcPr marL="68580" marR="68580" marT="0" marB="0"/>
                </a:tc>
                <a:tc>
                  <a:txBody>
                    <a:bodyPr/>
                    <a:lstStyle/>
                    <a:p>
                      <a:pPr marL="0" marR="0" algn="ctr">
                        <a:lnSpc>
                          <a:spcPct val="107000"/>
                        </a:lnSpc>
                        <a:spcBef>
                          <a:spcPts val="0"/>
                        </a:spcBef>
                        <a:spcAft>
                          <a:spcPts val="0"/>
                        </a:spcAft>
                      </a:pPr>
                      <a:r>
                        <a:rPr lang="en-US" sz="44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Righteous </a:t>
                      </a:r>
                      <a:r>
                        <a:rPr lang="en-US" sz="4400" b="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Suffer</a:t>
                      </a:r>
                      <a:endParaRPr lang="en-US" sz="4400" b="0" dirty="0">
                        <a:solidFill>
                          <a:srgbClr val="92D05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46362">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Boast in their arrogance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smtClean="0">
                          <a:effectLst/>
                          <a:latin typeface="Tahoma" panose="020B0604030504040204" pitchFamily="34" charset="0"/>
                          <a:ea typeface="Tahoma" panose="020B0604030504040204" pitchFamily="34" charset="0"/>
                          <a:cs typeface="Tahoma" panose="020B0604030504040204" pitchFamily="34" charset="0"/>
                        </a:rPr>
                        <a:t>James </a:t>
                      </a:r>
                      <a:r>
                        <a:rPr lang="en-US" sz="3600" b="0" dirty="0">
                          <a:effectLst/>
                          <a:latin typeface="Tahoma" panose="020B0604030504040204" pitchFamily="34" charset="0"/>
                          <a:ea typeface="Tahoma" panose="020B0604030504040204" pitchFamily="34" charset="0"/>
                          <a:cs typeface="Tahoma" panose="020B0604030504040204" pitchFamily="34" charset="0"/>
                        </a:rPr>
                        <a:t>4:16; Dan. 4:30)</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Humble themselves under God’s mighty hand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1 Pet. </a:t>
                      </a:r>
                      <a:r>
                        <a:rPr lang="en-US" sz="3600" b="0" dirty="0" smtClean="0">
                          <a:effectLst/>
                          <a:latin typeface="Tahoma" panose="020B0604030504040204" pitchFamily="34" charset="0"/>
                          <a:ea typeface="Tahoma" panose="020B0604030504040204" pitchFamily="34" charset="0"/>
                          <a:cs typeface="Tahoma" panose="020B0604030504040204" pitchFamily="34" charset="0"/>
                        </a:rPr>
                        <a:t>5:5-7)</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89108">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Lovers of </a:t>
                      </a:r>
                      <a:r>
                        <a:rPr lang="en-US" sz="3600" b="0" dirty="0" smtClean="0">
                          <a:effectLst/>
                          <a:latin typeface="Tahoma" panose="020B0604030504040204" pitchFamily="34" charset="0"/>
                          <a:ea typeface="Tahoma" panose="020B0604030504040204" pitchFamily="34" charset="0"/>
                          <a:cs typeface="Tahoma" panose="020B0604030504040204" pitchFamily="34" charset="0"/>
                        </a:rPr>
                        <a:t>pleasure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Eccl. </a:t>
                      </a:r>
                      <a:r>
                        <a:rPr lang="en-US" sz="3600" b="0" dirty="0" smtClean="0">
                          <a:effectLst/>
                          <a:latin typeface="Tahoma" panose="020B0604030504040204" pitchFamily="34" charset="0"/>
                          <a:ea typeface="Tahoma" panose="020B0604030504040204" pitchFamily="34" charset="0"/>
                          <a:cs typeface="Tahoma" panose="020B0604030504040204" pitchFamily="34" charset="0"/>
                        </a:rPr>
                        <a:t>2:1-11; </a:t>
                      </a:r>
                      <a:r>
                        <a:rPr lang="en-US" sz="3600" b="0" dirty="0">
                          <a:effectLst/>
                          <a:latin typeface="Tahoma" panose="020B0604030504040204" pitchFamily="34" charset="0"/>
                          <a:ea typeface="Tahoma" panose="020B0604030504040204" pitchFamily="34" charset="0"/>
                          <a:cs typeface="Tahoma" panose="020B0604030504040204" pitchFamily="34" charset="0"/>
                        </a:rPr>
                        <a:t>2 Tim. 3:4)</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Pleasing God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Gal. 1:10; 1 </a:t>
                      </a:r>
                      <a:r>
                        <a:rPr lang="en-US" sz="3600" b="0" dirty="0" smtClean="0">
                          <a:effectLst/>
                          <a:latin typeface="Tahoma" panose="020B0604030504040204" pitchFamily="34" charset="0"/>
                          <a:ea typeface="Tahoma" panose="020B0604030504040204" pitchFamily="34" charset="0"/>
                          <a:cs typeface="Tahoma" panose="020B0604030504040204" pitchFamily="34" charset="0"/>
                        </a:rPr>
                        <a:t>Th. </a:t>
                      </a:r>
                      <a:r>
                        <a:rPr lang="en-US" sz="3600" b="0" dirty="0">
                          <a:effectLst/>
                          <a:latin typeface="Tahoma" panose="020B0604030504040204" pitchFamily="34" charset="0"/>
                          <a:ea typeface="Tahoma" panose="020B0604030504040204" pitchFamily="34" charset="0"/>
                          <a:cs typeface="Tahoma" panose="020B0604030504040204" pitchFamily="34" charset="0"/>
                        </a:rPr>
                        <a:t>2:4; </a:t>
                      </a:r>
                      <a:r>
                        <a:rPr lang="en-US" sz="3600" b="0" dirty="0" smtClean="0">
                          <a:effectLst/>
                          <a:latin typeface="Tahoma" panose="020B0604030504040204" pitchFamily="34" charset="0"/>
                          <a:ea typeface="Tahoma" panose="020B0604030504040204" pitchFamily="34" charset="0"/>
                          <a:cs typeface="Tahoma" panose="020B0604030504040204" pitchFamily="34" charset="0"/>
                        </a:rPr>
                        <a:t>4:1-8)</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25606">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Are you rejoicing with the world and its pleasures?</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Are you rejoicing with the righteous who are suffering for the cause of Christ?</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4469538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11825039"/>
              </p:ext>
            </p:extLst>
          </p:nvPr>
        </p:nvGraphicFramePr>
        <p:xfrm>
          <a:off x="-3" y="2"/>
          <a:ext cx="12192002" cy="6857998"/>
        </p:xfrm>
        <a:graphic>
          <a:graphicData uri="http://schemas.openxmlformats.org/drawingml/2006/table">
            <a:tbl>
              <a:tblPr firstRow="1" firstCol="1" bandRow="1">
                <a:tableStyleId>{073A0DAA-6AF3-43AB-8588-CEC1D06C72B9}</a:tableStyleId>
              </a:tblPr>
              <a:tblGrid>
                <a:gridCol w="6096001"/>
                <a:gridCol w="6096001"/>
              </a:tblGrid>
              <a:tr h="791043">
                <a:tc>
                  <a:txBody>
                    <a:bodyPr/>
                    <a:lstStyle/>
                    <a:p>
                      <a:pPr marL="0" marR="0" algn="ctr">
                        <a:lnSpc>
                          <a:spcPct val="107000"/>
                        </a:lnSpc>
                        <a:spcBef>
                          <a:spcPts val="0"/>
                        </a:spcBef>
                        <a:spcAft>
                          <a:spcPts val="0"/>
                        </a:spcAft>
                      </a:pPr>
                      <a:r>
                        <a:rPr lang="en-US" sz="43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World </a:t>
                      </a:r>
                      <a:r>
                        <a:rPr lang="en-US" sz="43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will Suffer- Hell</a:t>
                      </a:r>
                      <a:endParaRPr lang="en-US" sz="4300" b="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300" b="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Righteous Enjoy Heaven</a:t>
                      </a:r>
                      <a:endParaRPr lang="en-US" sz="4300" b="0" dirty="0">
                        <a:solidFill>
                          <a:srgbClr val="92D05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80933">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The Lord will take vengeance on the disobedient </a:t>
                      </a:r>
                      <a:r>
                        <a:rPr lang="en-US" sz="3600" b="0" dirty="0" smtClean="0">
                          <a:effectLst/>
                          <a:latin typeface="Tahoma" panose="020B0604030504040204" pitchFamily="34" charset="0"/>
                          <a:ea typeface="Tahoma" panose="020B0604030504040204" pitchFamily="34" charset="0"/>
                          <a:cs typeface="Tahoma" panose="020B0604030504040204" pitchFamily="34" charset="0"/>
                        </a:rPr>
                        <a:t>            (</a:t>
                      </a:r>
                      <a:r>
                        <a:rPr lang="en-US" sz="3600" b="0" dirty="0">
                          <a:effectLst/>
                          <a:latin typeface="Tahoma" panose="020B0604030504040204" pitchFamily="34" charset="0"/>
                          <a:ea typeface="Tahoma" panose="020B0604030504040204" pitchFamily="34" charset="0"/>
                          <a:cs typeface="Tahoma" panose="020B0604030504040204" pitchFamily="34" charset="0"/>
                        </a:rPr>
                        <a:t>2 </a:t>
                      </a:r>
                      <a:r>
                        <a:rPr lang="en-US" sz="3600" b="0" dirty="0" smtClean="0">
                          <a:effectLst/>
                          <a:latin typeface="Tahoma" panose="020B0604030504040204" pitchFamily="34" charset="0"/>
                          <a:ea typeface="Tahoma" panose="020B0604030504040204" pitchFamily="34" charset="0"/>
                          <a:cs typeface="Tahoma" panose="020B0604030504040204" pitchFamily="34" charset="0"/>
                        </a:rPr>
                        <a:t>Thess. </a:t>
                      </a:r>
                      <a:r>
                        <a:rPr lang="en-US" sz="3600" b="0" dirty="0">
                          <a:effectLst/>
                          <a:latin typeface="Tahoma" panose="020B0604030504040204" pitchFamily="34" charset="0"/>
                          <a:ea typeface="Tahoma" panose="020B0604030504040204" pitchFamily="34" charset="0"/>
                          <a:cs typeface="Tahoma" panose="020B0604030504040204" pitchFamily="34" charset="0"/>
                        </a:rPr>
                        <a:t>1:7-8)</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Christ will relieve them of all their afflictions </a:t>
                      </a:r>
                      <a:r>
                        <a:rPr lang="en-US" sz="3600" dirty="0" smtClean="0">
                          <a:effectLst/>
                          <a:latin typeface="Tahoma" panose="020B0604030504040204" pitchFamily="34" charset="0"/>
                          <a:ea typeface="Tahoma" panose="020B0604030504040204" pitchFamily="34" charset="0"/>
                          <a:cs typeface="Tahoma" panose="020B0604030504040204" pitchFamily="34" charset="0"/>
                        </a:rPr>
                        <a:t>                          (</a:t>
                      </a:r>
                      <a:r>
                        <a:rPr lang="en-US" sz="3600" dirty="0">
                          <a:effectLst/>
                          <a:latin typeface="Tahoma" panose="020B0604030504040204" pitchFamily="34" charset="0"/>
                          <a:ea typeface="Tahoma" panose="020B0604030504040204" pitchFamily="34" charset="0"/>
                          <a:cs typeface="Tahoma" panose="020B0604030504040204" pitchFamily="34" charset="0"/>
                        </a:rPr>
                        <a:t>2 </a:t>
                      </a:r>
                      <a:r>
                        <a:rPr lang="en-US" sz="3600" dirty="0" smtClean="0">
                          <a:effectLst/>
                          <a:latin typeface="Tahoma" panose="020B0604030504040204" pitchFamily="34" charset="0"/>
                          <a:ea typeface="Tahoma" panose="020B0604030504040204" pitchFamily="34" charset="0"/>
                          <a:cs typeface="Tahoma" panose="020B0604030504040204" pitchFamily="34" charset="0"/>
                        </a:rPr>
                        <a:t>Thess. </a:t>
                      </a:r>
                      <a:r>
                        <a:rPr lang="en-US" sz="3600" dirty="0">
                          <a:effectLst/>
                          <a:latin typeface="Tahoma" panose="020B0604030504040204" pitchFamily="34" charset="0"/>
                          <a:ea typeface="Tahoma" panose="020B0604030504040204" pitchFamily="34" charset="0"/>
                          <a:cs typeface="Tahoma" panose="020B0604030504040204" pitchFamily="34" charset="0"/>
                        </a:rPr>
                        <a:t>1:6, 10)</a:t>
                      </a:r>
                    </a:p>
                  </a:txBody>
                  <a:tcPr marL="68580" marR="68580" marT="0" marB="0"/>
                </a:tc>
              </a:tr>
              <a:tr h="2024438">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Unending </a:t>
                      </a:r>
                      <a:r>
                        <a:rPr lang="en-US" sz="3600" b="0" dirty="0" smtClean="0">
                          <a:effectLst/>
                          <a:latin typeface="Tahoma" panose="020B0604030504040204" pitchFamily="34" charset="0"/>
                          <a:ea typeface="Tahoma" panose="020B0604030504040204" pitchFamily="34" charset="0"/>
                          <a:cs typeface="Tahoma" panose="020B0604030504040204" pitchFamily="34" charset="0"/>
                        </a:rPr>
                        <a:t>agony </a:t>
                      </a:r>
                      <a:r>
                        <a:rPr lang="en-US" sz="3600" b="0" dirty="0">
                          <a:effectLst/>
                          <a:latin typeface="Tahoma" panose="020B0604030504040204" pitchFamily="34" charset="0"/>
                          <a:ea typeface="Tahoma" panose="020B0604030504040204" pitchFamily="34" charset="0"/>
                          <a:cs typeface="Tahoma" panose="020B0604030504040204" pitchFamily="34" charset="0"/>
                        </a:rPr>
                        <a:t>in </a:t>
                      </a:r>
                      <a:r>
                        <a:rPr lang="en-US" sz="3600" b="0" dirty="0" smtClean="0">
                          <a:effectLst/>
                          <a:latin typeface="Tahoma" panose="020B0604030504040204" pitchFamily="34" charset="0"/>
                          <a:ea typeface="Tahoma" panose="020B0604030504040204" pitchFamily="34" charset="0"/>
                          <a:cs typeface="Tahoma" panose="020B0604030504040204" pitchFamily="34" charset="0"/>
                        </a:rPr>
                        <a:t>          the </a:t>
                      </a:r>
                      <a:r>
                        <a:rPr lang="en-US" sz="3600" b="0" dirty="0">
                          <a:effectLst/>
                          <a:latin typeface="Tahoma" panose="020B0604030504040204" pitchFamily="34" charset="0"/>
                          <a:ea typeface="Tahoma" panose="020B0604030504040204" pitchFamily="34" charset="0"/>
                          <a:cs typeface="Tahoma" panose="020B0604030504040204" pitchFamily="34" charset="0"/>
                        </a:rPr>
                        <a:t>lake of fire </a:t>
                      </a:r>
                      <a:r>
                        <a:rPr lang="en-US" sz="3600" b="0" dirty="0" smtClean="0">
                          <a:effectLst/>
                          <a:latin typeface="Tahoma" panose="020B0604030504040204" pitchFamily="34" charset="0"/>
                          <a:ea typeface="Tahoma" panose="020B0604030504040204" pitchFamily="34" charset="0"/>
                          <a:cs typeface="Tahoma" panose="020B0604030504040204" pitchFamily="34" charset="0"/>
                        </a:rPr>
                        <a:t>                            (</a:t>
                      </a:r>
                      <a:r>
                        <a:rPr lang="en-US" sz="3600" b="0" dirty="0">
                          <a:effectLst/>
                          <a:latin typeface="Tahoma" panose="020B0604030504040204" pitchFamily="34" charset="0"/>
                          <a:ea typeface="Tahoma" panose="020B0604030504040204" pitchFamily="34" charset="0"/>
                          <a:cs typeface="Tahoma" panose="020B0604030504040204" pitchFamily="34" charset="0"/>
                        </a:rPr>
                        <a:t>Rev. 21:8; Mark 9:43-48)</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Jumping up &amp; down for </a:t>
                      </a:r>
                      <a:r>
                        <a:rPr lang="en-US" sz="3600" dirty="0" smtClean="0">
                          <a:effectLst/>
                          <a:latin typeface="Tahoma" panose="020B0604030504040204" pitchFamily="34" charset="0"/>
                          <a:ea typeface="Tahoma" panose="020B0604030504040204" pitchFamily="34" charset="0"/>
                          <a:cs typeface="Tahoma" panose="020B0604030504040204" pitchFamily="34" charset="0"/>
                        </a:rPr>
                        <a:t>joy        </a:t>
                      </a:r>
                      <a:r>
                        <a:rPr lang="en-US" sz="3600" dirty="0">
                          <a:effectLst/>
                          <a:latin typeface="Tahoma" panose="020B0604030504040204" pitchFamily="34" charset="0"/>
                          <a:ea typeface="Tahoma" panose="020B0604030504040204" pitchFamily="34" charset="0"/>
                          <a:cs typeface="Tahoma" panose="020B0604030504040204" pitchFamily="34" charset="0"/>
                        </a:rPr>
                        <a:t>(Luke 6:22-23; 1 Pet. 1:8-9)</a:t>
                      </a:r>
                    </a:p>
                  </a:txBody>
                  <a:tcPr marL="68580" marR="68580" marT="0" marB="0"/>
                </a:tc>
              </a:tr>
              <a:tr h="2061584">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Cast into outer darkness, suffer weeping &amp; gnashing of teeth forever (</a:t>
                      </a:r>
                      <a:r>
                        <a:rPr lang="en-US" sz="3600" b="0" dirty="0" smtClean="0">
                          <a:effectLst/>
                          <a:latin typeface="Tahoma" panose="020B0604030504040204" pitchFamily="34" charset="0"/>
                          <a:ea typeface="Tahoma" panose="020B0604030504040204" pitchFamily="34" charset="0"/>
                          <a:cs typeface="Tahoma" panose="020B0604030504040204" pitchFamily="34" charset="0"/>
                        </a:rPr>
                        <a:t>Matt</a:t>
                      </a:r>
                      <a:r>
                        <a:rPr lang="en-US" sz="3600" b="0" dirty="0">
                          <a:effectLst/>
                          <a:latin typeface="Tahoma" panose="020B0604030504040204" pitchFamily="34" charset="0"/>
                          <a:ea typeface="Tahoma" panose="020B0604030504040204" pitchFamily="34" charset="0"/>
                          <a:cs typeface="Tahoma" panose="020B0604030504040204" pitchFamily="34" charset="0"/>
                        </a:rPr>
                        <a:t>. 8:12)</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God shall wipe away all tears </a:t>
                      </a:r>
                      <a:r>
                        <a:rPr lang="en-US" sz="3600" dirty="0" smtClean="0">
                          <a:effectLst/>
                          <a:latin typeface="Tahoma" panose="020B0604030504040204" pitchFamily="34" charset="0"/>
                          <a:ea typeface="Tahoma" panose="020B0604030504040204" pitchFamily="34" charset="0"/>
                          <a:cs typeface="Tahoma" panose="020B0604030504040204" pitchFamily="34" charset="0"/>
                        </a:rPr>
                        <a:t>  (</a:t>
                      </a:r>
                      <a:r>
                        <a:rPr lang="en-US" sz="3600" dirty="0">
                          <a:effectLst/>
                          <a:latin typeface="Tahoma" panose="020B0604030504040204" pitchFamily="34" charset="0"/>
                          <a:ea typeface="Tahoma" panose="020B0604030504040204" pitchFamily="34" charset="0"/>
                          <a:cs typeface="Tahoma" panose="020B0604030504040204" pitchFamily="34" charset="0"/>
                        </a:rPr>
                        <a:t>Rev. 21:4)</a:t>
                      </a:r>
                    </a:p>
                  </a:txBody>
                  <a:tcPr marL="68580" marR="68580" marT="0" marB="0"/>
                </a:tc>
              </a:tr>
            </a:tbl>
          </a:graphicData>
        </a:graphic>
      </p:graphicFrame>
    </p:spTree>
    <p:extLst>
      <p:ext uri="{BB962C8B-B14F-4D97-AF65-F5344CB8AC3E}">
        <p14:creationId xmlns:p14="http://schemas.microsoft.com/office/powerpoint/2010/main" val="28733468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78103170"/>
              </p:ext>
            </p:extLst>
          </p:nvPr>
        </p:nvGraphicFramePr>
        <p:xfrm>
          <a:off x="-3" y="2"/>
          <a:ext cx="12192002" cy="6857998"/>
        </p:xfrm>
        <a:graphic>
          <a:graphicData uri="http://schemas.openxmlformats.org/drawingml/2006/table">
            <a:tbl>
              <a:tblPr firstRow="1" firstCol="1" bandRow="1">
                <a:tableStyleId>{073A0DAA-6AF3-43AB-8588-CEC1D06C72B9}</a:tableStyleId>
              </a:tblPr>
              <a:tblGrid>
                <a:gridCol w="6096001"/>
                <a:gridCol w="6096001"/>
              </a:tblGrid>
              <a:tr h="791043">
                <a:tc>
                  <a:txBody>
                    <a:bodyPr/>
                    <a:lstStyle/>
                    <a:p>
                      <a:pPr marL="0" marR="0" algn="ctr">
                        <a:lnSpc>
                          <a:spcPct val="107000"/>
                        </a:lnSpc>
                        <a:spcBef>
                          <a:spcPts val="0"/>
                        </a:spcBef>
                        <a:spcAft>
                          <a:spcPts val="0"/>
                        </a:spcAft>
                      </a:pPr>
                      <a:r>
                        <a:rPr lang="en-US" sz="43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World </a:t>
                      </a:r>
                      <a:r>
                        <a:rPr lang="en-US" sz="43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will Suffer (Hell) </a:t>
                      </a:r>
                      <a:endParaRPr lang="en-US" sz="4300" b="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300" b="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Righteous Enjoy Heaven</a:t>
                      </a:r>
                      <a:endParaRPr lang="en-US" sz="4300" b="0" dirty="0">
                        <a:solidFill>
                          <a:srgbClr val="92D05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80933">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Will </a:t>
                      </a:r>
                      <a:r>
                        <a:rPr lang="en-US" sz="3600" b="0" dirty="0" smtClean="0">
                          <a:effectLst/>
                          <a:latin typeface="Tahoma" panose="020B0604030504040204" pitchFamily="34" charset="0"/>
                          <a:ea typeface="Tahoma" panose="020B0604030504040204" pitchFamily="34" charset="0"/>
                          <a:cs typeface="Tahoma" panose="020B0604030504040204" pitchFamily="34" charset="0"/>
                        </a:rPr>
                        <a:t>bow </a:t>
                      </a:r>
                      <a:r>
                        <a:rPr lang="en-US" sz="3600" b="0" dirty="0">
                          <a:effectLst/>
                          <a:latin typeface="Tahoma" panose="020B0604030504040204" pitchFamily="34" charset="0"/>
                          <a:ea typeface="Tahoma" panose="020B0604030504040204" pitchFamily="34" charset="0"/>
                          <a:cs typeface="Tahoma" panose="020B0604030504040204" pitchFamily="34" charset="0"/>
                        </a:rPr>
                        <a:t>their knee &amp; confess Jesus as Lord too late (</a:t>
                      </a:r>
                      <a:r>
                        <a:rPr lang="en-US" sz="3600" b="0" dirty="0" smtClean="0">
                          <a:effectLst/>
                          <a:latin typeface="Tahoma" panose="020B0604030504040204" pitchFamily="34" charset="0"/>
                          <a:ea typeface="Tahoma" panose="020B0604030504040204" pitchFamily="34" charset="0"/>
                          <a:cs typeface="Tahoma" panose="020B0604030504040204" pitchFamily="34" charset="0"/>
                        </a:rPr>
                        <a:t>Phil. 2:9-11</a:t>
                      </a:r>
                      <a:r>
                        <a:rPr lang="en-US" sz="36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The humble will be vindicated</a:t>
                      </a:r>
                      <a:r>
                        <a:rPr lang="en-US" sz="3600" baseline="0" dirty="0" smtClean="0">
                          <a:effectLst/>
                          <a:latin typeface="Tahoma" panose="020B0604030504040204" pitchFamily="34" charset="0"/>
                          <a:ea typeface="Tahoma" panose="020B0604030504040204" pitchFamily="34" charset="0"/>
                          <a:cs typeface="Tahoma" panose="020B0604030504040204" pitchFamily="34" charset="0"/>
                        </a:rPr>
                        <a:t> by God</a:t>
                      </a:r>
                      <a:r>
                        <a:rPr lang="en-US" sz="3600" dirty="0" smtClean="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(Rev. 6:9-11; 11:18; 18:20)</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24438">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Eternal </a:t>
                      </a:r>
                      <a:r>
                        <a:rPr lang="en-US" sz="3600" b="0" dirty="0" smtClean="0">
                          <a:effectLst/>
                          <a:latin typeface="Tahoma" panose="020B0604030504040204" pitchFamily="34" charset="0"/>
                          <a:ea typeface="Tahoma" panose="020B0604030504040204" pitchFamily="34" charset="0"/>
                          <a:cs typeface="Tahoma" panose="020B0604030504040204" pitchFamily="34" charset="0"/>
                        </a:rPr>
                        <a:t>regret, too late to help </a:t>
                      </a:r>
                      <a:r>
                        <a:rPr lang="en-US" sz="3600" b="0" dirty="0">
                          <a:effectLst/>
                          <a:latin typeface="Tahoma" panose="020B0604030504040204" pitchFamily="34" charset="0"/>
                          <a:ea typeface="Tahoma" panose="020B0604030504040204" pitchFamily="34" charset="0"/>
                          <a:cs typeface="Tahoma" panose="020B0604030504040204" pitchFamily="34" charset="0"/>
                        </a:rPr>
                        <a:t>their loved ones </a:t>
                      </a:r>
                      <a:r>
                        <a:rPr lang="en-US" sz="3600" b="0" dirty="0" smtClean="0">
                          <a:effectLst/>
                          <a:latin typeface="Tahoma" panose="020B0604030504040204" pitchFamily="34" charset="0"/>
                          <a:ea typeface="Tahoma" panose="020B0604030504040204" pitchFamily="34" charset="0"/>
                          <a:cs typeface="Tahoma" panose="020B0604030504040204" pitchFamily="34" charset="0"/>
                        </a:rPr>
                        <a:t>               (</a:t>
                      </a:r>
                      <a:r>
                        <a:rPr lang="en-US" sz="3600" b="0" dirty="0">
                          <a:effectLst/>
                          <a:latin typeface="Tahoma" panose="020B0604030504040204" pitchFamily="34" charset="0"/>
                          <a:ea typeface="Tahoma" panose="020B0604030504040204" pitchFamily="34" charset="0"/>
                          <a:cs typeface="Tahoma" panose="020B0604030504040204" pitchFamily="34" charset="0"/>
                        </a:rPr>
                        <a:t>Luke 16:22-28)</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Singing, giving glory, thanks, &amp; honor to </a:t>
                      </a:r>
                      <a:r>
                        <a:rPr lang="en-US" sz="3600" dirty="0" smtClean="0">
                          <a:effectLst/>
                          <a:latin typeface="Tahoma" panose="020B0604030504040204" pitchFamily="34" charset="0"/>
                          <a:ea typeface="Tahoma" panose="020B0604030504040204" pitchFamily="34" charset="0"/>
                          <a:cs typeface="Tahoma" panose="020B0604030504040204" pitchFamily="34" charset="0"/>
                        </a:rPr>
                        <a:t>God               </a:t>
                      </a:r>
                      <a:r>
                        <a:rPr lang="en-US" sz="3600" dirty="0">
                          <a:effectLst/>
                          <a:latin typeface="Tahoma" panose="020B0604030504040204" pitchFamily="34" charset="0"/>
                          <a:ea typeface="Tahoma" panose="020B0604030504040204" pitchFamily="34" charset="0"/>
                          <a:cs typeface="Tahoma" panose="020B0604030504040204" pitchFamily="34" charset="0"/>
                        </a:rPr>
                        <a:t>(Rev. </a:t>
                      </a:r>
                      <a:r>
                        <a:rPr lang="en-US" sz="3600" dirty="0" smtClean="0">
                          <a:effectLst/>
                          <a:latin typeface="Tahoma" panose="020B0604030504040204" pitchFamily="34" charset="0"/>
                          <a:ea typeface="Tahoma" panose="020B0604030504040204" pitchFamily="34" charset="0"/>
                          <a:cs typeface="Tahoma" panose="020B0604030504040204" pitchFamily="34" charset="0"/>
                        </a:rPr>
                        <a:t>4:9-11; 15:3-4)</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61584">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Too late to change you</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r mind after death. Today is the day of salvation (2 Cor. 6:2)!</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Jesus is the author of eternal life to all who obey</a:t>
                      </a:r>
                      <a:r>
                        <a:rPr lang="en-US" sz="3600" baseline="0" dirty="0" smtClean="0">
                          <a:effectLst/>
                          <a:latin typeface="Tahoma" panose="020B0604030504040204" pitchFamily="34" charset="0"/>
                          <a:ea typeface="Tahoma" panose="020B0604030504040204" pitchFamily="34" charset="0"/>
                          <a:cs typeface="Tahoma" panose="020B0604030504040204" pitchFamily="34" charset="0"/>
                        </a:rPr>
                        <a:t> Him!  (Heb. 5:9; Acts 2:38)</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930395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said to His disciples,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They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will make you outcasts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from the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synagogue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but an hour is coming for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everyone who kills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to think that he is offering service to</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God” (John 16:2)</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chief priests and the elders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persuaded the crowds to ask for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Barabbas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to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put Jesus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to death</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But the governor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said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them, “Which of the two do you want me to release for you?” And they said, “Barabbas.”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Pilate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*said to them, “Then what shall I do with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Jesus who is called Christ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They all *said,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“Crucify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he said, “Why, what evil has He done?” But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they</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kept shouting all the more, saying,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Crucify</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Him</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(Matthew 27:20-22).</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0397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Council couldn’t deny the evidence that the apostles healed the lame man and so when they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had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summoned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commanded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not to speak or teach at all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in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name of Jesus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Peter and John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answered and said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to them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“Whether it is right in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sight of God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give heed to you rather than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you be the judge;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we cannot stop speaking about what we have seen and heard.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they had threatened them further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they let them go (finding no basis on which to punish them) on account of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 people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because they were all glorifying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for what had happened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man was more than forty years old on whom this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miracle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of healing had been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performed” (Acts 4:18-22).</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61317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57250011"/>
              </p:ext>
            </p:extLst>
          </p:nvPr>
        </p:nvGraphicFramePr>
        <p:xfrm>
          <a:off x="-3" y="2"/>
          <a:ext cx="12192002" cy="6857998"/>
        </p:xfrm>
        <a:graphic>
          <a:graphicData uri="http://schemas.openxmlformats.org/drawingml/2006/table">
            <a:tbl>
              <a:tblPr firstRow="1" firstCol="1" bandRow="1">
                <a:tableStyleId>{073A0DAA-6AF3-43AB-8588-CEC1D06C72B9}</a:tableStyleId>
              </a:tblPr>
              <a:tblGrid>
                <a:gridCol w="6096001"/>
                <a:gridCol w="6096001"/>
              </a:tblGrid>
              <a:tr h="896922">
                <a:tc>
                  <a:txBody>
                    <a:bodyPr/>
                    <a:lstStyle/>
                    <a:p>
                      <a:pPr marL="0" marR="0" algn="ctr">
                        <a:lnSpc>
                          <a:spcPct val="107000"/>
                        </a:lnSpc>
                        <a:spcBef>
                          <a:spcPts val="0"/>
                        </a:spcBef>
                        <a:spcAft>
                          <a:spcPts val="0"/>
                        </a:spcAft>
                      </a:pPr>
                      <a:r>
                        <a:rPr lang="en-US" sz="44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World Rejoices </a:t>
                      </a:r>
                    </a:p>
                  </a:txBody>
                  <a:tcPr marL="68580" marR="68580" marT="0" marB="0"/>
                </a:tc>
                <a:tc>
                  <a:txBody>
                    <a:bodyPr/>
                    <a:lstStyle/>
                    <a:p>
                      <a:pPr marL="0" marR="0" algn="ctr">
                        <a:lnSpc>
                          <a:spcPct val="107000"/>
                        </a:lnSpc>
                        <a:spcBef>
                          <a:spcPts val="0"/>
                        </a:spcBef>
                        <a:spcAft>
                          <a:spcPts val="0"/>
                        </a:spcAft>
                      </a:pPr>
                      <a:r>
                        <a:rPr lang="en-US" sz="44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Righteous </a:t>
                      </a:r>
                      <a:r>
                        <a:rPr lang="en-US" sz="4400" b="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Suffer</a:t>
                      </a:r>
                      <a:endParaRPr lang="en-US" sz="4400" b="0" dirty="0">
                        <a:solidFill>
                          <a:srgbClr val="92D05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46362">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Killing </a:t>
                      </a:r>
                      <a:r>
                        <a:rPr lang="en-US" sz="3500" b="0" dirty="0" smtClean="0">
                          <a:effectLst/>
                          <a:latin typeface="Tahoma" panose="020B0604030504040204" pitchFamily="34" charset="0"/>
                          <a:ea typeface="Tahoma" panose="020B0604030504040204" pitchFamily="34" charset="0"/>
                          <a:cs typeface="Tahoma" panose="020B0604030504040204" pitchFamily="34" charset="0"/>
                        </a:rPr>
                        <a:t>Jesus, threaten His followers (John</a:t>
                      </a:r>
                      <a:r>
                        <a:rPr lang="en-US" sz="3500" b="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16:2</a:t>
                      </a:r>
                      <a:r>
                        <a:rPr lang="en-US" sz="3500" b="0" dirty="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             Matt</a:t>
                      </a:r>
                      <a:r>
                        <a:rPr lang="en-US" sz="3500" b="0" dirty="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27:20-22; Acts 4:18-22)</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500" b="0" dirty="0" smtClean="0">
                        <a:effectLst/>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500" b="0" dirty="0" smtClean="0">
                          <a:effectLst/>
                          <a:latin typeface="Tahoma" panose="020B0604030504040204" pitchFamily="34" charset="0"/>
                          <a:ea typeface="Tahoma" panose="020B0604030504040204" pitchFamily="34" charset="0"/>
                          <a:cs typeface="Tahoma" panose="020B0604030504040204" pitchFamily="34" charset="0"/>
                        </a:rPr>
                        <a:t>Persecution (2 Tim. 3:10-13)</a:t>
                      </a:r>
                    </a:p>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89108">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25606">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628675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3600" b="1" baseline="30000" dirty="0"/>
              <a:t> </a:t>
            </a:r>
            <a:endParaRPr lang="en-US" sz="3600" b="1" baseline="30000" dirty="0" smtClean="0"/>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apostle Paul said to Timothy,</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“Now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followed my teaching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conduct, purpose, faith, patience, love,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perseverance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persecutions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and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sufferings, such as happened to me at Antioch, at </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Iconium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and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Lystra</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what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persecutions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I endured, and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out of them all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Lord rescued me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Indeed,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all who desire to live godly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 Christ Jesus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will be persecuted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evil men and impostors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will proceed </a:t>
            </a:r>
            <a:r>
              <a:rPr lang="en-US" sz="3600" i="1" dirty="0">
                <a:solidFill>
                  <a:srgbClr val="FFFF00"/>
                </a:solidFill>
                <a:latin typeface="Tahoma" panose="020B0604030504040204" pitchFamily="34" charset="0"/>
                <a:ea typeface="Tahoma" panose="020B0604030504040204" pitchFamily="34" charset="0"/>
                <a:cs typeface="Tahoma" panose="020B0604030504040204" pitchFamily="34" charset="0"/>
              </a:rPr>
              <a:t>from </a:t>
            </a:r>
            <a:r>
              <a:rPr lang="en-US" sz="3600" i="1" dirty="0">
                <a:solidFill>
                  <a:srgbClr val="FF0000"/>
                </a:solidFill>
                <a:latin typeface="Tahoma" panose="020B0604030504040204" pitchFamily="34" charset="0"/>
                <a:ea typeface="Tahoma" panose="020B0604030504040204" pitchFamily="34" charset="0"/>
                <a:cs typeface="Tahoma" panose="020B0604030504040204" pitchFamily="34" charset="0"/>
              </a:rPr>
              <a:t>bad</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to worse, deceiving and being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deceived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(2 Timothy 3:10-13).</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48050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55361794"/>
              </p:ext>
            </p:extLst>
          </p:nvPr>
        </p:nvGraphicFramePr>
        <p:xfrm>
          <a:off x="-3" y="2"/>
          <a:ext cx="12192002" cy="6857998"/>
        </p:xfrm>
        <a:graphic>
          <a:graphicData uri="http://schemas.openxmlformats.org/drawingml/2006/table">
            <a:tbl>
              <a:tblPr firstRow="1" firstCol="1" bandRow="1">
                <a:tableStyleId>{073A0DAA-6AF3-43AB-8588-CEC1D06C72B9}</a:tableStyleId>
              </a:tblPr>
              <a:tblGrid>
                <a:gridCol w="6096001"/>
                <a:gridCol w="6096001"/>
              </a:tblGrid>
              <a:tr h="896922">
                <a:tc>
                  <a:txBody>
                    <a:bodyPr/>
                    <a:lstStyle/>
                    <a:p>
                      <a:pPr marL="0" marR="0" algn="ctr">
                        <a:lnSpc>
                          <a:spcPct val="107000"/>
                        </a:lnSpc>
                        <a:spcBef>
                          <a:spcPts val="0"/>
                        </a:spcBef>
                        <a:spcAft>
                          <a:spcPts val="0"/>
                        </a:spcAft>
                      </a:pPr>
                      <a:r>
                        <a:rPr lang="en-US" sz="44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World Rejoices </a:t>
                      </a:r>
                    </a:p>
                  </a:txBody>
                  <a:tcPr marL="68580" marR="68580" marT="0" marB="0"/>
                </a:tc>
                <a:tc>
                  <a:txBody>
                    <a:bodyPr/>
                    <a:lstStyle/>
                    <a:p>
                      <a:pPr marL="0" marR="0" algn="ctr">
                        <a:lnSpc>
                          <a:spcPct val="107000"/>
                        </a:lnSpc>
                        <a:spcBef>
                          <a:spcPts val="0"/>
                        </a:spcBef>
                        <a:spcAft>
                          <a:spcPts val="0"/>
                        </a:spcAft>
                      </a:pPr>
                      <a:r>
                        <a:rPr lang="en-US" sz="44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Righteous </a:t>
                      </a:r>
                      <a:r>
                        <a:rPr lang="en-US" sz="4400" b="0" dirty="0" smtClean="0">
                          <a:solidFill>
                            <a:srgbClr val="92D050"/>
                          </a:solidFill>
                          <a:effectLst/>
                          <a:latin typeface="Tahoma" panose="020B0604030504040204" pitchFamily="34" charset="0"/>
                          <a:ea typeface="Tahoma" panose="020B0604030504040204" pitchFamily="34" charset="0"/>
                          <a:cs typeface="Tahoma" panose="020B0604030504040204" pitchFamily="34" charset="0"/>
                        </a:rPr>
                        <a:t>Suffer</a:t>
                      </a:r>
                      <a:endParaRPr lang="en-US" sz="4400" b="0" dirty="0">
                        <a:solidFill>
                          <a:srgbClr val="92D05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46362">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Killing </a:t>
                      </a:r>
                      <a:r>
                        <a:rPr lang="en-US" sz="3500" b="0" dirty="0" smtClean="0">
                          <a:effectLst/>
                          <a:latin typeface="Tahoma" panose="020B0604030504040204" pitchFamily="34" charset="0"/>
                          <a:ea typeface="Tahoma" panose="020B0604030504040204" pitchFamily="34" charset="0"/>
                          <a:cs typeface="Tahoma" panose="020B0604030504040204" pitchFamily="34" charset="0"/>
                        </a:rPr>
                        <a:t>Jesus, threaten His followers (John</a:t>
                      </a:r>
                      <a:r>
                        <a:rPr lang="en-US" sz="3500" b="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16:2</a:t>
                      </a:r>
                      <a:r>
                        <a:rPr lang="en-US" sz="3500" b="0" dirty="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             Matt</a:t>
                      </a:r>
                      <a:r>
                        <a:rPr lang="en-US" sz="3500" b="0" dirty="0">
                          <a:effectLst/>
                          <a:latin typeface="Tahoma" panose="020B0604030504040204" pitchFamily="34" charset="0"/>
                          <a:ea typeface="Tahoma" panose="020B0604030504040204" pitchFamily="34" charset="0"/>
                          <a:cs typeface="Tahoma" panose="020B0604030504040204" pitchFamily="34" charset="0"/>
                        </a:rPr>
                        <a:t>. </a:t>
                      </a:r>
                      <a:r>
                        <a:rPr lang="en-US" sz="3500" b="0" dirty="0" smtClean="0">
                          <a:effectLst/>
                          <a:latin typeface="Tahoma" panose="020B0604030504040204" pitchFamily="34" charset="0"/>
                          <a:ea typeface="Tahoma" panose="020B0604030504040204" pitchFamily="34" charset="0"/>
                          <a:cs typeface="Tahoma" panose="020B0604030504040204" pitchFamily="34" charset="0"/>
                        </a:rPr>
                        <a:t>27:20-22; Acts 4:18-22)</a:t>
                      </a: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500" b="0" dirty="0" smtClean="0">
                        <a:effectLst/>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500" b="0" dirty="0" smtClean="0">
                          <a:effectLst/>
                          <a:latin typeface="Tahoma" panose="020B0604030504040204" pitchFamily="34" charset="0"/>
                          <a:ea typeface="Tahoma" panose="020B0604030504040204" pitchFamily="34" charset="0"/>
                          <a:cs typeface="Tahoma" panose="020B0604030504040204" pitchFamily="34" charset="0"/>
                        </a:rPr>
                        <a:t>Persecution (2 Tim. 3:10-13)</a:t>
                      </a:r>
                    </a:p>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89108">
                <a:tc>
                  <a:txBody>
                    <a:bodyPr/>
                    <a:lstStyle/>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Hatred for God’s Word </a:t>
                      </a:r>
                    </a:p>
                    <a:p>
                      <a:pPr marL="0" marR="0" algn="ctr">
                        <a:lnSpc>
                          <a:spcPct val="107000"/>
                        </a:lnSpc>
                        <a:spcBef>
                          <a:spcPts val="0"/>
                        </a:spcBef>
                        <a:spcAft>
                          <a:spcPts val="0"/>
                        </a:spcAft>
                      </a:pPr>
                      <a:r>
                        <a:rPr lang="en-US" sz="3500" b="0" dirty="0" smtClean="0">
                          <a:effectLst/>
                          <a:latin typeface="Tahoma" panose="020B0604030504040204" pitchFamily="34" charset="0"/>
                          <a:ea typeface="Tahoma" panose="020B0604030504040204" pitchFamily="34" charset="0"/>
                          <a:cs typeface="Tahoma" panose="020B0604030504040204" pitchFamily="34" charset="0"/>
                        </a:rPr>
                        <a:t>(John 15:18-25)</a:t>
                      </a:r>
                    </a:p>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25606">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299564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John 15:18-25,</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If</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world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hates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know that it has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hated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Me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before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it </a:t>
            </a:r>
            <a:r>
              <a:rPr lang="en-US" sz="3600" i="1" u="sng" dirty="0">
                <a:solidFill>
                  <a:schemeClr val="bg1"/>
                </a:solidFill>
                <a:latin typeface="Tahoma" panose="020B0604030504040204" pitchFamily="34" charset="0"/>
                <a:ea typeface="Tahoma" panose="020B0604030504040204" pitchFamily="34" charset="0"/>
                <a:cs typeface="Tahoma" panose="020B0604030504040204" pitchFamily="34" charset="0"/>
              </a:rPr>
              <a:t>hated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you.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If</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were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of</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world, the world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would love its own; but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because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 are not of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world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but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 chose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out of the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world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because of this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world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hates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Remember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word that I said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you,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 slave is not greater than his master.’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they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persecuted</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Me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they will also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persecute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you;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if they kept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My word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they will keep yours also</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But all these things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they will do to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for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My name’s sake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because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they do not know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One who sent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Me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425829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516</TotalTime>
  <Words>2124</Words>
  <Application>Microsoft Office PowerPoint</Application>
  <PresentationFormat>Widescreen</PresentationFormat>
  <Paragraphs>247</Paragraphs>
  <Slides>34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Calibri Light</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39</cp:revision>
  <dcterms:created xsi:type="dcterms:W3CDTF">2019-09-28T17:57:52Z</dcterms:created>
  <dcterms:modified xsi:type="dcterms:W3CDTF">2019-09-29T02:34:16Z</dcterms:modified>
</cp:coreProperties>
</file>