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85" r:id="rId2"/>
    <p:sldId id="256" r:id="rId3"/>
    <p:sldId id="257" r:id="rId4"/>
    <p:sldId id="260" r:id="rId5"/>
    <p:sldId id="261" r:id="rId6"/>
    <p:sldId id="262" r:id="rId7"/>
    <p:sldId id="263" r:id="rId8"/>
    <p:sldId id="265" r:id="rId9"/>
    <p:sldId id="266" r:id="rId10"/>
    <p:sldId id="269" r:id="rId11"/>
    <p:sldId id="270" r:id="rId12"/>
    <p:sldId id="271" r:id="rId13"/>
    <p:sldId id="272" r:id="rId14"/>
    <p:sldId id="273" r:id="rId15"/>
    <p:sldId id="274" r:id="rId16"/>
    <p:sldId id="275" r:id="rId17"/>
    <p:sldId id="276" r:id="rId18"/>
    <p:sldId id="267" r:id="rId19"/>
    <p:sldId id="277" r:id="rId20"/>
    <p:sldId id="278" r:id="rId21"/>
    <p:sldId id="279" r:id="rId22"/>
    <p:sldId id="280" r:id="rId23"/>
    <p:sldId id="268" r:id="rId24"/>
    <p:sldId id="281" r:id="rId25"/>
    <p:sldId id="282" r:id="rId26"/>
    <p:sldId id="283" r:id="rId27"/>
    <p:sldId id="258" r:id="rId28"/>
    <p:sldId id="284" r:id="rId29"/>
    <p:sldId id="259" r:id="rId30"/>
    <p:sldId id="286"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7" d="100"/>
          <a:sy n="87" d="100"/>
        </p:scale>
        <p:origin x="69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9825CB-F758-4454-8B93-2161F325157C}" type="datetimeFigureOut">
              <a:rPr lang="en-US" smtClean="0"/>
              <a:t>10/20/2019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ED124D-F4E7-4FC1-B09D-0E281D589365}" type="slidenum">
              <a:rPr lang="en-US" smtClean="0"/>
              <a:t>‹#›</a:t>
            </a:fld>
            <a:endParaRPr lang="en-US"/>
          </a:p>
        </p:txBody>
      </p:sp>
    </p:spTree>
    <p:extLst>
      <p:ext uri="{BB962C8B-B14F-4D97-AF65-F5344CB8AC3E}">
        <p14:creationId xmlns:p14="http://schemas.microsoft.com/office/powerpoint/2010/main" val="2752519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How would you feel if you were told “I hate you”, were called hurtful names, or cursed everyday of your life?  Many would say, “I don’t have to take that, I am going to get revenge and hurt them as much as they hurt me”.   Thankfully God doesn’t treat His creation that way who hate, curse, and blaspheme His name everyday &amp; strike them down immediately with thunderbolts from heaven!  All of us should be thankful because the longsuffering of our Lord is salvation (2 Pet. 3:15).</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AEED124D-F4E7-4FC1-B09D-0E281D589365}" type="slidenum">
              <a:rPr lang="en-US" smtClean="0"/>
              <a:t>1</a:t>
            </a:fld>
            <a:endParaRPr lang="en-US"/>
          </a:p>
        </p:txBody>
      </p:sp>
    </p:spTree>
    <p:extLst>
      <p:ext uri="{BB962C8B-B14F-4D97-AF65-F5344CB8AC3E}">
        <p14:creationId xmlns:p14="http://schemas.microsoft.com/office/powerpoint/2010/main" val="6661242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D124D-F4E7-4FC1-B09D-0E281D589365}" type="slidenum">
              <a:rPr lang="en-US" smtClean="0"/>
              <a:t>16</a:t>
            </a:fld>
            <a:endParaRPr lang="en-US"/>
          </a:p>
        </p:txBody>
      </p:sp>
    </p:spTree>
    <p:extLst>
      <p:ext uri="{BB962C8B-B14F-4D97-AF65-F5344CB8AC3E}">
        <p14:creationId xmlns:p14="http://schemas.microsoft.com/office/powerpoint/2010/main" val="18648799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D124D-F4E7-4FC1-B09D-0E281D589365}" type="slidenum">
              <a:rPr lang="en-US" smtClean="0"/>
              <a:t>17</a:t>
            </a:fld>
            <a:endParaRPr lang="en-US"/>
          </a:p>
        </p:txBody>
      </p:sp>
    </p:spTree>
    <p:extLst>
      <p:ext uri="{BB962C8B-B14F-4D97-AF65-F5344CB8AC3E}">
        <p14:creationId xmlns:p14="http://schemas.microsoft.com/office/powerpoint/2010/main" val="3485747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D124D-F4E7-4FC1-B09D-0E281D589365}" type="slidenum">
              <a:rPr lang="en-US" smtClean="0"/>
              <a:t>19</a:t>
            </a:fld>
            <a:endParaRPr lang="en-US"/>
          </a:p>
        </p:txBody>
      </p:sp>
    </p:spTree>
    <p:extLst>
      <p:ext uri="{BB962C8B-B14F-4D97-AF65-F5344CB8AC3E}">
        <p14:creationId xmlns:p14="http://schemas.microsoft.com/office/powerpoint/2010/main" val="12328513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D124D-F4E7-4FC1-B09D-0E281D589365}" type="slidenum">
              <a:rPr lang="en-US" smtClean="0"/>
              <a:t>20</a:t>
            </a:fld>
            <a:endParaRPr lang="en-US"/>
          </a:p>
        </p:txBody>
      </p:sp>
    </p:spTree>
    <p:extLst>
      <p:ext uri="{BB962C8B-B14F-4D97-AF65-F5344CB8AC3E}">
        <p14:creationId xmlns:p14="http://schemas.microsoft.com/office/powerpoint/2010/main" val="26128770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D124D-F4E7-4FC1-B09D-0E281D589365}" type="slidenum">
              <a:rPr lang="en-US" smtClean="0"/>
              <a:t>21</a:t>
            </a:fld>
            <a:endParaRPr lang="en-US"/>
          </a:p>
        </p:txBody>
      </p:sp>
    </p:spTree>
    <p:extLst>
      <p:ext uri="{BB962C8B-B14F-4D97-AF65-F5344CB8AC3E}">
        <p14:creationId xmlns:p14="http://schemas.microsoft.com/office/powerpoint/2010/main" val="35361029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By the grace of God Jesus tasted death for everyone (Heb.</a:t>
            </a:r>
            <a:r>
              <a:rPr lang="en-US" baseline="0" dirty="0" smtClean="0"/>
              <a:t> 2:9).  So fix your eyes on Jesus the author of finisher of our faith who for the joy set before Him endured the cross despising the shame and sat down at the right hand of the throne of God, for consider Him who endured such hostility by sinners against Himself so that you will not grow weary and lose heart (Heb. 12:2-3).</a:t>
            </a:r>
            <a:endParaRPr lang="en-US" dirty="0"/>
          </a:p>
        </p:txBody>
      </p:sp>
      <p:sp>
        <p:nvSpPr>
          <p:cNvPr id="4" name="Slide Number Placeholder 3"/>
          <p:cNvSpPr>
            <a:spLocks noGrp="1"/>
          </p:cNvSpPr>
          <p:nvPr>
            <p:ph type="sldNum" sz="quarter" idx="10"/>
          </p:nvPr>
        </p:nvSpPr>
        <p:spPr/>
        <p:txBody>
          <a:bodyPr/>
          <a:lstStyle/>
          <a:p>
            <a:fld id="{AEED124D-F4E7-4FC1-B09D-0E281D589365}" type="slidenum">
              <a:rPr lang="en-US" smtClean="0"/>
              <a:t>22</a:t>
            </a:fld>
            <a:endParaRPr lang="en-US"/>
          </a:p>
        </p:txBody>
      </p:sp>
    </p:spTree>
    <p:extLst>
      <p:ext uri="{BB962C8B-B14F-4D97-AF65-F5344CB8AC3E}">
        <p14:creationId xmlns:p14="http://schemas.microsoft.com/office/powerpoint/2010/main" val="28128775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D124D-F4E7-4FC1-B09D-0E281D589365}" type="slidenum">
              <a:rPr lang="en-US" smtClean="0"/>
              <a:t>24</a:t>
            </a:fld>
            <a:endParaRPr lang="en-US"/>
          </a:p>
        </p:txBody>
      </p:sp>
    </p:spTree>
    <p:extLst>
      <p:ext uri="{BB962C8B-B14F-4D97-AF65-F5344CB8AC3E}">
        <p14:creationId xmlns:p14="http://schemas.microsoft.com/office/powerpoint/2010/main" val="6184167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D124D-F4E7-4FC1-B09D-0E281D589365}" type="slidenum">
              <a:rPr lang="en-US" smtClean="0"/>
              <a:t>25</a:t>
            </a:fld>
            <a:endParaRPr lang="en-US"/>
          </a:p>
        </p:txBody>
      </p:sp>
    </p:spTree>
    <p:extLst>
      <p:ext uri="{BB962C8B-B14F-4D97-AF65-F5344CB8AC3E}">
        <p14:creationId xmlns:p14="http://schemas.microsoft.com/office/powerpoint/2010/main" val="168720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D124D-F4E7-4FC1-B09D-0E281D589365}" type="slidenum">
              <a:rPr lang="en-US" smtClean="0"/>
              <a:t>26</a:t>
            </a:fld>
            <a:endParaRPr lang="en-US"/>
          </a:p>
        </p:txBody>
      </p:sp>
    </p:spTree>
    <p:extLst>
      <p:ext uri="{BB962C8B-B14F-4D97-AF65-F5344CB8AC3E}">
        <p14:creationId xmlns:p14="http://schemas.microsoft.com/office/powerpoint/2010/main" val="20510940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It’s the </a:t>
            </a:r>
            <a:r>
              <a:rPr lang="en-US" dirty="0" err="1" smtClean="0"/>
              <a:t>kingdness</a:t>
            </a:r>
            <a:r>
              <a:rPr lang="en-US" dirty="0" smtClean="0"/>
              <a:t> of the Lord that leads to salvation, he has given you another opportunity.  Jesus prayed</a:t>
            </a:r>
            <a:r>
              <a:rPr lang="en-US" baseline="0" dirty="0" smtClean="0"/>
              <a:t> for those who mocked, humiliated &amp; murdered that they might be forgiven.  Longsuffering as even though He had the power he didn’t destroy them off the planet because He loved them and wanted them to be saved.</a:t>
            </a:r>
            <a:endParaRPr lang="en-US" dirty="0"/>
          </a:p>
        </p:txBody>
      </p:sp>
      <p:sp>
        <p:nvSpPr>
          <p:cNvPr id="4" name="Slide Number Placeholder 3"/>
          <p:cNvSpPr>
            <a:spLocks noGrp="1"/>
          </p:cNvSpPr>
          <p:nvPr>
            <p:ph type="sldNum" sz="quarter" idx="10"/>
          </p:nvPr>
        </p:nvSpPr>
        <p:spPr/>
        <p:txBody>
          <a:bodyPr/>
          <a:lstStyle/>
          <a:p>
            <a:fld id="{F27EA809-D34B-439C-8368-841A6FDF3CB4}" type="slidenum">
              <a:rPr lang="en-US" smtClean="0"/>
              <a:t>27</a:t>
            </a:fld>
            <a:endParaRPr lang="en-US"/>
          </a:p>
        </p:txBody>
      </p:sp>
    </p:spTree>
    <p:extLst>
      <p:ext uri="{BB962C8B-B14F-4D97-AF65-F5344CB8AC3E}">
        <p14:creationId xmlns:p14="http://schemas.microsoft.com/office/powerpoint/2010/main" val="2414767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How would you feel if you were told “I hate you”, were called hurtful names, or cursed everyday of your life?  Many would say, “I don’t have to take that, I am going to get revenge and hurt them as much as they hurt me”.   Thankfully God doesn’t treat His creation that way who hate, curse, and blaspheme His name everyday &amp; strike them down immediately with thunderbolts from heaven!  All of us should be thankful because the longsuffering of our Lord is salvation (2 Pet. 3:15).</a:t>
            </a:r>
          </a:p>
          <a:p>
            <a:endParaRPr lang="en-US" dirty="0"/>
          </a:p>
        </p:txBody>
      </p:sp>
      <p:sp>
        <p:nvSpPr>
          <p:cNvPr id="4" name="Slide Number Placeholder 3"/>
          <p:cNvSpPr>
            <a:spLocks noGrp="1"/>
          </p:cNvSpPr>
          <p:nvPr>
            <p:ph type="sldNum" sz="quarter" idx="10"/>
          </p:nvPr>
        </p:nvSpPr>
        <p:spPr/>
        <p:txBody>
          <a:bodyPr/>
          <a:lstStyle/>
          <a:p>
            <a:fld id="{AEED124D-F4E7-4FC1-B09D-0E281D589365}" type="slidenum">
              <a:rPr lang="en-US" smtClean="0"/>
              <a:t>2</a:t>
            </a:fld>
            <a:endParaRPr lang="en-US"/>
          </a:p>
        </p:txBody>
      </p:sp>
    </p:spTree>
    <p:extLst>
      <p:ext uri="{BB962C8B-B14F-4D97-AF65-F5344CB8AC3E}">
        <p14:creationId xmlns:p14="http://schemas.microsoft.com/office/powerpoint/2010/main" val="4969408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D124D-F4E7-4FC1-B09D-0E281D589365}" type="slidenum">
              <a:rPr lang="en-US" smtClean="0"/>
              <a:t>28</a:t>
            </a:fld>
            <a:endParaRPr lang="en-US"/>
          </a:p>
        </p:txBody>
      </p:sp>
    </p:spTree>
    <p:extLst>
      <p:ext uri="{BB962C8B-B14F-4D97-AF65-F5344CB8AC3E}">
        <p14:creationId xmlns:p14="http://schemas.microsoft.com/office/powerpoint/2010/main" val="16497648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could have died drinking and driving, giving into temptations of your peers to do risky things</a:t>
            </a:r>
            <a:r>
              <a:rPr lang="en-US" baseline="0" dirty="0" smtClean="0"/>
              <a:t> (binge drinking, drive as fast as you can, dared to run across the street, hurting others, etc.) But God’s grace sustains us and if we live holy lives we will go to heaven through our Lord Jesus Christ being resurrected from the dead. </a:t>
            </a:r>
            <a:endParaRPr lang="en-US" dirty="0"/>
          </a:p>
        </p:txBody>
      </p:sp>
      <p:sp>
        <p:nvSpPr>
          <p:cNvPr id="4" name="Slide Number Placeholder 3"/>
          <p:cNvSpPr>
            <a:spLocks noGrp="1"/>
          </p:cNvSpPr>
          <p:nvPr>
            <p:ph type="sldNum" sz="quarter" idx="10"/>
          </p:nvPr>
        </p:nvSpPr>
        <p:spPr/>
        <p:txBody>
          <a:bodyPr/>
          <a:lstStyle/>
          <a:p>
            <a:fld id="{F27EA809-D34B-439C-8368-841A6FDF3CB4}" type="slidenum">
              <a:rPr lang="en-US" smtClean="0"/>
              <a:t>29</a:t>
            </a:fld>
            <a:endParaRPr lang="en-US"/>
          </a:p>
        </p:txBody>
      </p:sp>
    </p:spTree>
    <p:extLst>
      <p:ext uri="{BB962C8B-B14F-4D97-AF65-F5344CB8AC3E}">
        <p14:creationId xmlns:p14="http://schemas.microsoft.com/office/powerpoint/2010/main" val="1211934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09600" indent="-609600">
              <a:buClr>
                <a:srgbClr val="000000"/>
              </a:buClr>
              <a:buSzPct val="25000"/>
              <a:defRPr/>
            </a:pPr>
            <a:r>
              <a:rPr lang="en-US" sz="1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Long-Tempered</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makrothumia</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makro</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“long”; </a:t>
            </a:r>
            <a:r>
              <a:rPr lang="en-US" sz="12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thumos</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“wrath, temper” “</a:t>
            </a:r>
            <a:r>
              <a:rPr lang="en-US" sz="12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Longsuffering</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is that quality of self restraint in the face of provocation which does not hastily retaliate  or promptly punish; it is the opposite of anger, and   is associated with mercy. </a:t>
            </a:r>
            <a:r>
              <a:rPr lang="en-US" sz="12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Patience is the quality that does not surrender to circumstances or succumb under trial; it is the opposite of despondency, and    is associated with hope</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Vine</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377).</a:t>
            </a:r>
          </a:p>
          <a:p>
            <a:endParaRPr lang="en-US" dirty="0"/>
          </a:p>
        </p:txBody>
      </p:sp>
      <p:sp>
        <p:nvSpPr>
          <p:cNvPr id="4" name="Slide Number Placeholder 3"/>
          <p:cNvSpPr>
            <a:spLocks noGrp="1"/>
          </p:cNvSpPr>
          <p:nvPr>
            <p:ph type="sldNum" sz="quarter" idx="10"/>
          </p:nvPr>
        </p:nvSpPr>
        <p:spPr/>
        <p:txBody>
          <a:bodyPr/>
          <a:lstStyle/>
          <a:p>
            <a:fld id="{AEED124D-F4E7-4FC1-B09D-0E281D589365}" type="slidenum">
              <a:rPr lang="en-US" smtClean="0"/>
              <a:t>3</a:t>
            </a:fld>
            <a:endParaRPr lang="en-US"/>
          </a:p>
        </p:txBody>
      </p:sp>
    </p:spTree>
    <p:extLst>
      <p:ext uri="{BB962C8B-B14F-4D97-AF65-F5344CB8AC3E}">
        <p14:creationId xmlns:p14="http://schemas.microsoft.com/office/powerpoint/2010/main" val="3989723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D124D-F4E7-4FC1-B09D-0E281D589365}" type="slidenum">
              <a:rPr lang="en-US" smtClean="0"/>
              <a:t>10</a:t>
            </a:fld>
            <a:endParaRPr lang="en-US"/>
          </a:p>
        </p:txBody>
      </p:sp>
    </p:spTree>
    <p:extLst>
      <p:ext uri="{BB962C8B-B14F-4D97-AF65-F5344CB8AC3E}">
        <p14:creationId xmlns:p14="http://schemas.microsoft.com/office/powerpoint/2010/main" val="1015060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D124D-F4E7-4FC1-B09D-0E281D589365}" type="slidenum">
              <a:rPr lang="en-US" smtClean="0"/>
              <a:t>11</a:t>
            </a:fld>
            <a:endParaRPr lang="en-US"/>
          </a:p>
        </p:txBody>
      </p:sp>
    </p:spTree>
    <p:extLst>
      <p:ext uri="{BB962C8B-B14F-4D97-AF65-F5344CB8AC3E}">
        <p14:creationId xmlns:p14="http://schemas.microsoft.com/office/powerpoint/2010/main" val="1248191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D124D-F4E7-4FC1-B09D-0E281D589365}" type="slidenum">
              <a:rPr lang="en-US" smtClean="0"/>
              <a:t>12</a:t>
            </a:fld>
            <a:endParaRPr lang="en-US"/>
          </a:p>
        </p:txBody>
      </p:sp>
    </p:spTree>
    <p:extLst>
      <p:ext uri="{BB962C8B-B14F-4D97-AF65-F5344CB8AC3E}">
        <p14:creationId xmlns:p14="http://schemas.microsoft.com/office/powerpoint/2010/main" val="29924190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D124D-F4E7-4FC1-B09D-0E281D589365}" type="slidenum">
              <a:rPr lang="en-US" smtClean="0"/>
              <a:t>13</a:t>
            </a:fld>
            <a:endParaRPr lang="en-US"/>
          </a:p>
        </p:txBody>
      </p:sp>
    </p:spTree>
    <p:extLst>
      <p:ext uri="{BB962C8B-B14F-4D97-AF65-F5344CB8AC3E}">
        <p14:creationId xmlns:p14="http://schemas.microsoft.com/office/powerpoint/2010/main" val="1580774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D124D-F4E7-4FC1-B09D-0E281D589365}" type="slidenum">
              <a:rPr lang="en-US" smtClean="0"/>
              <a:t>14</a:t>
            </a:fld>
            <a:endParaRPr lang="en-US"/>
          </a:p>
        </p:txBody>
      </p:sp>
    </p:spTree>
    <p:extLst>
      <p:ext uri="{BB962C8B-B14F-4D97-AF65-F5344CB8AC3E}">
        <p14:creationId xmlns:p14="http://schemas.microsoft.com/office/powerpoint/2010/main" val="40422343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D124D-F4E7-4FC1-B09D-0E281D589365}" type="slidenum">
              <a:rPr lang="en-US" smtClean="0"/>
              <a:t>15</a:t>
            </a:fld>
            <a:endParaRPr lang="en-US"/>
          </a:p>
        </p:txBody>
      </p:sp>
    </p:spTree>
    <p:extLst>
      <p:ext uri="{BB962C8B-B14F-4D97-AF65-F5344CB8AC3E}">
        <p14:creationId xmlns:p14="http://schemas.microsoft.com/office/powerpoint/2010/main" val="245482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FDFBBD-8CB3-4CD8-BB6A-7471A5330961}" type="datetimeFigureOut">
              <a:rPr lang="en-US" smtClean="0"/>
              <a:t>10/20/2019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B3718-D6DA-4D94-99DA-8FA5BFBF9E44}" type="slidenum">
              <a:rPr lang="en-US" smtClean="0"/>
              <a:t>‹#›</a:t>
            </a:fld>
            <a:endParaRPr lang="en-US"/>
          </a:p>
        </p:txBody>
      </p:sp>
    </p:spTree>
    <p:extLst>
      <p:ext uri="{BB962C8B-B14F-4D97-AF65-F5344CB8AC3E}">
        <p14:creationId xmlns:p14="http://schemas.microsoft.com/office/powerpoint/2010/main" val="3394026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FDFBBD-8CB3-4CD8-BB6A-7471A5330961}" type="datetimeFigureOut">
              <a:rPr lang="en-US" smtClean="0"/>
              <a:t>10/20/2019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B3718-D6DA-4D94-99DA-8FA5BFBF9E44}" type="slidenum">
              <a:rPr lang="en-US" smtClean="0"/>
              <a:t>‹#›</a:t>
            </a:fld>
            <a:endParaRPr lang="en-US"/>
          </a:p>
        </p:txBody>
      </p:sp>
    </p:spTree>
    <p:extLst>
      <p:ext uri="{BB962C8B-B14F-4D97-AF65-F5344CB8AC3E}">
        <p14:creationId xmlns:p14="http://schemas.microsoft.com/office/powerpoint/2010/main" val="499853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FDFBBD-8CB3-4CD8-BB6A-7471A5330961}" type="datetimeFigureOut">
              <a:rPr lang="en-US" smtClean="0"/>
              <a:t>10/20/2019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B3718-D6DA-4D94-99DA-8FA5BFBF9E44}" type="slidenum">
              <a:rPr lang="en-US" smtClean="0"/>
              <a:t>‹#›</a:t>
            </a:fld>
            <a:endParaRPr lang="en-US"/>
          </a:p>
        </p:txBody>
      </p:sp>
    </p:spTree>
    <p:extLst>
      <p:ext uri="{BB962C8B-B14F-4D97-AF65-F5344CB8AC3E}">
        <p14:creationId xmlns:p14="http://schemas.microsoft.com/office/powerpoint/2010/main" val="1365728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FDFBBD-8CB3-4CD8-BB6A-7471A5330961}" type="datetimeFigureOut">
              <a:rPr lang="en-US" smtClean="0"/>
              <a:t>10/20/2019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B3718-D6DA-4D94-99DA-8FA5BFBF9E44}" type="slidenum">
              <a:rPr lang="en-US" smtClean="0"/>
              <a:t>‹#›</a:t>
            </a:fld>
            <a:endParaRPr lang="en-US"/>
          </a:p>
        </p:txBody>
      </p:sp>
    </p:spTree>
    <p:extLst>
      <p:ext uri="{BB962C8B-B14F-4D97-AF65-F5344CB8AC3E}">
        <p14:creationId xmlns:p14="http://schemas.microsoft.com/office/powerpoint/2010/main" val="1185150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FDFBBD-8CB3-4CD8-BB6A-7471A5330961}" type="datetimeFigureOut">
              <a:rPr lang="en-US" smtClean="0"/>
              <a:t>10/20/2019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B3718-D6DA-4D94-99DA-8FA5BFBF9E44}" type="slidenum">
              <a:rPr lang="en-US" smtClean="0"/>
              <a:t>‹#›</a:t>
            </a:fld>
            <a:endParaRPr lang="en-US"/>
          </a:p>
        </p:txBody>
      </p:sp>
    </p:spTree>
    <p:extLst>
      <p:ext uri="{BB962C8B-B14F-4D97-AF65-F5344CB8AC3E}">
        <p14:creationId xmlns:p14="http://schemas.microsoft.com/office/powerpoint/2010/main" val="2482462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FDFBBD-8CB3-4CD8-BB6A-7471A5330961}" type="datetimeFigureOut">
              <a:rPr lang="en-US" smtClean="0"/>
              <a:t>10/20/2019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7B3718-D6DA-4D94-99DA-8FA5BFBF9E44}" type="slidenum">
              <a:rPr lang="en-US" smtClean="0"/>
              <a:t>‹#›</a:t>
            </a:fld>
            <a:endParaRPr lang="en-US"/>
          </a:p>
        </p:txBody>
      </p:sp>
    </p:spTree>
    <p:extLst>
      <p:ext uri="{BB962C8B-B14F-4D97-AF65-F5344CB8AC3E}">
        <p14:creationId xmlns:p14="http://schemas.microsoft.com/office/powerpoint/2010/main" val="1942745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FDFBBD-8CB3-4CD8-BB6A-7471A5330961}" type="datetimeFigureOut">
              <a:rPr lang="en-US" smtClean="0"/>
              <a:t>10/20/2019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7B3718-D6DA-4D94-99DA-8FA5BFBF9E44}" type="slidenum">
              <a:rPr lang="en-US" smtClean="0"/>
              <a:t>‹#›</a:t>
            </a:fld>
            <a:endParaRPr lang="en-US"/>
          </a:p>
        </p:txBody>
      </p:sp>
    </p:spTree>
    <p:extLst>
      <p:ext uri="{BB962C8B-B14F-4D97-AF65-F5344CB8AC3E}">
        <p14:creationId xmlns:p14="http://schemas.microsoft.com/office/powerpoint/2010/main" val="775433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FDFBBD-8CB3-4CD8-BB6A-7471A5330961}" type="datetimeFigureOut">
              <a:rPr lang="en-US" smtClean="0"/>
              <a:t>10/20/2019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7B3718-D6DA-4D94-99DA-8FA5BFBF9E44}" type="slidenum">
              <a:rPr lang="en-US" smtClean="0"/>
              <a:t>‹#›</a:t>
            </a:fld>
            <a:endParaRPr lang="en-US"/>
          </a:p>
        </p:txBody>
      </p:sp>
    </p:spTree>
    <p:extLst>
      <p:ext uri="{BB962C8B-B14F-4D97-AF65-F5344CB8AC3E}">
        <p14:creationId xmlns:p14="http://schemas.microsoft.com/office/powerpoint/2010/main" val="1296390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FDFBBD-8CB3-4CD8-BB6A-7471A5330961}" type="datetimeFigureOut">
              <a:rPr lang="en-US" smtClean="0"/>
              <a:t>10/20/2019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7B3718-D6DA-4D94-99DA-8FA5BFBF9E44}" type="slidenum">
              <a:rPr lang="en-US" smtClean="0"/>
              <a:t>‹#›</a:t>
            </a:fld>
            <a:endParaRPr lang="en-US"/>
          </a:p>
        </p:txBody>
      </p:sp>
    </p:spTree>
    <p:extLst>
      <p:ext uri="{BB962C8B-B14F-4D97-AF65-F5344CB8AC3E}">
        <p14:creationId xmlns:p14="http://schemas.microsoft.com/office/powerpoint/2010/main" val="1187345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FDFBBD-8CB3-4CD8-BB6A-7471A5330961}" type="datetimeFigureOut">
              <a:rPr lang="en-US" smtClean="0"/>
              <a:t>10/20/2019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7B3718-D6DA-4D94-99DA-8FA5BFBF9E44}" type="slidenum">
              <a:rPr lang="en-US" smtClean="0"/>
              <a:t>‹#›</a:t>
            </a:fld>
            <a:endParaRPr lang="en-US"/>
          </a:p>
        </p:txBody>
      </p:sp>
    </p:spTree>
    <p:extLst>
      <p:ext uri="{BB962C8B-B14F-4D97-AF65-F5344CB8AC3E}">
        <p14:creationId xmlns:p14="http://schemas.microsoft.com/office/powerpoint/2010/main" val="3533587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FDFBBD-8CB3-4CD8-BB6A-7471A5330961}" type="datetimeFigureOut">
              <a:rPr lang="en-US" smtClean="0"/>
              <a:t>10/20/2019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7B3718-D6DA-4D94-99DA-8FA5BFBF9E44}" type="slidenum">
              <a:rPr lang="en-US" smtClean="0"/>
              <a:t>‹#›</a:t>
            </a:fld>
            <a:endParaRPr lang="en-US"/>
          </a:p>
        </p:txBody>
      </p:sp>
    </p:spTree>
    <p:extLst>
      <p:ext uri="{BB962C8B-B14F-4D97-AF65-F5344CB8AC3E}">
        <p14:creationId xmlns:p14="http://schemas.microsoft.com/office/powerpoint/2010/main" val="414830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FDFBBD-8CB3-4CD8-BB6A-7471A5330961}" type="datetimeFigureOut">
              <a:rPr lang="en-US" smtClean="0"/>
              <a:t>10/20/2019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7B3718-D6DA-4D94-99DA-8FA5BFBF9E44}" type="slidenum">
              <a:rPr lang="en-US" smtClean="0"/>
              <a:t>‹#›</a:t>
            </a:fld>
            <a:endParaRPr lang="en-US"/>
          </a:p>
        </p:txBody>
      </p:sp>
    </p:spTree>
    <p:extLst>
      <p:ext uri="{BB962C8B-B14F-4D97-AF65-F5344CB8AC3E}">
        <p14:creationId xmlns:p14="http://schemas.microsoft.com/office/powerpoint/2010/main" val="803696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141s- We Will Glorify the King of Kings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28s- For You Have Promised</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189- When I Survey the Wondrous Cross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686- Salvation has been Brought Down</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287- There’s a Fountain Free</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631881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91539"/>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has always been Longsuffering</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91540"/>
            <a:ext cx="12192000" cy="5966460"/>
          </a:xfrm>
        </p:spPr>
        <p:txBody>
          <a:bodyPr>
            <a:normAutofit fontScale="92500" lnSpcReduction="10000"/>
          </a:bodyPr>
          <a:lstStyle/>
          <a:p>
            <a:pPr marL="0" indent="0" algn="ctr">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Towards the end of divine revelation in the OT, the book of Nehemiah records God’s longsuffering with the Israelites after fulfilling God’s promise to Abram,</a:t>
            </a:r>
          </a:p>
          <a:p>
            <a:pPr marL="0" indent="0" algn="ctr">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You saw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the affliction </a:t>
            </a:r>
            <a:r>
              <a:rPr lang="en-US" sz="4000" dirty="0">
                <a:solidFill>
                  <a:srgbClr val="92D050"/>
                </a:solidFill>
                <a:latin typeface="Tahoma" panose="020B0604030504040204" pitchFamily="34" charset="0"/>
                <a:ea typeface="Tahoma" panose="020B0604030504040204" pitchFamily="34" charset="0"/>
                <a:cs typeface="Tahoma" panose="020B0604030504040204" pitchFamily="34" charset="0"/>
              </a:rPr>
              <a:t>of our fathers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in Egypt,</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heard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their cry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by the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Red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Sea</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“Then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You performed signs and wonders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against Pharaoh</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against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all his servants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all the people of his land</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for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You knew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that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they acted arrogantly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toward them</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&amp;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made a name for Yourself</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as </a:t>
            </a:r>
            <a:r>
              <a:rPr lang="en-US" sz="4000" i="1" dirty="0">
                <a:solidFill>
                  <a:schemeClr val="bg1"/>
                </a:solidFill>
                <a:latin typeface="Tahoma" panose="020B0604030504040204" pitchFamily="34" charset="0"/>
                <a:ea typeface="Tahoma" panose="020B0604030504040204" pitchFamily="34" charset="0"/>
                <a:cs typeface="Tahoma" panose="020B0604030504040204" pitchFamily="34" charset="0"/>
              </a:rPr>
              <a:t>it is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this day</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You divided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the sea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before them</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rgbClr val="92D050"/>
                </a:solidFill>
                <a:latin typeface="Tahoma" panose="020B0604030504040204" pitchFamily="34" charset="0"/>
                <a:ea typeface="Tahoma" panose="020B0604030504040204" pitchFamily="34" charset="0"/>
                <a:cs typeface="Tahoma" panose="020B0604030504040204" pitchFamily="34" charset="0"/>
              </a:rPr>
              <a:t>So </a:t>
            </a:r>
            <a:r>
              <a:rPr lang="en-US" sz="4000" dirty="0">
                <a:solidFill>
                  <a:srgbClr val="92D050"/>
                </a:solidFill>
                <a:latin typeface="Tahoma" panose="020B0604030504040204" pitchFamily="34" charset="0"/>
                <a:ea typeface="Tahoma" panose="020B0604030504040204" pitchFamily="34" charset="0"/>
                <a:cs typeface="Tahoma" panose="020B0604030504040204" pitchFamily="34" charset="0"/>
              </a:rPr>
              <a:t>they passed through the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midst of the sea on dry ground</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&amp;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their pursuers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You hurled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into the depths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Like a stone into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raging waters…</a:t>
            </a:r>
            <a:endParaRPr lang="en-US" sz="37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478288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91539"/>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has always been Longsuffering</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91540"/>
            <a:ext cx="12192000" cy="5966460"/>
          </a:xfrm>
        </p:spPr>
        <p:txBody>
          <a:bodyPr>
            <a:normAutofit fontScale="85000" lnSpcReduction="10000"/>
          </a:bodyPr>
          <a:lstStyle/>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with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a pillar of cloud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You led </a:t>
            </a:r>
            <a:r>
              <a:rPr lang="en-US" sz="4000" dirty="0">
                <a:solidFill>
                  <a:srgbClr val="92D050"/>
                </a:solidFill>
                <a:latin typeface="Tahoma" panose="020B0604030504040204" pitchFamily="34" charset="0"/>
                <a:ea typeface="Tahoma" panose="020B0604030504040204" pitchFamily="34" charset="0"/>
                <a:cs typeface="Tahoma" panose="020B0604030504040204" pitchFamily="34" charset="0"/>
              </a:rPr>
              <a:t>them</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by day</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&amp;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a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pillar of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fire</a:t>
            </a: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by night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to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light </a:t>
            </a:r>
            <a:r>
              <a:rPr lang="en-US" sz="4000" dirty="0">
                <a:solidFill>
                  <a:srgbClr val="92D050"/>
                </a:solidFill>
                <a:latin typeface="Tahoma" panose="020B0604030504040204" pitchFamily="34" charset="0"/>
                <a:ea typeface="Tahoma" panose="020B0604030504040204" pitchFamily="34" charset="0"/>
                <a:cs typeface="Tahoma" panose="020B0604030504040204" pitchFamily="34" charset="0"/>
              </a:rPr>
              <a:t>for them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the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way in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which they were to </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“Then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You came down on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Mount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Sinai, </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spoke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with them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from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heaven</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You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gave </a:t>
            </a:r>
            <a:r>
              <a:rPr lang="en-US" sz="4000" dirty="0">
                <a:solidFill>
                  <a:srgbClr val="92D050"/>
                </a:solidFill>
                <a:latin typeface="Tahoma" panose="020B0604030504040204" pitchFamily="34" charset="0"/>
                <a:ea typeface="Tahoma" panose="020B0604030504040204" pitchFamily="34" charset="0"/>
                <a:cs typeface="Tahoma" panose="020B0604030504040204" pitchFamily="34" charset="0"/>
              </a:rPr>
              <a:t>them</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just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ordinances and true laws</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Good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statutes and commandments</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So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You made known to </a:t>
            </a:r>
            <a:endPar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rgbClr val="92D050"/>
                </a:solidFill>
                <a:latin typeface="Tahoma" panose="020B0604030504040204" pitchFamily="34" charset="0"/>
                <a:ea typeface="Tahoma" panose="020B0604030504040204" pitchFamily="34" charset="0"/>
                <a:cs typeface="Tahoma" panose="020B0604030504040204" pitchFamily="34" charset="0"/>
              </a:rPr>
              <a:t>them</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Your holy </a:t>
            </a:r>
            <a:r>
              <a:rPr lang="en-US" sz="4000" dirty="0" err="1">
                <a:solidFill>
                  <a:srgbClr val="00B0F0"/>
                </a:solidFill>
                <a:latin typeface="Tahoma" panose="020B0604030504040204" pitchFamily="34" charset="0"/>
                <a:ea typeface="Tahoma" panose="020B0604030504040204" pitchFamily="34" charset="0"/>
                <a:cs typeface="Tahoma" panose="020B0604030504040204" pitchFamily="34" charset="0"/>
              </a:rPr>
              <a:t>sabbath</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&amp;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laid down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commandments</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statutes</a:t>
            </a:r>
          </a:p>
          <a:p>
            <a:pPr marL="0" indent="0" algn="ctr">
              <a:buNone/>
            </a:pP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law</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rgbClr val="92D050"/>
                </a:solidFill>
                <a:latin typeface="Tahoma" panose="020B0604030504040204" pitchFamily="34" charset="0"/>
                <a:ea typeface="Tahoma" panose="020B0604030504040204" pitchFamily="34" charset="0"/>
                <a:cs typeface="Tahoma" panose="020B0604030504040204" pitchFamily="34" charset="0"/>
              </a:rPr>
              <a:t>for them</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rgbClr val="92D050"/>
                </a:solidFill>
                <a:latin typeface="Tahoma" panose="020B0604030504040204" pitchFamily="34" charset="0"/>
                <a:ea typeface="Tahoma" panose="020B0604030504040204" pitchFamily="34" charset="0"/>
                <a:cs typeface="Tahoma" panose="020B0604030504040204" pitchFamily="34" charset="0"/>
              </a:rPr>
              <a:t>through </a:t>
            </a:r>
            <a:r>
              <a:rPr lang="en-US" sz="4000" dirty="0">
                <a:solidFill>
                  <a:srgbClr val="92D050"/>
                </a:solidFill>
                <a:latin typeface="Tahoma" panose="020B0604030504040204" pitchFamily="34" charset="0"/>
                <a:ea typeface="Tahoma" panose="020B0604030504040204" pitchFamily="34" charset="0"/>
                <a:cs typeface="Tahoma" panose="020B0604030504040204" pitchFamily="34" charset="0"/>
              </a:rPr>
              <a:t>Your servant Moses</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You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provided </a:t>
            </a:r>
            <a:endPar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bread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from heaven for them for their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hunger, </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You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brought </a:t>
            </a:r>
            <a:endPar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forth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water from a rock for them for their thirst</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&amp; </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You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told </a:t>
            </a:r>
            <a:endPar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rgbClr val="92D050"/>
                </a:solidFill>
                <a:latin typeface="Tahoma" panose="020B0604030504040204" pitchFamily="34" charset="0"/>
                <a:ea typeface="Tahoma" panose="020B0604030504040204" pitchFamily="34" charset="0"/>
                <a:cs typeface="Tahoma" panose="020B0604030504040204" pitchFamily="34" charset="0"/>
              </a:rPr>
              <a:t>them</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to enter in order </a:t>
            </a:r>
            <a:r>
              <a:rPr lang="en-US" sz="4000" dirty="0">
                <a:solidFill>
                  <a:srgbClr val="92D050"/>
                </a:solidFill>
                <a:latin typeface="Tahoma" panose="020B0604030504040204" pitchFamily="34" charset="0"/>
                <a:ea typeface="Tahoma" panose="020B0604030504040204" pitchFamily="34" charset="0"/>
                <a:cs typeface="Tahoma" panose="020B0604030504040204" pitchFamily="34" charset="0"/>
              </a:rPr>
              <a:t>to </a:t>
            </a:r>
            <a:r>
              <a:rPr lang="en-US" sz="4000" dirty="0" smtClean="0">
                <a:solidFill>
                  <a:srgbClr val="92D050"/>
                </a:solidFill>
                <a:latin typeface="Tahoma" panose="020B0604030504040204" pitchFamily="34" charset="0"/>
                <a:ea typeface="Tahoma" panose="020B0604030504040204" pitchFamily="34" charset="0"/>
                <a:cs typeface="Tahoma" panose="020B0604030504040204" pitchFamily="34" charset="0"/>
              </a:rPr>
              <a:t>possess the </a:t>
            </a:r>
            <a:r>
              <a:rPr lang="en-US" sz="4000" dirty="0">
                <a:solidFill>
                  <a:srgbClr val="92D050"/>
                </a:solidFill>
                <a:latin typeface="Tahoma" panose="020B0604030504040204" pitchFamily="34" charset="0"/>
                <a:ea typeface="Tahoma" panose="020B0604030504040204" pitchFamily="34" charset="0"/>
                <a:cs typeface="Tahoma" panose="020B0604030504040204" pitchFamily="34" charset="0"/>
              </a:rPr>
              <a:t>land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which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You </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swore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to</a:t>
            </a: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give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them…</a:t>
            </a:r>
            <a:endParaRPr lang="en-US" sz="37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734029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91539"/>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has always been Longsuffering</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91540"/>
            <a:ext cx="12192000" cy="5966460"/>
          </a:xfrm>
        </p:spPr>
        <p:txBody>
          <a:bodyPr>
            <a:normAutofit/>
          </a:bodyPr>
          <a:lstStyle/>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“But they,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our fathers, acted arrogantly</a:t>
            </a:r>
            <a:r>
              <a:rPr lang="en-US" sz="3700" dirty="0" smtClean="0">
                <a:solidFill>
                  <a:srgbClr val="FF0000"/>
                </a:solidFill>
                <a:latin typeface="Tahoma" panose="020B0604030504040204" pitchFamily="34" charset="0"/>
                <a:ea typeface="Tahoma" panose="020B0604030504040204" pitchFamily="34" charset="0"/>
                <a:cs typeface="Tahoma" panose="020B0604030504040204" pitchFamily="34" charset="0"/>
              </a:rPr>
              <a:t>; they became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stubborn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would not listen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to Your commandments</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They refused to listen</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&amp;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did not remember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Your wondrous deeds which You had performed</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among them</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so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they became stubborn &amp;</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appointed a leader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to return to their slavery </a:t>
            </a:r>
            <a:r>
              <a:rPr lang="en-US" sz="3700" dirty="0" smtClean="0">
                <a:solidFill>
                  <a:srgbClr val="FF0000"/>
                </a:solidFill>
                <a:latin typeface="Tahoma" panose="020B0604030504040204" pitchFamily="34" charset="0"/>
                <a:ea typeface="Tahoma" panose="020B0604030504040204" pitchFamily="34" charset="0"/>
                <a:cs typeface="Tahoma" panose="020B0604030504040204" pitchFamily="34" charset="0"/>
              </a:rPr>
              <a:t>in Egypt</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But </a:t>
            </a:r>
            <a:r>
              <a:rPr lang="en-US" sz="3700" u="sng" dirty="0">
                <a:solidFill>
                  <a:srgbClr val="00B0F0"/>
                </a:solidFill>
                <a:latin typeface="Tahoma" panose="020B0604030504040204" pitchFamily="34" charset="0"/>
                <a:ea typeface="Tahoma" panose="020B0604030504040204" pitchFamily="34" charset="0"/>
                <a:cs typeface="Tahoma" panose="020B0604030504040204" pitchFamily="34" charset="0"/>
              </a:rPr>
              <a:t>You are a God of </a:t>
            </a:r>
            <a:r>
              <a:rPr lang="en-US" sz="3700" u="sng" dirty="0">
                <a:solidFill>
                  <a:srgbClr val="92D050"/>
                </a:solidFill>
                <a:latin typeface="Tahoma" panose="020B0604030504040204" pitchFamily="34" charset="0"/>
                <a:ea typeface="Tahoma" panose="020B0604030504040204" pitchFamily="34" charset="0"/>
                <a:cs typeface="Tahoma" panose="020B0604030504040204" pitchFamily="34" charset="0"/>
              </a:rPr>
              <a:t>forgiveness</a:t>
            </a:r>
            <a:r>
              <a:rPr lang="en-US" sz="3700" u="sng" dirty="0" smtClean="0">
                <a:solidFill>
                  <a:srgbClr val="92D050"/>
                </a:solidFill>
                <a:latin typeface="Tahoma" panose="020B0604030504040204" pitchFamily="34" charset="0"/>
                <a:ea typeface="Tahoma" panose="020B0604030504040204" pitchFamily="34" charset="0"/>
                <a:cs typeface="Tahoma" panose="020B0604030504040204" pitchFamily="34" charset="0"/>
              </a:rPr>
              <a:t>, gracious &amp; </a:t>
            </a:r>
            <a:r>
              <a:rPr lang="en-US" sz="3700" u="sng" dirty="0">
                <a:solidFill>
                  <a:srgbClr val="92D050"/>
                </a:solidFill>
                <a:latin typeface="Tahoma" panose="020B0604030504040204" pitchFamily="34" charset="0"/>
                <a:ea typeface="Tahoma" panose="020B0604030504040204" pitchFamily="34" charset="0"/>
                <a:cs typeface="Tahoma" panose="020B0604030504040204" pitchFamily="34" charset="0"/>
              </a:rPr>
              <a:t>compassionate</a:t>
            </a:r>
            <a:r>
              <a:rPr lang="en-US" sz="3700" u="sng" dirty="0" smtClean="0">
                <a:solidFill>
                  <a:srgbClr val="92D050"/>
                </a:solidFill>
                <a:latin typeface="Tahoma" panose="020B0604030504040204" pitchFamily="34" charset="0"/>
                <a:ea typeface="Tahoma" panose="020B0604030504040204" pitchFamily="34" charset="0"/>
                <a:cs typeface="Tahoma" panose="020B0604030504040204" pitchFamily="34" charset="0"/>
              </a:rPr>
              <a:t>, slow </a:t>
            </a:r>
            <a:r>
              <a:rPr lang="en-US" sz="3700" u="sng" dirty="0">
                <a:solidFill>
                  <a:srgbClr val="92D050"/>
                </a:solidFill>
                <a:latin typeface="Tahoma" panose="020B0604030504040204" pitchFamily="34" charset="0"/>
                <a:ea typeface="Tahoma" panose="020B0604030504040204" pitchFamily="34" charset="0"/>
                <a:cs typeface="Tahoma" panose="020B0604030504040204" pitchFamily="34" charset="0"/>
              </a:rPr>
              <a:t>to anger &amp;</a:t>
            </a:r>
            <a:r>
              <a:rPr lang="en-US" sz="3700" u="sng" dirty="0" smtClean="0">
                <a:solidFill>
                  <a:srgbClr val="92D050"/>
                </a:solidFill>
                <a:latin typeface="Tahoma" panose="020B0604030504040204" pitchFamily="34" charset="0"/>
                <a:ea typeface="Tahoma" panose="020B0604030504040204" pitchFamily="34" charset="0"/>
                <a:cs typeface="Tahoma" panose="020B0604030504040204" pitchFamily="34" charset="0"/>
              </a:rPr>
              <a:t> </a:t>
            </a:r>
            <a:r>
              <a:rPr lang="en-US" sz="3700" u="sng" dirty="0">
                <a:solidFill>
                  <a:srgbClr val="92D050"/>
                </a:solidFill>
                <a:latin typeface="Tahoma" panose="020B0604030504040204" pitchFamily="34" charset="0"/>
                <a:ea typeface="Tahoma" panose="020B0604030504040204" pitchFamily="34" charset="0"/>
                <a:cs typeface="Tahoma" panose="020B0604030504040204" pitchFamily="34" charset="0"/>
              </a:rPr>
              <a:t>abounding in lovingkindness</a:t>
            </a:r>
            <a:r>
              <a:rPr lang="en-US" sz="3700" u="sng" dirty="0" smtClean="0">
                <a:solidFill>
                  <a:srgbClr val="00B0F0"/>
                </a:solidFill>
                <a:latin typeface="Tahoma" panose="020B0604030504040204" pitchFamily="34" charset="0"/>
                <a:ea typeface="Tahoma" panose="020B0604030504040204" pitchFamily="34" charset="0"/>
                <a:cs typeface="Tahoma" panose="020B0604030504040204" pitchFamily="34" charset="0"/>
              </a:rPr>
              <a:t>; &amp; </a:t>
            </a:r>
            <a:r>
              <a:rPr lang="en-US" sz="3700" u="sng" dirty="0">
                <a:solidFill>
                  <a:srgbClr val="00B0F0"/>
                </a:solidFill>
                <a:latin typeface="Tahoma" panose="020B0604030504040204" pitchFamily="34" charset="0"/>
                <a:ea typeface="Tahoma" panose="020B0604030504040204" pitchFamily="34" charset="0"/>
                <a:cs typeface="Tahoma" panose="020B0604030504040204" pitchFamily="34" charset="0"/>
              </a:rPr>
              <a:t>You did not forsake </a:t>
            </a:r>
            <a:r>
              <a:rPr lang="en-US" sz="3700" u="sng" dirty="0">
                <a:solidFill>
                  <a:srgbClr val="FF0000"/>
                </a:solidFill>
                <a:latin typeface="Tahoma" panose="020B0604030504040204" pitchFamily="34" charset="0"/>
                <a:ea typeface="Tahoma" panose="020B0604030504040204" pitchFamily="34" charset="0"/>
                <a:cs typeface="Tahoma" panose="020B0604030504040204" pitchFamily="34" charset="0"/>
              </a:rPr>
              <a:t>them</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Even when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they made for </a:t>
            </a:r>
            <a:r>
              <a:rPr lang="en-US" sz="3700" dirty="0" smtClean="0">
                <a:solidFill>
                  <a:srgbClr val="FF0000"/>
                </a:solidFill>
                <a:latin typeface="Tahoma" panose="020B0604030504040204" pitchFamily="34" charset="0"/>
                <a:ea typeface="Tahoma" panose="020B0604030504040204" pitchFamily="34" charset="0"/>
                <a:cs typeface="Tahoma" panose="020B0604030504040204" pitchFamily="34" charset="0"/>
              </a:rPr>
              <a:t>themselves a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calf of molten </a:t>
            </a:r>
            <a:r>
              <a:rPr lang="en-US" sz="3700" dirty="0" smtClean="0">
                <a:solidFill>
                  <a:srgbClr val="FF0000"/>
                </a:solidFill>
                <a:latin typeface="Tahoma" panose="020B0604030504040204" pitchFamily="34" charset="0"/>
                <a:ea typeface="Tahoma" panose="020B0604030504040204" pitchFamily="34" charset="0"/>
                <a:cs typeface="Tahoma" panose="020B0604030504040204" pitchFamily="34" charset="0"/>
              </a:rPr>
              <a:t>metal</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&amp;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said, ‘This is your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who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brought you up from Egypt</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&amp; </a:t>
            </a:r>
            <a:r>
              <a:rPr lang="en-US" sz="3700" dirty="0" smtClean="0">
                <a:solidFill>
                  <a:srgbClr val="FF0000"/>
                </a:solidFill>
                <a:latin typeface="Tahoma" panose="020B0604030504040204" pitchFamily="34" charset="0"/>
                <a:ea typeface="Tahoma" panose="020B0604030504040204" pitchFamily="34" charset="0"/>
                <a:cs typeface="Tahoma" panose="020B0604030504040204" pitchFamily="34" charset="0"/>
              </a:rPr>
              <a:t>committed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great </a:t>
            </a:r>
            <a:r>
              <a:rPr lang="en-US" sz="3700" dirty="0" smtClean="0">
                <a:solidFill>
                  <a:srgbClr val="FF0000"/>
                </a:solidFill>
                <a:latin typeface="Tahoma" panose="020B0604030504040204" pitchFamily="34" charset="0"/>
                <a:ea typeface="Tahoma" panose="020B0604030504040204" pitchFamily="34" charset="0"/>
                <a:cs typeface="Tahoma" panose="020B0604030504040204" pitchFamily="34" charset="0"/>
              </a:rPr>
              <a:t>blasphemies</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37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694777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91539"/>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has always been Longsuffering</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91540"/>
            <a:ext cx="12192000" cy="5966460"/>
          </a:xfrm>
        </p:spPr>
        <p:txBody>
          <a:bodyPr>
            <a:normAutofit/>
          </a:bodyPr>
          <a:lstStyle/>
          <a:p>
            <a:pPr marL="0" indent="0" algn="ctr">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in </a:t>
            </a:r>
            <a:r>
              <a:rPr lang="en-US" sz="3700" dirty="0" smtClean="0">
                <a:solidFill>
                  <a:srgbClr val="00B0F0"/>
                </a:solidFill>
                <a:latin typeface="Tahoma" panose="020B0604030504040204" pitchFamily="34" charset="0"/>
                <a:ea typeface="Tahoma" panose="020B0604030504040204" pitchFamily="34" charset="0"/>
                <a:cs typeface="Tahoma" panose="020B0604030504040204" pitchFamily="34" charset="0"/>
              </a:rPr>
              <a:t>Your great compassion</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rgbClr val="00B0F0"/>
                </a:solidFill>
                <a:latin typeface="Tahoma" panose="020B0604030504040204" pitchFamily="34" charset="0"/>
                <a:ea typeface="Tahoma" panose="020B0604030504040204" pitchFamily="34" charset="0"/>
                <a:cs typeface="Tahoma" panose="020B0604030504040204" pitchFamily="34" charset="0"/>
              </a:rPr>
              <a:t>did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not forsake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them</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in </a:t>
            </a:r>
            <a:endPar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wilderness</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the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pillar of cloud did not leave them by </a:t>
            </a:r>
            <a:endPar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day, to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guide them on their way</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nor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the pillar of fire by </a:t>
            </a:r>
            <a:endPar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night</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to light for them the way in which they were to go</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You gave Your good Spirit to instruct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them</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rgbClr val="00B0F0"/>
                </a:solidFill>
                <a:latin typeface="Tahoma" panose="020B0604030504040204" pitchFamily="34" charset="0"/>
                <a:ea typeface="Tahoma" panose="020B0604030504040204" pitchFamily="34" charset="0"/>
                <a:cs typeface="Tahoma" panose="020B0604030504040204" pitchFamily="34" charset="0"/>
              </a:rPr>
              <a:t>Your manna</a:t>
            </a:r>
          </a:p>
          <a:p>
            <a:pPr marL="0" indent="0" algn="ctr">
              <a:buNone/>
            </a:pPr>
            <a:r>
              <a:rPr lang="en-US" sz="3700" dirty="0" smtClean="0">
                <a:solidFill>
                  <a:srgbClr val="00B0F0"/>
                </a:solidFill>
                <a:latin typeface="Tahoma" panose="020B0604030504040204" pitchFamily="34" charset="0"/>
                <a:ea typeface="Tahoma" panose="020B0604030504040204" pitchFamily="34" charset="0"/>
                <a:cs typeface="Tahoma" panose="020B0604030504040204" pitchFamily="34" charset="0"/>
              </a:rPr>
              <a:t>You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did not withhold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from their mouth</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&amp;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You gave</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them</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water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for their thirst</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Indeed,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forty years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You provided </a:t>
            </a:r>
            <a:endParaRPr lang="en-US" sz="37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smtClean="0">
                <a:solidFill>
                  <a:srgbClr val="FF0000"/>
                </a:solidFill>
                <a:latin typeface="Tahoma" panose="020B0604030504040204" pitchFamily="34" charset="0"/>
                <a:ea typeface="Tahoma" panose="020B0604030504040204" pitchFamily="34" charset="0"/>
                <a:cs typeface="Tahoma" panose="020B0604030504040204" pitchFamily="34" charset="0"/>
              </a:rPr>
              <a:t>for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them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in the wilderness </a:t>
            </a:r>
            <a:r>
              <a:rPr lang="en-US" sz="37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a:t>
            </a:r>
            <a:r>
              <a:rPr lang="en-US" sz="3700" dirty="0">
                <a:solidFill>
                  <a:srgbClr val="92D050"/>
                </a:solidFill>
                <a:latin typeface="Tahoma" panose="020B0604030504040204" pitchFamily="34" charset="0"/>
                <a:ea typeface="Tahoma" panose="020B0604030504040204" pitchFamily="34" charset="0"/>
                <a:cs typeface="Tahoma" panose="020B0604030504040204" pitchFamily="34" charset="0"/>
              </a:rPr>
              <a:t>they were not in want</a:t>
            </a:r>
            <a:r>
              <a:rPr lang="en-US" sz="3700" dirty="0" smtClean="0">
                <a:solidFill>
                  <a:srgbClr val="FFFF00"/>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7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Their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clothes did not wear out, nor did their feet </a:t>
            </a:r>
            <a:r>
              <a:rPr lang="en-US" sz="3700" dirty="0" smtClean="0">
                <a:solidFill>
                  <a:srgbClr val="FFFF00"/>
                </a:solidFill>
                <a:latin typeface="Tahoma" panose="020B0604030504040204" pitchFamily="34" charset="0"/>
                <a:ea typeface="Tahoma" panose="020B0604030504040204" pitchFamily="34" charset="0"/>
                <a:cs typeface="Tahoma" panose="020B0604030504040204" pitchFamily="34" charset="0"/>
              </a:rPr>
              <a:t>swell…</a:t>
            </a:r>
          </a:p>
        </p:txBody>
      </p:sp>
    </p:spTree>
    <p:extLst>
      <p:ext uri="{BB962C8B-B14F-4D97-AF65-F5344CB8AC3E}">
        <p14:creationId xmlns:p14="http://schemas.microsoft.com/office/powerpoint/2010/main" val="11822337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91539"/>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has always been Longsuffering</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91540"/>
            <a:ext cx="12192000" cy="5966460"/>
          </a:xfrm>
        </p:spPr>
        <p:txBody>
          <a:bodyPr>
            <a:normAutofit/>
          </a:bodyPr>
          <a:lstStyle/>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You also gave </a:t>
            </a:r>
            <a:r>
              <a:rPr lang="en-US" sz="3700" dirty="0">
                <a:solidFill>
                  <a:srgbClr val="92D050"/>
                </a:solidFill>
                <a:latin typeface="Tahoma" panose="020B0604030504040204" pitchFamily="34" charset="0"/>
                <a:ea typeface="Tahoma" panose="020B0604030504040204" pitchFamily="34" charset="0"/>
                <a:cs typeface="Tahoma" panose="020B0604030504040204" pitchFamily="34" charset="0"/>
              </a:rPr>
              <a:t>them</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kingdoms </a:t>
            </a:r>
            <a:r>
              <a:rPr lang="en-US" sz="37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peoples</a:t>
            </a:r>
            <a:r>
              <a:rPr lang="en-US" sz="37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&amp;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allotted </a:t>
            </a:r>
            <a:r>
              <a:rPr lang="en-US" sz="3700" i="1" dirty="0">
                <a:solidFill>
                  <a:srgbClr val="FFFF00"/>
                </a:solidFill>
                <a:latin typeface="Tahoma" panose="020B0604030504040204" pitchFamily="34" charset="0"/>
                <a:ea typeface="Tahoma" panose="020B0604030504040204" pitchFamily="34" charset="0"/>
                <a:cs typeface="Tahoma" panose="020B0604030504040204" pitchFamily="34" charset="0"/>
              </a:rPr>
              <a:t>them</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 to them as a </a:t>
            </a:r>
            <a:r>
              <a:rPr lang="en-US" sz="3700" dirty="0" smtClean="0">
                <a:solidFill>
                  <a:srgbClr val="FFFF00"/>
                </a:solidFill>
                <a:latin typeface="Tahoma" panose="020B0604030504040204" pitchFamily="34" charset="0"/>
                <a:ea typeface="Tahoma" panose="020B0604030504040204" pitchFamily="34" charset="0"/>
                <a:cs typeface="Tahoma" panose="020B0604030504040204" pitchFamily="34" charset="0"/>
              </a:rPr>
              <a:t>boundary</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rgbClr val="92D050"/>
                </a:solidFill>
                <a:latin typeface="Tahoma" panose="020B0604030504040204" pitchFamily="34" charset="0"/>
                <a:ea typeface="Tahoma" panose="020B0604030504040204" pitchFamily="34" charset="0"/>
                <a:cs typeface="Tahoma" panose="020B0604030504040204" pitchFamily="34" charset="0"/>
              </a:rPr>
              <a:t>They </a:t>
            </a:r>
            <a:r>
              <a:rPr lang="en-US" sz="3700" dirty="0">
                <a:solidFill>
                  <a:srgbClr val="92D050"/>
                </a:solidFill>
                <a:latin typeface="Tahoma" panose="020B0604030504040204" pitchFamily="34" charset="0"/>
                <a:ea typeface="Tahoma" panose="020B0604030504040204" pitchFamily="34" charset="0"/>
                <a:cs typeface="Tahoma" panose="020B0604030504040204" pitchFamily="34" charset="0"/>
              </a:rPr>
              <a:t>took possession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of the land of </a:t>
            </a:r>
            <a:r>
              <a:rPr lang="en-US" sz="3700" dirty="0" err="1">
                <a:solidFill>
                  <a:schemeClr val="bg1"/>
                </a:solidFill>
                <a:latin typeface="Tahoma" panose="020B0604030504040204" pitchFamily="34" charset="0"/>
                <a:ea typeface="Tahoma" panose="020B0604030504040204" pitchFamily="34" charset="0"/>
                <a:cs typeface="Tahoma" panose="020B0604030504040204" pitchFamily="34" charset="0"/>
              </a:rPr>
              <a:t>Sihon</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king of </a:t>
            </a:r>
            <a:r>
              <a:rPr lang="en-US" sz="37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Heshbon</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&amp;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the land of </a:t>
            </a:r>
            <a:r>
              <a:rPr lang="en-US" sz="3700" dirty="0" err="1">
                <a:solidFill>
                  <a:schemeClr val="bg1"/>
                </a:solidFill>
                <a:latin typeface="Tahoma" panose="020B0604030504040204" pitchFamily="34" charset="0"/>
                <a:ea typeface="Tahoma" panose="020B0604030504040204" pitchFamily="34" charset="0"/>
                <a:cs typeface="Tahoma" panose="020B0604030504040204" pitchFamily="34" charset="0"/>
              </a:rPr>
              <a:t>Og</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the king of Bashan</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rgbClr val="00B0F0"/>
                </a:solidFill>
                <a:latin typeface="Tahoma" panose="020B0604030504040204" pitchFamily="34" charset="0"/>
                <a:ea typeface="Tahoma" panose="020B0604030504040204" pitchFamily="34" charset="0"/>
                <a:cs typeface="Tahoma" panose="020B0604030504040204" pitchFamily="34" charset="0"/>
              </a:rPr>
              <a:t>You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made</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92D050"/>
                </a:solidFill>
                <a:latin typeface="Tahoma" panose="020B0604030504040204" pitchFamily="34" charset="0"/>
                <a:ea typeface="Tahoma" panose="020B0604030504040204" pitchFamily="34" charset="0"/>
                <a:cs typeface="Tahoma" panose="020B0604030504040204" pitchFamily="34" charset="0"/>
              </a:rPr>
              <a:t>their sons numerous as the stars of heaven</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&amp;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You brought </a:t>
            </a:r>
            <a:r>
              <a:rPr lang="en-US" sz="3700" dirty="0">
                <a:solidFill>
                  <a:srgbClr val="92D050"/>
                </a:solidFill>
                <a:latin typeface="Tahoma" panose="020B0604030504040204" pitchFamily="34" charset="0"/>
                <a:ea typeface="Tahoma" panose="020B0604030504040204" pitchFamily="34" charset="0"/>
                <a:cs typeface="Tahoma" panose="020B0604030504040204" pitchFamily="34" charset="0"/>
              </a:rPr>
              <a:t>them</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92D050"/>
                </a:solidFill>
                <a:latin typeface="Tahoma" panose="020B0604030504040204" pitchFamily="34" charset="0"/>
                <a:ea typeface="Tahoma" panose="020B0604030504040204" pitchFamily="34" charset="0"/>
                <a:cs typeface="Tahoma" panose="020B0604030504040204" pitchFamily="34" charset="0"/>
              </a:rPr>
              <a:t>into the </a:t>
            </a:r>
            <a:r>
              <a:rPr lang="en-US" sz="3700" dirty="0" smtClean="0">
                <a:solidFill>
                  <a:srgbClr val="92D050"/>
                </a:solidFill>
                <a:latin typeface="Tahoma" panose="020B0604030504040204" pitchFamily="34" charset="0"/>
                <a:ea typeface="Tahoma" panose="020B0604030504040204" pitchFamily="34" charset="0"/>
                <a:cs typeface="Tahoma" panose="020B0604030504040204" pitchFamily="34" charset="0"/>
              </a:rPr>
              <a:t>land </a:t>
            </a:r>
            <a:r>
              <a:rPr lang="en-US" sz="3700" dirty="0" smtClean="0">
                <a:solidFill>
                  <a:srgbClr val="00B0F0"/>
                </a:solidFill>
                <a:latin typeface="Tahoma" panose="020B0604030504040204" pitchFamily="34" charset="0"/>
                <a:ea typeface="Tahoma" panose="020B0604030504040204" pitchFamily="34" charset="0"/>
                <a:cs typeface="Tahoma" panose="020B0604030504040204" pitchFamily="34" charset="0"/>
              </a:rPr>
              <a:t>which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You had told</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their fathers to enter and possess</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92D050"/>
                </a:solidFill>
                <a:latin typeface="Tahoma" panose="020B0604030504040204" pitchFamily="34" charset="0"/>
                <a:ea typeface="Tahoma" panose="020B0604030504040204" pitchFamily="34" charset="0"/>
                <a:cs typeface="Tahoma" panose="020B0604030504040204" pitchFamily="34" charset="0"/>
              </a:rPr>
              <a:t>So their sons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entered </a:t>
            </a:r>
            <a:r>
              <a:rPr lang="en-US" sz="37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possessed </a:t>
            </a:r>
            <a:r>
              <a:rPr lang="en-US" sz="3700" dirty="0">
                <a:solidFill>
                  <a:srgbClr val="92D050"/>
                </a:solidFill>
                <a:latin typeface="Tahoma" panose="020B0604030504040204" pitchFamily="34" charset="0"/>
                <a:ea typeface="Tahoma" panose="020B0604030504040204" pitchFamily="34" charset="0"/>
                <a:cs typeface="Tahoma" panose="020B0604030504040204" pitchFamily="34" charset="0"/>
              </a:rPr>
              <a:t>the land</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rgbClr val="00B0F0"/>
                </a:solidFill>
                <a:latin typeface="Tahoma" panose="020B0604030504040204" pitchFamily="34" charset="0"/>
                <a:ea typeface="Tahoma" panose="020B0604030504040204" pitchFamily="34" charset="0"/>
                <a:cs typeface="Tahoma" panose="020B0604030504040204" pitchFamily="34" charset="0"/>
              </a:rPr>
              <a:t>You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subdued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before them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the inhabitants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of the land,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the Canaanites</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&amp;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You gave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them</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into their hand, with their kings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the peoples of the land</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to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do with them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as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they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desired….</a:t>
            </a:r>
          </a:p>
        </p:txBody>
      </p:sp>
    </p:spTree>
    <p:extLst>
      <p:ext uri="{BB962C8B-B14F-4D97-AF65-F5344CB8AC3E}">
        <p14:creationId xmlns:p14="http://schemas.microsoft.com/office/powerpoint/2010/main" val="21239426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91539"/>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has always been Longsuffering</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91540"/>
            <a:ext cx="12192000" cy="5966460"/>
          </a:xfrm>
        </p:spPr>
        <p:txBody>
          <a:bodyPr>
            <a:no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They captured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fortified cities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a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fertile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land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They took</a:t>
            </a: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possession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of houses full of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every good thing</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Hewn</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cisterns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vineyards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olive groves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fruit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trees in abundance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so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they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ate</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were filled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grew fat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reveled in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Your great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goodness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But they became disobedient and rebelled </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against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You</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&amp;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cast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Your law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behind their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backs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killed </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Your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prophets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who had admonished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them</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so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that they </a:t>
            </a:r>
            <a:endPar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might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return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You</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&amp;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they committed great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blasphemies..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b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081089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91539"/>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has always been Longsuffering</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91540"/>
            <a:ext cx="12192000" cy="5966460"/>
          </a:xfrm>
        </p:spPr>
        <p:txBody>
          <a:bodyPr>
            <a:noAutofit/>
          </a:bodyPr>
          <a:lstStyle/>
          <a:p>
            <a:pPr marL="0" indent="0" algn="ctr">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“Therefore </a:t>
            </a:r>
            <a:r>
              <a:rPr lang="en-US" sz="3700" dirty="0" smtClean="0">
                <a:solidFill>
                  <a:srgbClr val="00B0F0"/>
                </a:solidFill>
                <a:latin typeface="Tahoma" panose="020B0604030504040204" pitchFamily="34" charset="0"/>
                <a:ea typeface="Tahoma" panose="020B0604030504040204" pitchFamily="34" charset="0"/>
                <a:cs typeface="Tahoma" panose="020B0604030504040204" pitchFamily="34" charset="0"/>
              </a:rPr>
              <a:t>You delivered </a:t>
            </a:r>
            <a:r>
              <a:rPr lang="en-US" sz="3700" dirty="0" smtClean="0">
                <a:solidFill>
                  <a:srgbClr val="FF0000"/>
                </a:solidFill>
                <a:latin typeface="Tahoma" panose="020B0604030504040204" pitchFamily="34" charset="0"/>
                <a:ea typeface="Tahoma" panose="020B0604030504040204" pitchFamily="34" charset="0"/>
                <a:cs typeface="Tahoma" panose="020B0604030504040204" pitchFamily="34" charset="0"/>
              </a:rPr>
              <a:t>them into the hand of their oppressors who oppressed them</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rgbClr val="FFFF00"/>
                </a:solidFill>
                <a:latin typeface="Tahoma" panose="020B0604030504040204" pitchFamily="34" charset="0"/>
                <a:ea typeface="Tahoma" panose="020B0604030504040204" pitchFamily="34" charset="0"/>
                <a:cs typeface="Tahoma" panose="020B0604030504040204" pitchFamily="34" charset="0"/>
              </a:rPr>
              <a:t>but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when they cried to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You</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 in the time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of their distress</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rgbClr val="00B0F0"/>
                </a:solidFill>
                <a:latin typeface="Tahoma" panose="020B0604030504040204" pitchFamily="34" charset="0"/>
                <a:ea typeface="Tahoma" panose="020B0604030504040204" pitchFamily="34" charset="0"/>
                <a:cs typeface="Tahoma" panose="020B0604030504040204" pitchFamily="34" charset="0"/>
              </a:rPr>
              <a:t>You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heard from heaven</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&amp;</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according to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Your great </a:t>
            </a:r>
            <a:r>
              <a:rPr lang="en-US" sz="3700" dirty="0" smtClean="0">
                <a:solidFill>
                  <a:srgbClr val="00B0F0"/>
                </a:solidFill>
                <a:latin typeface="Tahoma" panose="020B0604030504040204" pitchFamily="34" charset="0"/>
                <a:ea typeface="Tahoma" panose="020B0604030504040204" pitchFamily="34" charset="0"/>
                <a:cs typeface="Tahoma" panose="020B0604030504040204" pitchFamily="34" charset="0"/>
              </a:rPr>
              <a:t>compassion You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gave them </a:t>
            </a:r>
            <a:r>
              <a:rPr lang="en-US" sz="3700" dirty="0" smtClean="0">
                <a:solidFill>
                  <a:srgbClr val="92D050"/>
                </a:solidFill>
                <a:latin typeface="Tahoma" panose="020B0604030504040204" pitchFamily="34" charset="0"/>
                <a:ea typeface="Tahoma" panose="020B0604030504040204" pitchFamily="34" charset="0"/>
                <a:cs typeface="Tahoma" panose="020B0604030504040204" pitchFamily="34" charset="0"/>
              </a:rPr>
              <a:t>deliverers who delivered them from </a:t>
            </a:r>
            <a:r>
              <a:rPr lang="en-US" sz="3700" dirty="0" smtClean="0">
                <a:solidFill>
                  <a:srgbClr val="FF0000"/>
                </a:solidFill>
                <a:latin typeface="Tahoma" panose="020B0604030504040204" pitchFamily="34" charset="0"/>
                <a:ea typeface="Tahoma" panose="020B0604030504040204" pitchFamily="34" charset="0"/>
                <a:cs typeface="Tahoma" panose="020B0604030504040204" pitchFamily="34" charset="0"/>
              </a:rPr>
              <a:t>the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hand of their oppressors</a:t>
            </a:r>
            <a:r>
              <a:rPr lang="en-US" sz="3700"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as soon as they had rest</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they did evil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again before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You</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Therefore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You abandoned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them to the hand of their enemies, so that they ruled over them</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When they cried again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to You, You heard from heaven</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And many times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You rescued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them</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according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Your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compassion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b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53995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91539"/>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has always been Longsuffering</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91540"/>
            <a:ext cx="12192000" cy="5966460"/>
          </a:xfrm>
        </p:spPr>
        <p:txBody>
          <a:bodyPr>
            <a:no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admonished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turn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back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Your law</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Yet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they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acted arrogantly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did not listen to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Your commandments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but sinned against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Your ordinances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by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which if a man observes them he shall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live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&amp; they turned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stubborn shoulder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stiffened their neck,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would not listen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“However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You bore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with them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for many years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admonished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them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by Your Spirit through Your prophets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yet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they would not give ear</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Therefore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You gave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them into the hand of the peoples of the lands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Nevertheless, in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Your great compassion You did not make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an end of them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or forsake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them</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for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You are a gracious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&amp; compassionate God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(Nehemiah 9:9-31).</a:t>
            </a:r>
          </a:p>
        </p:txBody>
      </p:sp>
    </p:spTree>
    <p:extLst>
      <p:ext uri="{BB962C8B-B14F-4D97-AF65-F5344CB8AC3E}">
        <p14:creationId xmlns:p14="http://schemas.microsoft.com/office/powerpoint/2010/main" val="9378966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91539"/>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has always been Longsuffering</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5840"/>
            <a:ext cx="12192000" cy="5852160"/>
          </a:xfrm>
        </p:spPr>
        <p:txBody>
          <a:bodyPr>
            <a:normAutofit/>
          </a:bodyPr>
          <a:lstStyle/>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Noah’s Generation (Genesis 6:1-14; 9:8-16)</a:t>
            </a:r>
          </a:p>
          <a:p>
            <a:pPr marL="0" indent="0">
              <a:buNone/>
            </a:pPr>
            <a:endParaRPr lang="en-US" sz="25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Israelites (Nehemiah 9:9-30)</a:t>
            </a:r>
          </a:p>
          <a:p>
            <a:pPr marL="0" indent="0">
              <a:buNone/>
            </a:pPr>
            <a:endParaRPr lang="en-US" sz="25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suffered &amp; endured the cross for all sinners </a:t>
            </a: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(Mt. 20:17-19; Ro. 5:6-10; Eph. 2:1-7; Heb. 2:9; 12:2)</a:t>
            </a:r>
          </a:p>
          <a:p>
            <a:pPr marL="0" indent="0">
              <a:buNone/>
            </a:pPr>
            <a:endParaRPr lang="en-US" sz="25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873284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91539"/>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has always been Longsuffering</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91540"/>
            <a:ext cx="12192000" cy="5966460"/>
          </a:xfrm>
        </p:spPr>
        <p:txBody>
          <a:bodyPr>
            <a:noAutofit/>
          </a:bodyPr>
          <a:lstStyle/>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As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Jesus</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was about to go up to Jerusalem, </a:t>
            </a:r>
            <a:endPar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took </a:t>
            </a:r>
            <a:r>
              <a:rPr lang="en-US" sz="3700" dirty="0">
                <a:solidFill>
                  <a:srgbClr val="92D050"/>
                </a:solidFill>
                <a:latin typeface="Tahoma" panose="020B0604030504040204" pitchFamily="34" charset="0"/>
                <a:ea typeface="Tahoma" panose="020B0604030504040204" pitchFamily="34" charset="0"/>
                <a:cs typeface="Tahoma" panose="020B0604030504040204" pitchFamily="34" charset="0"/>
              </a:rPr>
              <a:t>the twelve </a:t>
            </a:r>
            <a:r>
              <a:rPr lang="en-US" sz="3700" i="1" dirty="0">
                <a:solidFill>
                  <a:srgbClr val="92D050"/>
                </a:solidFill>
                <a:latin typeface="Tahoma" panose="020B0604030504040204" pitchFamily="34" charset="0"/>
                <a:ea typeface="Tahoma" panose="020B0604030504040204" pitchFamily="34" charset="0"/>
                <a:cs typeface="Tahoma" panose="020B0604030504040204" pitchFamily="34" charset="0"/>
              </a:rPr>
              <a:t>disciples</a:t>
            </a:r>
            <a:r>
              <a:rPr lang="en-US" sz="3700" dirty="0">
                <a:solidFill>
                  <a:srgbClr val="92D050"/>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aside by themselves, </a:t>
            </a:r>
            <a:endPar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on the way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He said </a:t>
            </a:r>
            <a:r>
              <a:rPr lang="en-US" sz="3700" dirty="0">
                <a:solidFill>
                  <a:srgbClr val="92D050"/>
                </a:solidFill>
                <a:latin typeface="Tahoma" panose="020B0604030504040204" pitchFamily="34" charset="0"/>
                <a:ea typeface="Tahoma" panose="020B0604030504040204" pitchFamily="34" charset="0"/>
                <a:cs typeface="Tahoma" panose="020B0604030504040204" pitchFamily="34" charset="0"/>
              </a:rPr>
              <a:t>to them</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Behold, we are going up to Jerusalem; and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the Son of </a:t>
            </a:r>
            <a:endParaRPr lang="en-US" sz="37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smtClean="0">
                <a:solidFill>
                  <a:srgbClr val="00B0F0"/>
                </a:solidFill>
                <a:latin typeface="Tahoma" panose="020B0604030504040204" pitchFamily="34" charset="0"/>
                <a:ea typeface="Tahoma" panose="020B0604030504040204" pitchFamily="34" charset="0"/>
                <a:cs typeface="Tahoma" panose="020B0604030504040204" pitchFamily="34" charset="0"/>
              </a:rPr>
              <a:t>Man</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will be </a:t>
            </a:r>
            <a:r>
              <a:rPr lang="en-US" sz="3700" dirty="0" smtClean="0">
                <a:solidFill>
                  <a:srgbClr val="FFFF00"/>
                </a:solidFill>
                <a:latin typeface="Tahoma" panose="020B0604030504040204" pitchFamily="34" charset="0"/>
                <a:ea typeface="Tahoma" panose="020B0604030504040204" pitchFamily="34" charset="0"/>
                <a:cs typeface="Tahoma" panose="020B0604030504040204" pitchFamily="34" charset="0"/>
              </a:rPr>
              <a:t>delivered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to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the chief priests </a:t>
            </a:r>
            <a:r>
              <a:rPr lang="en-US" sz="3700" dirty="0" smtClean="0">
                <a:solidFill>
                  <a:srgbClr val="FF0000"/>
                </a:solidFill>
                <a:latin typeface="Tahoma" panose="020B0604030504040204" pitchFamily="34" charset="0"/>
                <a:ea typeface="Tahoma" panose="020B0604030504040204" pitchFamily="34" charset="0"/>
                <a:cs typeface="Tahoma" panose="020B0604030504040204" pitchFamily="34" charset="0"/>
              </a:rPr>
              <a:t>&amp;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scribes, </a:t>
            </a:r>
            <a:r>
              <a:rPr lang="en-US" sz="3700" dirty="0" smtClean="0">
                <a:solidFill>
                  <a:srgbClr val="FF0000"/>
                </a:solidFill>
                <a:latin typeface="Tahoma" panose="020B0604030504040204" pitchFamily="34" charset="0"/>
                <a:ea typeface="Tahoma" panose="020B0604030504040204" pitchFamily="34" charset="0"/>
                <a:cs typeface="Tahoma" panose="020B0604030504040204" pitchFamily="34" charset="0"/>
              </a:rPr>
              <a:t>&amp; </a:t>
            </a:r>
          </a:p>
          <a:p>
            <a:pPr marL="0" indent="0" algn="ctr">
              <a:buNone/>
            </a:pPr>
            <a:r>
              <a:rPr lang="en-US" sz="3700" dirty="0" smtClean="0">
                <a:solidFill>
                  <a:srgbClr val="FF0000"/>
                </a:solidFill>
                <a:latin typeface="Tahoma" panose="020B0604030504040204" pitchFamily="34" charset="0"/>
                <a:ea typeface="Tahoma" panose="020B0604030504040204" pitchFamily="34" charset="0"/>
                <a:cs typeface="Tahoma" panose="020B0604030504040204" pitchFamily="34" charset="0"/>
              </a:rPr>
              <a:t>they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will condemn</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Him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to death</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will hand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Him</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over to </a:t>
            </a:r>
            <a:endPar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Gentiles to mock </a:t>
            </a:r>
            <a:r>
              <a:rPr lang="en-US" sz="37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scourge </a:t>
            </a:r>
            <a:r>
              <a:rPr lang="en-US" sz="37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crucify </a:t>
            </a:r>
            <a:r>
              <a:rPr lang="en-US" sz="3700" i="1" dirty="0">
                <a:solidFill>
                  <a:srgbClr val="00B0F0"/>
                </a:solidFill>
                <a:latin typeface="Tahoma" panose="020B0604030504040204" pitchFamily="34" charset="0"/>
                <a:ea typeface="Tahoma" panose="020B0604030504040204" pitchFamily="34" charset="0"/>
                <a:cs typeface="Tahoma" panose="020B0604030504040204" pitchFamily="34" charset="0"/>
              </a:rPr>
              <a:t>Him</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on </a:t>
            </a:r>
            <a:endParaRPr lang="en-US" sz="37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third day</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 He will be raised up</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99236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8184"/>
            <a:ext cx="12191999" cy="6839816"/>
          </a:xfrm>
          <a:prstGeom prst="rect">
            <a:avLst/>
          </a:prstGeom>
        </p:spPr>
      </p:pic>
    </p:spTree>
    <p:extLst>
      <p:ext uri="{BB962C8B-B14F-4D97-AF65-F5344CB8AC3E}">
        <p14:creationId xmlns:p14="http://schemas.microsoft.com/office/powerpoint/2010/main" val="14740421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91539"/>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has always been Longsuffering</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91540"/>
            <a:ext cx="12192000" cy="5966460"/>
          </a:xfrm>
        </p:spPr>
        <p:txBody>
          <a:bodyPr>
            <a:no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For while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we were still helpless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the right time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Christ died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for the ungodly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one will hardly die for a righteous man;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though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perhaps for the good man someone would dare even to die.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God demonstrates His own love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toward us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in that while we were yet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sinners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Christ died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for us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Much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more then,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having now been justified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by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His blood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we shall be saved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from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wrath </a:t>
            </a:r>
            <a:r>
              <a:rPr lang="en-US" sz="3600" i="1" dirty="0">
                <a:solidFill>
                  <a:srgbClr val="00B0F0"/>
                </a:solidFill>
                <a:latin typeface="Tahoma" panose="020B0604030504040204" pitchFamily="34" charset="0"/>
                <a:ea typeface="Tahoma" panose="020B0604030504040204" pitchFamily="34" charset="0"/>
                <a:cs typeface="Tahoma" panose="020B0604030504040204" pitchFamily="34" charset="0"/>
              </a:rPr>
              <a:t>of God</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through Him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if while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we were enemies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we were reconciled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God through the death of His Son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much more,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having been reconciled, we shall be saved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by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His life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442878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91539"/>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has always been Longsuffering</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91540"/>
            <a:ext cx="12192000" cy="5966460"/>
          </a:xfrm>
        </p:spPr>
        <p:txBody>
          <a:bodyPr>
            <a:no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You were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dead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your trespasses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&amp; sins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which you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formerly</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walked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according to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course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of this world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according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the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prince of the power of the air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of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spirit that is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now working in the sons of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disobedience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Among them we too all formerly lived </a:t>
            </a:r>
            <a:endPar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lusts of our flesh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indulging</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desires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of the flesh and of the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mind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were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by nature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children of wrath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even as the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rest... </a:t>
            </a:r>
          </a:p>
        </p:txBody>
      </p:sp>
    </p:spTree>
    <p:extLst>
      <p:ext uri="{BB962C8B-B14F-4D97-AF65-F5344CB8AC3E}">
        <p14:creationId xmlns:p14="http://schemas.microsoft.com/office/powerpoint/2010/main" val="42552320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91539"/>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has always been Longsuffering</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91540"/>
            <a:ext cx="12192000" cy="5966460"/>
          </a:xfrm>
        </p:spPr>
        <p:txBody>
          <a:bodyPr>
            <a:noAutofit/>
          </a:bodyPr>
          <a:lstStyle/>
          <a:p>
            <a:pPr marL="0" indent="0" algn="ctr">
              <a:buNone/>
            </a:pPr>
            <a:r>
              <a:rPr lang="en-US" sz="3200" b="1" baseline="30000" dirty="0">
                <a:solidFill>
                  <a:schemeClr val="bg1"/>
                </a:solidFill>
              </a:rPr>
              <a:t>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But God, being rich in mercy, </a:t>
            </a:r>
            <a:endPar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because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of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His great love with which He loved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us, </a:t>
            </a:r>
            <a:endPar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b="1" baseline="300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even when we were dead </a:t>
            </a:r>
            <a:r>
              <a:rPr lang="en-US" sz="3700" dirty="0" smtClean="0">
                <a:solidFill>
                  <a:srgbClr val="FF0000"/>
                </a:solidFill>
                <a:latin typeface="Tahoma" panose="020B0604030504040204" pitchFamily="34" charset="0"/>
                <a:ea typeface="Tahoma" panose="020B0604030504040204" pitchFamily="34" charset="0"/>
                <a:cs typeface="Tahoma" panose="020B0604030504040204" pitchFamily="34" charset="0"/>
              </a:rPr>
              <a:t>in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our transgressions</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smtClean="0">
                <a:solidFill>
                  <a:srgbClr val="92D050"/>
                </a:solidFill>
                <a:latin typeface="Tahoma" panose="020B0604030504040204" pitchFamily="34" charset="0"/>
                <a:ea typeface="Tahoma" panose="020B0604030504040204" pitchFamily="34" charset="0"/>
                <a:cs typeface="Tahoma" panose="020B0604030504040204" pitchFamily="34" charset="0"/>
              </a:rPr>
              <a:t>made </a:t>
            </a:r>
            <a:r>
              <a:rPr lang="en-US" sz="3700" dirty="0">
                <a:solidFill>
                  <a:srgbClr val="92D050"/>
                </a:solidFill>
                <a:latin typeface="Tahoma" panose="020B0604030504040204" pitchFamily="34" charset="0"/>
                <a:ea typeface="Tahoma" panose="020B0604030504040204" pitchFamily="34" charset="0"/>
                <a:cs typeface="Tahoma" panose="020B0604030504040204" pitchFamily="34" charset="0"/>
              </a:rPr>
              <a:t>us alive together </a:t>
            </a:r>
            <a:r>
              <a:rPr lang="en-US" sz="3700" dirty="0" smtClean="0">
                <a:solidFill>
                  <a:srgbClr val="92D050"/>
                </a:solidFill>
                <a:latin typeface="Tahoma" panose="020B0604030504040204" pitchFamily="34" charset="0"/>
                <a:ea typeface="Tahoma" panose="020B0604030504040204" pitchFamily="34" charset="0"/>
                <a:cs typeface="Tahoma" panose="020B0604030504040204" pitchFamily="34" charset="0"/>
              </a:rPr>
              <a:t>with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Christ</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by grace you have been saved), </a:t>
            </a:r>
            <a:endPar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700" dirty="0">
                <a:solidFill>
                  <a:srgbClr val="92D050"/>
                </a:solidFill>
                <a:latin typeface="Tahoma" panose="020B0604030504040204" pitchFamily="34" charset="0"/>
                <a:ea typeface="Tahoma" panose="020B0604030504040204" pitchFamily="34" charset="0"/>
                <a:cs typeface="Tahoma" panose="020B0604030504040204" pitchFamily="34" charset="0"/>
              </a:rPr>
              <a:t>raised us up with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Him</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smtClean="0">
                <a:solidFill>
                  <a:srgbClr val="92D050"/>
                </a:solidFill>
                <a:latin typeface="Tahoma" panose="020B0604030504040204" pitchFamily="34" charset="0"/>
                <a:ea typeface="Tahoma" panose="020B0604030504040204" pitchFamily="34" charset="0"/>
                <a:cs typeface="Tahoma" panose="020B0604030504040204" pitchFamily="34" charset="0"/>
              </a:rPr>
              <a:t>and seated </a:t>
            </a:r>
            <a:r>
              <a:rPr lang="en-US" sz="3700" dirty="0">
                <a:solidFill>
                  <a:srgbClr val="92D050"/>
                </a:solidFill>
                <a:latin typeface="Tahoma" panose="020B0604030504040204" pitchFamily="34" charset="0"/>
                <a:ea typeface="Tahoma" panose="020B0604030504040204" pitchFamily="34" charset="0"/>
                <a:cs typeface="Tahoma" panose="020B0604030504040204" pitchFamily="34" charset="0"/>
              </a:rPr>
              <a:t>us with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Him in the heavenly </a:t>
            </a:r>
            <a:r>
              <a:rPr lang="en-US" sz="3700" i="1" dirty="0">
                <a:solidFill>
                  <a:srgbClr val="00B0F0"/>
                </a:solidFill>
                <a:latin typeface="Tahoma" panose="020B0604030504040204" pitchFamily="34" charset="0"/>
                <a:ea typeface="Tahoma" panose="020B0604030504040204" pitchFamily="34" charset="0"/>
                <a:cs typeface="Tahoma" panose="020B0604030504040204" pitchFamily="34" charset="0"/>
              </a:rPr>
              <a:t>places</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 in Christ Jesus</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rgbClr val="FFFF00"/>
                </a:solidFill>
                <a:latin typeface="Tahoma" panose="020B0604030504040204" pitchFamily="34" charset="0"/>
                <a:ea typeface="Tahoma" panose="020B0604030504040204" pitchFamily="34" charset="0"/>
                <a:cs typeface="Tahoma" panose="020B0604030504040204" pitchFamily="34" charset="0"/>
              </a:rPr>
              <a:t>so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that in the ages to come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He might show the surpassing riches of His grace in kindness </a:t>
            </a:r>
            <a:r>
              <a:rPr lang="en-US" sz="3700" dirty="0">
                <a:solidFill>
                  <a:srgbClr val="92D050"/>
                </a:solidFill>
                <a:latin typeface="Tahoma" panose="020B0604030504040204" pitchFamily="34" charset="0"/>
                <a:ea typeface="Tahoma" panose="020B0604030504040204" pitchFamily="34" charset="0"/>
                <a:cs typeface="Tahoma" panose="020B0604030504040204" pitchFamily="34" charset="0"/>
              </a:rPr>
              <a:t>toward us</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in Christ Jesus.</a:t>
            </a:r>
            <a:endParaRPr lang="en-US" sz="37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25332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91539"/>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has always been Longsuffering</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5840"/>
            <a:ext cx="12192000" cy="5852160"/>
          </a:xfrm>
        </p:spPr>
        <p:txBody>
          <a:bodyPr>
            <a:normAutofit/>
          </a:bodyPr>
          <a:lstStyle/>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Noah’s Generation (Genesis 6:1-14; 9:8-16)</a:t>
            </a:r>
          </a:p>
          <a:p>
            <a:pPr marL="0" indent="0">
              <a:buNone/>
            </a:pPr>
            <a:endParaRPr lang="en-US" sz="25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Israelites (Nehemiah 9:9-30)</a:t>
            </a:r>
          </a:p>
          <a:p>
            <a:pPr marL="0" indent="0">
              <a:buNone/>
            </a:pPr>
            <a:endParaRPr lang="en-US" sz="25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suffered &amp; endured the cross for all sinners </a:t>
            </a: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(Mt. 20:17-19; Rom. 5:6-9; Eph. 2:1-7; Heb. 2:9; 12:2)</a:t>
            </a:r>
          </a:p>
          <a:p>
            <a:pPr marL="0" indent="0">
              <a:buNone/>
            </a:pPr>
            <a:endParaRPr lang="en-US" sz="25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Wants all people to repent- not die in their sins</a:t>
            </a: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(2 Peter 3:3-15; Romans 2:4; Luke 13:3) </a:t>
            </a: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836549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91539"/>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has always been Longsuffering</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91540"/>
            <a:ext cx="12192000" cy="5966460"/>
          </a:xfrm>
        </p:spPr>
        <p:txBody>
          <a:bodyPr>
            <a:no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“Know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this first of all,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that in the last days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mockers will come with </a:t>
            </a:r>
            <a:r>
              <a:rPr lang="en-US" sz="3600" i="1" dirty="0">
                <a:solidFill>
                  <a:srgbClr val="FF0000"/>
                </a:solidFill>
                <a:latin typeface="Tahoma" panose="020B0604030504040204" pitchFamily="34" charset="0"/>
                <a:ea typeface="Tahoma" panose="020B0604030504040204" pitchFamily="34" charset="0"/>
                <a:cs typeface="Tahoma" panose="020B0604030504040204" pitchFamily="34" charset="0"/>
              </a:rPr>
              <a:t>their</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mocking, following after their own lusts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&amp;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saying,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Where is the promise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of His coming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For </a:t>
            </a:r>
            <a:r>
              <a:rPr lang="en-US" sz="3600" i="1" dirty="0">
                <a:solidFill>
                  <a:srgbClr val="FFFF00"/>
                </a:solidFill>
                <a:latin typeface="Tahoma" panose="020B0604030504040204" pitchFamily="34" charset="0"/>
                <a:ea typeface="Tahoma" panose="020B0604030504040204" pitchFamily="34" charset="0"/>
                <a:cs typeface="Tahoma" panose="020B0604030504040204" pitchFamily="34" charset="0"/>
              </a:rPr>
              <a:t>ever</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since the fathers fell asleep, all continues just as it was from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beginning of creation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when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they maintain this,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it escapes their notice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by the word of God </a:t>
            </a:r>
            <a:r>
              <a:rPr lang="en-US" sz="3600" i="1" dirty="0">
                <a:solidFill>
                  <a:srgbClr val="00B0F0"/>
                </a:solidFill>
                <a:latin typeface="Tahoma" panose="020B0604030504040204" pitchFamily="34" charset="0"/>
                <a:ea typeface="Tahoma" panose="020B0604030504040204" pitchFamily="34" charset="0"/>
                <a:cs typeface="Tahoma" panose="020B0604030504040204" pitchFamily="34" charset="0"/>
              </a:rPr>
              <a:t>the</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heavens existed long ago</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the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earth was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formed out of water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by water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through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which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world at that time was destroyed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being flooded with water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by His word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the present heavens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earth are being reserved for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fire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kept for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day of judgment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destruction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of ungodly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men…. </a:t>
            </a:r>
            <a:r>
              <a:rPr lang="en-US" sz="3600" b="1" baseline="30000" dirty="0">
                <a:solidFill>
                  <a:srgbClr val="FF0000"/>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900492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91539"/>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has always been Longsuffering</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91540"/>
            <a:ext cx="12192000" cy="5966460"/>
          </a:xfrm>
        </p:spPr>
        <p:txBody>
          <a:bodyPr>
            <a:noAutofit/>
          </a:bodyPr>
          <a:lstStyle/>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But do not let this one </a:t>
            </a:r>
            <a:r>
              <a:rPr lang="en-US" sz="3700" i="1" dirty="0">
                <a:solidFill>
                  <a:schemeClr val="bg1"/>
                </a:solidFill>
                <a:latin typeface="Tahoma" panose="020B0604030504040204" pitchFamily="34" charset="0"/>
                <a:ea typeface="Tahoma" panose="020B0604030504040204" pitchFamily="34" charset="0"/>
                <a:cs typeface="Tahoma" panose="020B0604030504040204" pitchFamily="34" charset="0"/>
              </a:rPr>
              <a:t>fact</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escape your notice, </a:t>
            </a:r>
            <a:r>
              <a:rPr lang="en-US" sz="3700" dirty="0">
                <a:solidFill>
                  <a:srgbClr val="92D050"/>
                </a:solidFill>
                <a:latin typeface="Tahoma" panose="020B0604030504040204" pitchFamily="34" charset="0"/>
                <a:ea typeface="Tahoma" panose="020B0604030504040204" pitchFamily="34" charset="0"/>
                <a:cs typeface="Tahoma" panose="020B0604030504040204" pitchFamily="34" charset="0"/>
              </a:rPr>
              <a:t>beloved</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that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with the Lord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one day is like a thousand years, and a </a:t>
            </a:r>
            <a:endParaRPr lang="en-US" sz="37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thousand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years like one day</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Lord is not slow about His promise</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as some count slowness, but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is </a:t>
            </a:r>
            <a:r>
              <a:rPr lang="en-US" sz="3700" dirty="0" smtClean="0">
                <a:solidFill>
                  <a:srgbClr val="00B0F0"/>
                </a:solidFill>
                <a:latin typeface="Tahoma" panose="020B0604030504040204" pitchFamily="34" charset="0"/>
                <a:ea typeface="Tahoma" panose="020B0604030504040204" pitchFamily="34" charset="0"/>
                <a:cs typeface="Tahoma" panose="020B0604030504040204" pitchFamily="34" charset="0"/>
              </a:rPr>
              <a:t>longsuffering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toward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you</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92D050"/>
                </a:solidFill>
                <a:latin typeface="Tahoma" panose="020B0604030504040204" pitchFamily="34" charset="0"/>
                <a:ea typeface="Tahoma" panose="020B0604030504040204" pitchFamily="34" charset="0"/>
                <a:cs typeface="Tahoma" panose="020B0604030504040204" pitchFamily="34" charset="0"/>
              </a:rPr>
              <a:t>not wishing for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any to perish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for all to come to repentance</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the day of the Lord will come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like a thief</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in which the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heavens</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will pass away with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a roar and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the elements will be</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 destroyed with intense heat</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the earth and </a:t>
            </a:r>
            <a:r>
              <a:rPr lang="en-US" sz="3700" dirty="0" smtClean="0">
                <a:solidFill>
                  <a:srgbClr val="FFFF00"/>
                </a:solidFill>
                <a:latin typeface="Tahoma" panose="020B0604030504040204" pitchFamily="34" charset="0"/>
                <a:ea typeface="Tahoma" panose="020B0604030504040204" pitchFamily="34" charset="0"/>
                <a:cs typeface="Tahoma" panose="020B0604030504040204" pitchFamily="34" charset="0"/>
              </a:rPr>
              <a:t>its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works will be</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rgbClr val="FF0000"/>
                </a:solidFill>
                <a:latin typeface="Tahoma" panose="020B0604030504040204" pitchFamily="34" charset="0"/>
                <a:ea typeface="Tahoma" panose="020B0604030504040204" pitchFamily="34" charset="0"/>
                <a:cs typeface="Tahoma" panose="020B0604030504040204" pitchFamily="34" charset="0"/>
              </a:rPr>
              <a:t>burned up</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b="1" baseline="30000" dirty="0">
                <a:solidFill>
                  <a:srgbClr val="FF0000"/>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195751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91539"/>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has always been Longsuffering</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91540"/>
            <a:ext cx="12192000" cy="5966460"/>
          </a:xfrm>
        </p:spPr>
        <p:txBody>
          <a:bodyPr>
            <a:no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Since all these things are to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be destroyed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this way,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what sort of people ought you to be in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holy conduct and godliness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looking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for and hastening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coming of the day of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because of which the heavens will be destroyed by burning,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elements will melt with intense heat!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according to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His promise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we are looking for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new heavens and a new earth, in which righteousness dwells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Therefore, beloved, since you look for these things,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be diligent to be found by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in peace, spotless and blameless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regard the </a:t>
            </a:r>
            <a:r>
              <a:rPr lang="en-US" sz="36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longsuffering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of our Lord </a:t>
            </a:r>
            <a:r>
              <a:rPr lang="en-US" sz="3600" i="1" u="sng" dirty="0">
                <a:solidFill>
                  <a:schemeClr val="bg1"/>
                </a:solidFill>
                <a:latin typeface="Tahoma" panose="020B0604030504040204" pitchFamily="34" charset="0"/>
                <a:ea typeface="Tahoma" panose="020B0604030504040204" pitchFamily="34" charset="0"/>
                <a:cs typeface="Tahoma" panose="020B0604030504040204" pitchFamily="34" charset="0"/>
              </a:rPr>
              <a:t>as</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salvation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(2 Pet. 3:3-15).</a:t>
            </a:r>
          </a:p>
        </p:txBody>
      </p:sp>
    </p:spTree>
    <p:extLst>
      <p:ext uri="{BB962C8B-B14F-4D97-AF65-F5344CB8AC3E}">
        <p14:creationId xmlns:p14="http://schemas.microsoft.com/office/powerpoint/2010/main" val="38609347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79675"/>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Longsuffering of our Lord is Salvation</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79676"/>
            <a:ext cx="12191999" cy="5978324"/>
          </a:xfrm>
        </p:spPr>
        <p:txBody>
          <a:bodyPr>
            <a:normAutofit fontScale="92500"/>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suffers long with the wicked who curse, mock, and blaspheme His name everyday (Ps. 7:11)!</a:t>
            </a:r>
          </a:p>
          <a:p>
            <a:pPr marL="0" indent="0">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suffered a long time with the antediluvians who refused His mercy &amp; drowned in the flood (1 Pt. 3:20a).</a:t>
            </a:r>
          </a:p>
          <a:p>
            <a:pPr marL="0" indent="0">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has been patient with you so that you might repent but don’t delay- God will punish sinners (2 Pet. 3:7-10). </a:t>
            </a:r>
          </a:p>
          <a:p>
            <a:pPr marL="0" indent="0">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As Noah and his family were saved through the water, you can be forgiven of your sins by being baptized in water in Jesus’ name (1 Pet. 3:20b-21; Acts 2:38).</a:t>
            </a:r>
          </a:p>
          <a:p>
            <a:pPr marL="0" indent="0">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14120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91539"/>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Longsuffering of our Lord is Salvation</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91540"/>
            <a:ext cx="12192000" cy="5966460"/>
          </a:xfrm>
        </p:spPr>
        <p:txBody>
          <a:bodyPr>
            <a:no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Christ also suffered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once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for sins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just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for the unjust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that He might bring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us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being put to death in the flesh but made alive by the Spirit,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whom also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He went and preached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to the spirits in prison,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formerly were disobedient,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once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Divine longsuffering waited in the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days of Noah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while </a:t>
            </a:r>
            <a:r>
              <a:rPr lang="en-US" sz="3600" i="1" dirty="0">
                <a:solidFill>
                  <a:srgbClr val="FFFF00"/>
                </a:solidFill>
                <a:latin typeface="Tahoma" panose="020B0604030504040204" pitchFamily="34" charset="0"/>
                <a:ea typeface="Tahoma" panose="020B0604030504040204" pitchFamily="34" charset="0"/>
                <a:cs typeface="Tahoma" panose="020B0604030504040204" pitchFamily="34" charset="0"/>
              </a:rPr>
              <a:t>the</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ark was being prepared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in which a few, that is, eight souls, were saved through water</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Corresponding to that,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baptism now saves 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—not the removal of dirt from the flesh,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but an appeal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God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a good conscience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through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resurrection of Jesus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Christ”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(1 Peter 3:18-21).</a:t>
            </a:r>
          </a:p>
        </p:txBody>
      </p:sp>
    </p:spTree>
    <p:extLst>
      <p:ext uri="{BB962C8B-B14F-4D97-AF65-F5344CB8AC3E}">
        <p14:creationId xmlns:p14="http://schemas.microsoft.com/office/powerpoint/2010/main" val="6414793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79675"/>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Conclusion</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81023" y="879676"/>
            <a:ext cx="12014521" cy="5978324"/>
          </a:xfrm>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As a Christian, regard the longsuffering of our Lord as salvation realizing that when you were rebellious, you could have already died in your sins!  </a:t>
            </a:r>
          </a:p>
          <a:p>
            <a:pPr marL="0" indent="0">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By God’s grace, we learn to deny ungodliness and live holy lives for Him (Titus 2:11-14). </a:t>
            </a:r>
          </a:p>
          <a:p>
            <a:pPr marL="0" indent="0">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Be diligent to be found in Him at peace, spotless, and blameless when He returns (2 Pet. 3:14).</a:t>
            </a:r>
          </a:p>
          <a:p>
            <a:pPr marL="0" indent="0">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ready for the Judgment? If not, obey today!</a:t>
            </a:r>
          </a:p>
          <a:p>
            <a:pPr marL="0" indent="0">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37564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91539"/>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has always been Longsuffering</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5840"/>
            <a:ext cx="12192000" cy="5852160"/>
          </a:xfrm>
        </p:spPr>
        <p:txBody>
          <a:bodyPr>
            <a:normAutofit/>
          </a:bodyPr>
          <a:lstStyle/>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Noah’s Generation (Genesis 6:1-14; 9:8-16)</a:t>
            </a:r>
          </a:p>
          <a:p>
            <a:pPr marL="0" indent="0">
              <a:buNone/>
            </a:pPr>
            <a:endParaRPr lang="en-US" sz="25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235807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141s- We Will Glorify the King of Kings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28s- For You Have Promised</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189- When I Survey the Wondrous Cross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686- Salvation has been Brought Down</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287- There’s a Fountain Free</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68467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91539"/>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has always been Longsuffering</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5840"/>
            <a:ext cx="12192000" cy="5852160"/>
          </a:xfrm>
        </p:spPr>
        <p:txBody>
          <a:bodyPr>
            <a:normAutofit fontScale="92500"/>
          </a:bodyPr>
          <a:lstStyle/>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Now it came about, when men began to multiply on the face of the land, and daughters were born to them,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the sons of God saw that the daughters of men were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beautiful</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they took wives for themselves, whomever they chose</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Then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sz="40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 said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My Spirit shall not </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strive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with man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forever,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because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he also is flesh;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nevertheless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his days shall be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120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years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Nephilim were on the earth in those days,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also afterward, when </a:t>
            </a:r>
            <a:r>
              <a:rPr lang="en-US" sz="4000" dirty="0">
                <a:solidFill>
                  <a:srgbClr val="00B050"/>
                </a:solidFill>
                <a:latin typeface="Tahoma" panose="020B0604030504040204" pitchFamily="34" charset="0"/>
                <a:ea typeface="Tahoma" panose="020B0604030504040204" pitchFamily="34" charset="0"/>
                <a:cs typeface="Tahoma" panose="020B0604030504040204" pitchFamily="34" charset="0"/>
              </a:rPr>
              <a:t>the sons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of God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came in to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the daughters of men</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they bore </a:t>
            </a:r>
            <a:r>
              <a:rPr lang="en-US" sz="4000" i="1" dirty="0">
                <a:solidFill>
                  <a:srgbClr val="FFFF00"/>
                </a:solidFill>
                <a:latin typeface="Tahoma" panose="020B0604030504040204" pitchFamily="34" charset="0"/>
                <a:ea typeface="Tahoma" panose="020B0604030504040204" pitchFamily="34" charset="0"/>
                <a:cs typeface="Tahoma" panose="020B0604030504040204" pitchFamily="34" charset="0"/>
              </a:rPr>
              <a:t>children</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 to them</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Those were the mighty men who </a:t>
            </a:r>
            <a:r>
              <a:rPr lang="en-US" sz="4000" i="1" dirty="0">
                <a:solidFill>
                  <a:schemeClr val="bg1"/>
                </a:solidFill>
                <a:latin typeface="Tahoma" panose="020B0604030504040204" pitchFamily="34" charset="0"/>
                <a:ea typeface="Tahoma" panose="020B0604030504040204" pitchFamily="34" charset="0"/>
                <a:cs typeface="Tahoma" panose="020B0604030504040204" pitchFamily="34" charset="0"/>
              </a:rPr>
              <a:t>were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of old, men of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renown…</a:t>
            </a: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086382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91539"/>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has always been Longsuffering</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5840"/>
            <a:ext cx="12192000" cy="5852160"/>
          </a:xfrm>
        </p:spPr>
        <p:txBody>
          <a:bodyPr>
            <a:normAutofit/>
          </a:bodyPr>
          <a:lstStyle/>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Then </a:t>
            </a:r>
            <a:r>
              <a:rPr lang="en-US" sz="3800" dirty="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sz="38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800" dirty="0">
                <a:solidFill>
                  <a:srgbClr val="00B0F0"/>
                </a:solidFill>
                <a:latin typeface="Tahoma" panose="020B0604030504040204" pitchFamily="34" charset="0"/>
                <a:ea typeface="Tahoma" panose="020B0604030504040204" pitchFamily="34" charset="0"/>
                <a:cs typeface="Tahoma" panose="020B0604030504040204" pitchFamily="34" charset="0"/>
              </a:rPr>
              <a:t> saw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that </a:t>
            </a:r>
            <a:r>
              <a:rPr lang="en-US" sz="3800" dirty="0">
                <a:solidFill>
                  <a:srgbClr val="FF0000"/>
                </a:solidFill>
                <a:latin typeface="Tahoma" panose="020B0604030504040204" pitchFamily="34" charset="0"/>
                <a:ea typeface="Tahoma" panose="020B0604030504040204" pitchFamily="34" charset="0"/>
                <a:cs typeface="Tahoma" panose="020B0604030504040204" pitchFamily="34" charset="0"/>
              </a:rPr>
              <a:t>the wickedness of man was great</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on the earth,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that </a:t>
            </a:r>
            <a:r>
              <a:rPr lang="en-US" sz="3800" dirty="0">
                <a:solidFill>
                  <a:srgbClr val="FFFF00"/>
                </a:solidFill>
                <a:latin typeface="Tahoma" panose="020B0604030504040204" pitchFamily="34" charset="0"/>
                <a:ea typeface="Tahoma" panose="020B0604030504040204" pitchFamily="34" charset="0"/>
                <a:cs typeface="Tahoma" panose="020B0604030504040204" pitchFamily="34" charset="0"/>
              </a:rPr>
              <a:t>every intent of the thoughts of his heart</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800" dirty="0">
                <a:solidFill>
                  <a:srgbClr val="FF0000"/>
                </a:solidFill>
                <a:latin typeface="Tahoma" panose="020B0604030504040204" pitchFamily="34" charset="0"/>
                <a:ea typeface="Tahoma" panose="020B0604030504040204" pitchFamily="34" charset="0"/>
                <a:cs typeface="Tahoma" panose="020B0604030504040204" pitchFamily="34" charset="0"/>
              </a:rPr>
              <a:t>was only evil continually</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8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sz="38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800" dirty="0">
                <a:solidFill>
                  <a:srgbClr val="00B0F0"/>
                </a:solidFill>
                <a:latin typeface="Tahoma" panose="020B0604030504040204" pitchFamily="34" charset="0"/>
                <a:ea typeface="Tahoma" panose="020B0604030504040204" pitchFamily="34" charset="0"/>
                <a:cs typeface="Tahoma" panose="020B0604030504040204" pitchFamily="34" charset="0"/>
              </a:rPr>
              <a:t> was sorry that He had made </a:t>
            </a:r>
            <a:r>
              <a:rPr lang="en-US" sz="3800" dirty="0">
                <a:solidFill>
                  <a:srgbClr val="FF0000"/>
                </a:solidFill>
                <a:latin typeface="Tahoma" panose="020B0604030504040204" pitchFamily="34" charset="0"/>
                <a:ea typeface="Tahoma" panose="020B0604030504040204" pitchFamily="34" charset="0"/>
                <a:cs typeface="Tahoma" panose="020B0604030504040204" pitchFamily="34" charset="0"/>
              </a:rPr>
              <a:t>man</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on the earth,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800" dirty="0">
                <a:solidFill>
                  <a:srgbClr val="00B0F0"/>
                </a:solidFill>
                <a:latin typeface="Tahoma" panose="020B0604030504040204" pitchFamily="34" charset="0"/>
                <a:ea typeface="Tahoma" panose="020B0604030504040204" pitchFamily="34" charset="0"/>
                <a:cs typeface="Tahoma" panose="020B0604030504040204" pitchFamily="34" charset="0"/>
              </a:rPr>
              <a:t>He was grieved </a:t>
            </a:r>
            <a:r>
              <a:rPr lang="en-US" sz="3800" dirty="0" smtClean="0">
                <a:solidFill>
                  <a:srgbClr val="00B0F0"/>
                </a:solidFill>
                <a:latin typeface="Tahoma" panose="020B0604030504040204" pitchFamily="34" charset="0"/>
                <a:ea typeface="Tahoma" panose="020B0604030504040204" pitchFamily="34" charset="0"/>
                <a:cs typeface="Tahoma" panose="020B0604030504040204" pitchFamily="34" charset="0"/>
              </a:rPr>
              <a:t>in </a:t>
            </a:r>
            <a:r>
              <a:rPr lang="en-US" sz="3800" dirty="0">
                <a:solidFill>
                  <a:srgbClr val="00B0F0"/>
                </a:solidFill>
                <a:latin typeface="Tahoma" panose="020B0604030504040204" pitchFamily="34" charset="0"/>
                <a:ea typeface="Tahoma" panose="020B0604030504040204" pitchFamily="34" charset="0"/>
                <a:cs typeface="Tahoma" panose="020B0604030504040204" pitchFamily="34" charset="0"/>
              </a:rPr>
              <a:t>His heart</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8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sz="38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800" dirty="0">
                <a:solidFill>
                  <a:srgbClr val="00B0F0"/>
                </a:solidFill>
                <a:latin typeface="Tahoma" panose="020B0604030504040204" pitchFamily="34" charset="0"/>
                <a:ea typeface="Tahoma" panose="020B0604030504040204" pitchFamily="34" charset="0"/>
                <a:cs typeface="Tahoma" panose="020B0604030504040204" pitchFamily="34" charset="0"/>
              </a:rPr>
              <a:t> said</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800" dirty="0">
                <a:solidFill>
                  <a:srgbClr val="FF0000"/>
                </a:solidFill>
                <a:latin typeface="Tahoma" panose="020B0604030504040204" pitchFamily="34" charset="0"/>
                <a:ea typeface="Tahoma" panose="020B0604030504040204" pitchFamily="34" charset="0"/>
                <a:cs typeface="Tahoma" panose="020B0604030504040204" pitchFamily="34" charset="0"/>
              </a:rPr>
              <a:t>I will blot out man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whom I have created from the face of the land, from man to animals to creeping things and to birds of the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sky</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for </a:t>
            </a:r>
            <a:r>
              <a:rPr lang="en-US" sz="3800" dirty="0">
                <a:solidFill>
                  <a:srgbClr val="00B0F0"/>
                </a:solidFill>
                <a:latin typeface="Tahoma" panose="020B0604030504040204" pitchFamily="34" charset="0"/>
                <a:ea typeface="Tahoma" panose="020B0604030504040204" pitchFamily="34" charset="0"/>
                <a:cs typeface="Tahoma" panose="020B0604030504040204" pitchFamily="34" charset="0"/>
              </a:rPr>
              <a:t>I am sorry that I have made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them.”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800" dirty="0">
                <a:solidFill>
                  <a:srgbClr val="92D050"/>
                </a:solidFill>
                <a:latin typeface="Tahoma" panose="020B0604030504040204" pitchFamily="34" charset="0"/>
                <a:ea typeface="Tahoma" panose="020B0604030504040204" pitchFamily="34" charset="0"/>
                <a:cs typeface="Tahoma" panose="020B0604030504040204" pitchFamily="34" charset="0"/>
              </a:rPr>
              <a:t>Noah found favor </a:t>
            </a:r>
            <a:r>
              <a:rPr lang="en-US" sz="3800" dirty="0">
                <a:solidFill>
                  <a:srgbClr val="00B0F0"/>
                </a:solidFill>
                <a:latin typeface="Tahoma" panose="020B0604030504040204" pitchFamily="34" charset="0"/>
                <a:ea typeface="Tahoma" panose="020B0604030504040204" pitchFamily="34" charset="0"/>
                <a:cs typeface="Tahoma" panose="020B0604030504040204" pitchFamily="34" charset="0"/>
              </a:rPr>
              <a:t>in the eyes of the </a:t>
            </a:r>
            <a:r>
              <a:rPr lang="en-US" sz="38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18776764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91539"/>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has always been Longsuffering</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5840"/>
            <a:ext cx="12192000" cy="5852160"/>
          </a:xfrm>
        </p:spPr>
        <p:txBody>
          <a:bodyPr>
            <a:normAutofit fontScale="92500" lnSpcReduction="10000"/>
          </a:bodyPr>
          <a:lstStyle/>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These are </a:t>
            </a:r>
            <a:r>
              <a:rPr lang="en-US" sz="4000" i="1" dirty="0">
                <a:solidFill>
                  <a:schemeClr val="bg1"/>
                </a:solidFill>
                <a:latin typeface="Tahoma" panose="020B0604030504040204" pitchFamily="34" charset="0"/>
                <a:ea typeface="Tahoma" panose="020B0604030504040204" pitchFamily="34" charset="0"/>
                <a:cs typeface="Tahoma" panose="020B0604030504040204" pitchFamily="34" charset="0"/>
              </a:rPr>
              <a:t>the records of</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the generations of Noah. </a:t>
            </a:r>
            <a:r>
              <a:rPr lang="en-US" sz="4000" dirty="0">
                <a:solidFill>
                  <a:srgbClr val="92D050"/>
                </a:solidFill>
                <a:latin typeface="Tahoma" panose="020B0604030504040204" pitchFamily="34" charset="0"/>
                <a:ea typeface="Tahoma" panose="020B0604030504040204" pitchFamily="34" charset="0"/>
                <a:cs typeface="Tahoma" panose="020B0604030504040204" pitchFamily="34" charset="0"/>
              </a:rPr>
              <a:t>Noah was a righteous man, </a:t>
            </a:r>
            <a:r>
              <a:rPr lang="en-US" sz="4000" dirty="0" smtClean="0">
                <a:solidFill>
                  <a:srgbClr val="92D050"/>
                </a:solidFill>
                <a:latin typeface="Tahoma" panose="020B0604030504040204" pitchFamily="34" charset="0"/>
                <a:ea typeface="Tahoma" panose="020B0604030504040204" pitchFamily="34" charset="0"/>
                <a:cs typeface="Tahoma" panose="020B0604030504040204" pitchFamily="34" charset="0"/>
              </a:rPr>
              <a:t>blameless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in his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time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92D050"/>
                </a:solidFill>
                <a:latin typeface="Tahoma" panose="020B0604030504040204" pitchFamily="34" charset="0"/>
                <a:ea typeface="Tahoma" panose="020B0604030504040204" pitchFamily="34" charset="0"/>
                <a:cs typeface="Tahoma" panose="020B0604030504040204" pitchFamily="34" charset="0"/>
              </a:rPr>
              <a:t>Noah walked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with God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Noah became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the father of three sons: Shem, Ham,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Japheth</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Now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earth was corrupt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in the sight of God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earth was filled with violence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God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looked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on the earth,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behold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it was corrupt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for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all flesh had corrupted their way</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upon the earth</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Then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God said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Noah</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“The end of all flesh has come before Me; for the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earth is filled with violence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because of them;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behold,</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 I am about to destroy</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them</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with the earth.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Make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for yourself an ark of gopher wood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you shall make the ark with rooms,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shall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cover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it inside and out with pitch.</a:t>
            </a:r>
          </a:p>
          <a:p>
            <a:pPr marL="0" indent="0" algn="ctr">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776076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91539"/>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has always been Longsuffering</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5840"/>
            <a:ext cx="12192000" cy="5852160"/>
          </a:xfrm>
        </p:spPr>
        <p:txBody>
          <a:bodyPr>
            <a:normAutofit/>
          </a:bodyPr>
          <a:lstStyle/>
          <a:p>
            <a:pPr marL="0" indent="0" algn="ctr">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After all people drowned in the flood (except for 8), </a:t>
            </a:r>
          </a:p>
          <a:p>
            <a:pPr marL="0" indent="0" algn="ctr">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made a promise, “</a:t>
            </a:r>
            <a:r>
              <a:rPr lang="en-US" sz="3700" dirty="0" smtClean="0">
                <a:solidFill>
                  <a:srgbClr val="00B0F0"/>
                </a:solidFill>
                <a:latin typeface="Tahoma" panose="020B0604030504040204" pitchFamily="34" charset="0"/>
                <a:ea typeface="Tahoma" panose="020B0604030504040204" pitchFamily="34" charset="0"/>
                <a:cs typeface="Tahoma" panose="020B0604030504040204" pitchFamily="34" charset="0"/>
              </a:rPr>
              <a:t>God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spoke </a:t>
            </a:r>
            <a:r>
              <a:rPr lang="en-US" sz="3700" dirty="0">
                <a:solidFill>
                  <a:srgbClr val="92D050"/>
                </a:solidFill>
                <a:latin typeface="Tahoma" panose="020B0604030504040204" pitchFamily="34" charset="0"/>
                <a:ea typeface="Tahoma" panose="020B0604030504040204" pitchFamily="34" charset="0"/>
                <a:cs typeface="Tahoma" panose="020B0604030504040204" pitchFamily="34" charset="0"/>
              </a:rPr>
              <a:t>to Noah and to his sons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with him, saying,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“Now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behold,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I Myself do establish My covenant</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92D050"/>
                </a:solidFill>
                <a:latin typeface="Tahoma" panose="020B0604030504040204" pitchFamily="34" charset="0"/>
                <a:ea typeface="Tahoma" panose="020B0604030504040204" pitchFamily="34" charset="0"/>
                <a:cs typeface="Tahoma" panose="020B0604030504040204" pitchFamily="34" charset="0"/>
              </a:rPr>
              <a:t>with you, </a:t>
            </a:r>
            <a:r>
              <a:rPr lang="en-US" sz="3700" dirty="0" smtClean="0">
                <a:solidFill>
                  <a:srgbClr val="92D050"/>
                </a:solidFill>
                <a:latin typeface="Tahoma" panose="020B0604030504040204" pitchFamily="34" charset="0"/>
                <a:ea typeface="Tahoma" panose="020B0604030504040204" pitchFamily="34" charset="0"/>
                <a:cs typeface="Tahoma" panose="020B0604030504040204" pitchFamily="34" charset="0"/>
              </a:rPr>
              <a:t>&amp; </a:t>
            </a:r>
            <a:r>
              <a:rPr lang="en-US" sz="3700" dirty="0">
                <a:solidFill>
                  <a:srgbClr val="92D050"/>
                </a:solidFill>
                <a:latin typeface="Tahoma" panose="020B0604030504040204" pitchFamily="34" charset="0"/>
                <a:ea typeface="Tahoma" panose="020B0604030504040204" pitchFamily="34" charset="0"/>
                <a:cs typeface="Tahoma" panose="020B0604030504040204" pitchFamily="34" charset="0"/>
              </a:rPr>
              <a:t>with your </a:t>
            </a:r>
            <a:r>
              <a:rPr lang="en-US" sz="3700" dirty="0" smtClean="0">
                <a:solidFill>
                  <a:srgbClr val="92D050"/>
                </a:solidFill>
                <a:latin typeface="Tahoma" panose="020B0604030504040204" pitchFamily="34" charset="0"/>
                <a:ea typeface="Tahoma" panose="020B0604030504040204" pitchFamily="34" charset="0"/>
                <a:cs typeface="Tahoma" panose="020B0604030504040204" pitchFamily="34" charset="0"/>
              </a:rPr>
              <a:t>descendants </a:t>
            </a:r>
            <a:r>
              <a:rPr lang="en-US" sz="3700" dirty="0">
                <a:solidFill>
                  <a:srgbClr val="92D050"/>
                </a:solidFill>
                <a:latin typeface="Tahoma" panose="020B0604030504040204" pitchFamily="34" charset="0"/>
                <a:ea typeface="Tahoma" panose="020B0604030504040204" pitchFamily="34" charset="0"/>
                <a:cs typeface="Tahoma" panose="020B0604030504040204" pitchFamily="34" charset="0"/>
              </a:rPr>
              <a:t>after </a:t>
            </a:r>
            <a:r>
              <a:rPr lang="en-US" sz="3700" dirty="0" smtClean="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&amp;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with every living creature that is with you, the birds, the cattle, and every beast of the earth with you; of all that comes out of the ark, even every beast of the earth.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I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establish My covenant with you;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all flesh shall never again be cut off</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by the water of the flood</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neither shall there again</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be a flood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to destroy the earth</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37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613139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91539"/>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has always been Longsuffering</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91540"/>
            <a:ext cx="12192000" cy="5966460"/>
          </a:xfrm>
        </p:spPr>
        <p:txBody>
          <a:bodyPr>
            <a:normAutofit fontScale="92500" lnSpcReduction="10000"/>
          </a:bodyPr>
          <a:lstStyle/>
          <a:p>
            <a:pPr marL="0" indent="0" algn="ctr">
              <a:buNone/>
            </a:pP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God said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This is the sign of the covenant which I am making between</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Me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rgbClr val="92D050"/>
                </a:solidFill>
                <a:latin typeface="Tahoma" panose="020B0604030504040204" pitchFamily="34" charset="0"/>
                <a:ea typeface="Tahoma" panose="020B0604030504040204" pitchFamily="34" charset="0"/>
                <a:cs typeface="Tahoma" panose="020B0604030504040204" pitchFamily="34" charset="0"/>
              </a:rPr>
              <a:t>you </a:t>
            </a:r>
            <a:r>
              <a:rPr lang="en-US" sz="4000" dirty="0" smtClean="0">
                <a:solidFill>
                  <a:srgbClr val="92D050"/>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rgbClr val="92D050"/>
                </a:solidFill>
                <a:latin typeface="Tahoma" panose="020B0604030504040204" pitchFamily="34" charset="0"/>
                <a:ea typeface="Tahoma" panose="020B0604030504040204" pitchFamily="34" charset="0"/>
                <a:cs typeface="Tahoma" panose="020B0604030504040204" pitchFamily="34" charset="0"/>
              </a:rPr>
              <a:t>every living creature that is with you, for </a:t>
            </a:r>
            <a:r>
              <a:rPr lang="en-US" sz="4000" dirty="0" smtClean="0">
                <a:solidFill>
                  <a:srgbClr val="92D050"/>
                </a:solidFill>
                <a:latin typeface="Tahoma" panose="020B0604030504040204" pitchFamily="34" charset="0"/>
                <a:ea typeface="Tahoma" panose="020B0604030504040204" pitchFamily="34" charset="0"/>
                <a:cs typeface="Tahoma" panose="020B0604030504040204" pitchFamily="34" charset="0"/>
              </a:rPr>
              <a:t>all </a:t>
            </a:r>
            <a:r>
              <a:rPr lang="en-US" sz="4000" dirty="0">
                <a:solidFill>
                  <a:srgbClr val="92D050"/>
                </a:solidFill>
                <a:latin typeface="Tahoma" panose="020B0604030504040204" pitchFamily="34" charset="0"/>
                <a:ea typeface="Tahoma" panose="020B0604030504040204" pitchFamily="34" charset="0"/>
                <a:cs typeface="Tahoma" panose="020B0604030504040204" pitchFamily="34" charset="0"/>
              </a:rPr>
              <a:t>successive generations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I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set My bow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in the cloud,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it shall be for a sign of a covenant between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Me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rgbClr val="92D050"/>
                </a:solidFill>
                <a:latin typeface="Tahoma" panose="020B0604030504040204" pitchFamily="34" charset="0"/>
                <a:ea typeface="Tahoma" panose="020B0604030504040204" pitchFamily="34" charset="0"/>
                <a:cs typeface="Tahoma" panose="020B0604030504040204" pitchFamily="34" charset="0"/>
              </a:rPr>
              <a:t>the earth</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shall come about, when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I bring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 cloud over the earth, that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the bow will be seen in the cloud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I will remember My covenant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which is between Me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you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every living creature of all flesh;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never again shall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the water become a flood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to destroy all flesh</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the bow is in the cloud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I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will look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upon it, to remember the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everlasting covenant between God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rgbClr val="92D050"/>
                </a:solidFill>
                <a:latin typeface="Tahoma" panose="020B0604030504040204" pitchFamily="34" charset="0"/>
                <a:ea typeface="Tahoma" panose="020B0604030504040204" pitchFamily="34" charset="0"/>
                <a:cs typeface="Tahoma" panose="020B0604030504040204" pitchFamily="34" charset="0"/>
              </a:rPr>
              <a:t>every living creature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of all flesh that is on the earth</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(Gen. 9:8-16)</a:t>
            </a:r>
            <a:endParaRPr lang="en-US" sz="37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073046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91539"/>
          </a:xfrm>
        </p:spPr>
        <p:txBody>
          <a:bodyPr>
            <a:no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has always been Longsuffering</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5840"/>
            <a:ext cx="12192000" cy="5852160"/>
          </a:xfrm>
        </p:spPr>
        <p:txBody>
          <a:bodyPr>
            <a:normAutofit/>
          </a:bodyPr>
          <a:lstStyle/>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Noah’s Generation (Genesis 6:1-14; 9:8-16)</a:t>
            </a:r>
          </a:p>
          <a:p>
            <a:pPr marL="0" indent="0">
              <a:buNone/>
            </a:pPr>
            <a:endParaRPr lang="en-US" sz="25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Israelites (Nehemiah 9:9-31)</a:t>
            </a:r>
          </a:p>
          <a:p>
            <a:pPr marL="0" indent="0">
              <a:buNone/>
            </a:pPr>
            <a:endParaRPr lang="en-US" sz="25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613521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1471</TotalTime>
  <Words>3088</Words>
  <Application>Microsoft Office PowerPoint</Application>
  <PresentationFormat>Widescreen</PresentationFormat>
  <Paragraphs>175</Paragraphs>
  <Slides>30</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Tahoma</vt:lpstr>
      <vt:lpstr>Office Theme</vt:lpstr>
      <vt:lpstr>Hymns for Worship at Woodmont</vt:lpstr>
      <vt:lpstr>PowerPoint Presentation</vt:lpstr>
      <vt:lpstr>God has always been Longsuffering</vt:lpstr>
      <vt:lpstr>God has always been Longsuffering</vt:lpstr>
      <vt:lpstr>God has always been Longsuffering</vt:lpstr>
      <vt:lpstr>God has always been Longsuffering</vt:lpstr>
      <vt:lpstr>God has always been Longsuffering</vt:lpstr>
      <vt:lpstr>God has always been Longsuffering</vt:lpstr>
      <vt:lpstr>God has always been Longsuffering</vt:lpstr>
      <vt:lpstr>God has always been Longsuffering</vt:lpstr>
      <vt:lpstr>God has always been Longsuffering</vt:lpstr>
      <vt:lpstr>God has always been Longsuffering</vt:lpstr>
      <vt:lpstr>God has always been Longsuffering</vt:lpstr>
      <vt:lpstr>God has always been Longsuffering</vt:lpstr>
      <vt:lpstr>God has always been Longsuffering</vt:lpstr>
      <vt:lpstr>God has always been Longsuffering</vt:lpstr>
      <vt:lpstr>God has always been Longsuffering</vt:lpstr>
      <vt:lpstr>God has always been Longsuffering</vt:lpstr>
      <vt:lpstr>God has always been Longsuffering</vt:lpstr>
      <vt:lpstr>God has always been Longsuffering</vt:lpstr>
      <vt:lpstr>God has always been Longsuffering</vt:lpstr>
      <vt:lpstr>God has always been Longsuffering</vt:lpstr>
      <vt:lpstr>God has always been Longsuffering</vt:lpstr>
      <vt:lpstr>God has always been Longsuffering</vt:lpstr>
      <vt:lpstr>God has always been Longsuffering</vt:lpstr>
      <vt:lpstr>God has always been Longsuffering</vt:lpstr>
      <vt:lpstr>Longsuffering of our Lord is Salvation</vt:lpstr>
      <vt:lpstr>Longsuffering of our Lord is Salvation</vt:lpstr>
      <vt:lpstr>Conclusion</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33</cp:revision>
  <dcterms:created xsi:type="dcterms:W3CDTF">2019-10-19T18:11:17Z</dcterms:created>
  <dcterms:modified xsi:type="dcterms:W3CDTF">2019-10-20T23:57:18Z</dcterms:modified>
</cp:coreProperties>
</file>