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1" r:id="rId2"/>
    <p:sldId id="256" r:id="rId3"/>
    <p:sldId id="257" r:id="rId4"/>
    <p:sldId id="259" r:id="rId5"/>
    <p:sldId id="260" r:id="rId6"/>
    <p:sldId id="263" r:id="rId7"/>
    <p:sldId id="264" r:id="rId8"/>
    <p:sldId id="265" r:id="rId9"/>
    <p:sldId id="266" r:id="rId10"/>
    <p:sldId id="261" r:id="rId11"/>
    <p:sldId id="267" r:id="rId12"/>
    <p:sldId id="262" r:id="rId13"/>
    <p:sldId id="268" r:id="rId14"/>
    <p:sldId id="269" r:id="rId15"/>
    <p:sldId id="258" r:id="rId16"/>
    <p:sldId id="270"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4" d="100"/>
          <a:sy n="84" d="100"/>
        </p:scale>
        <p:origin x="90"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974BF8-17E2-4526-9B4B-9F4E8A0D4FC0}" type="datetimeFigureOut">
              <a:rPr lang="en-US" smtClean="0"/>
              <a:t>10/27/2019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A66009-EEE5-48A0-A1FA-9DCD24F1FB14}" type="slidenum">
              <a:rPr lang="en-US" smtClean="0"/>
              <a:t>‹#›</a:t>
            </a:fld>
            <a:endParaRPr lang="en-US"/>
          </a:p>
        </p:txBody>
      </p:sp>
    </p:spTree>
    <p:extLst>
      <p:ext uri="{BB962C8B-B14F-4D97-AF65-F5344CB8AC3E}">
        <p14:creationId xmlns:p14="http://schemas.microsoft.com/office/powerpoint/2010/main" val="222233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week we</a:t>
            </a:r>
            <a:r>
              <a:rPr lang="en-US" baseline="0" dirty="0" smtClean="0"/>
              <a:t> studied the longsuffering of our Lord is salvation.  Even though man has forsaken God’s commands to fulfill their sinful desires for many years from the time of Noah, to the Israelites throughout their history, the religious leaders stirring up the Jews to crucifying the Messiah, and eventually the apostles for preaching the truth.  God has been longsuffering towards us even while we were sinners giving us time and opportunity to be saved and come to a knowledge of the truth!  We must learn that “love suffers long and is kind” from God &amp; Christ. </a:t>
            </a:r>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2</a:t>
            </a:fld>
            <a:endParaRPr lang="en-US"/>
          </a:p>
        </p:txBody>
      </p:sp>
    </p:spTree>
    <p:extLst>
      <p:ext uri="{BB962C8B-B14F-4D97-AF65-F5344CB8AC3E}">
        <p14:creationId xmlns:p14="http://schemas.microsoft.com/office/powerpoint/2010/main" val="2077520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11</a:t>
            </a:fld>
            <a:endParaRPr lang="en-US"/>
          </a:p>
        </p:txBody>
      </p:sp>
    </p:spTree>
    <p:extLst>
      <p:ext uri="{BB962C8B-B14F-4D97-AF65-F5344CB8AC3E}">
        <p14:creationId xmlns:p14="http://schemas.microsoft.com/office/powerpoint/2010/main" val="1777777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12</a:t>
            </a:fld>
            <a:endParaRPr lang="en-US"/>
          </a:p>
        </p:txBody>
      </p:sp>
    </p:spTree>
    <p:extLst>
      <p:ext uri="{BB962C8B-B14F-4D97-AF65-F5344CB8AC3E}">
        <p14:creationId xmlns:p14="http://schemas.microsoft.com/office/powerpoint/2010/main" val="309886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13</a:t>
            </a:fld>
            <a:endParaRPr lang="en-US"/>
          </a:p>
        </p:txBody>
      </p:sp>
    </p:spTree>
    <p:extLst>
      <p:ext uri="{BB962C8B-B14F-4D97-AF65-F5344CB8AC3E}">
        <p14:creationId xmlns:p14="http://schemas.microsoft.com/office/powerpoint/2010/main" val="1493220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14</a:t>
            </a:fld>
            <a:endParaRPr lang="en-US"/>
          </a:p>
        </p:txBody>
      </p:sp>
    </p:spTree>
    <p:extLst>
      <p:ext uri="{BB962C8B-B14F-4D97-AF65-F5344CB8AC3E}">
        <p14:creationId xmlns:p14="http://schemas.microsoft.com/office/powerpoint/2010/main" val="2583648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15</a:t>
            </a:fld>
            <a:endParaRPr lang="en-US"/>
          </a:p>
        </p:txBody>
      </p:sp>
    </p:spTree>
    <p:extLst>
      <p:ext uri="{BB962C8B-B14F-4D97-AF65-F5344CB8AC3E}">
        <p14:creationId xmlns:p14="http://schemas.microsoft.com/office/powerpoint/2010/main" val="801046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16</a:t>
            </a:fld>
            <a:endParaRPr lang="en-US"/>
          </a:p>
        </p:txBody>
      </p:sp>
    </p:spTree>
    <p:extLst>
      <p:ext uri="{BB962C8B-B14F-4D97-AF65-F5344CB8AC3E}">
        <p14:creationId xmlns:p14="http://schemas.microsoft.com/office/powerpoint/2010/main" val="1841163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3</a:t>
            </a:fld>
            <a:endParaRPr lang="en-US"/>
          </a:p>
        </p:txBody>
      </p:sp>
    </p:spTree>
    <p:extLst>
      <p:ext uri="{BB962C8B-B14F-4D97-AF65-F5344CB8AC3E}">
        <p14:creationId xmlns:p14="http://schemas.microsoft.com/office/powerpoint/2010/main" val="1405359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4</a:t>
            </a:fld>
            <a:endParaRPr lang="en-US"/>
          </a:p>
        </p:txBody>
      </p:sp>
    </p:spTree>
    <p:extLst>
      <p:ext uri="{BB962C8B-B14F-4D97-AF65-F5344CB8AC3E}">
        <p14:creationId xmlns:p14="http://schemas.microsoft.com/office/powerpoint/2010/main" val="2558602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5</a:t>
            </a:fld>
            <a:endParaRPr lang="en-US"/>
          </a:p>
        </p:txBody>
      </p:sp>
    </p:spTree>
    <p:extLst>
      <p:ext uri="{BB962C8B-B14F-4D97-AF65-F5344CB8AC3E}">
        <p14:creationId xmlns:p14="http://schemas.microsoft.com/office/powerpoint/2010/main" val="1357570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6</a:t>
            </a:fld>
            <a:endParaRPr lang="en-US"/>
          </a:p>
        </p:txBody>
      </p:sp>
    </p:spTree>
    <p:extLst>
      <p:ext uri="{BB962C8B-B14F-4D97-AF65-F5344CB8AC3E}">
        <p14:creationId xmlns:p14="http://schemas.microsoft.com/office/powerpoint/2010/main" val="1852599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7</a:t>
            </a:fld>
            <a:endParaRPr lang="en-US"/>
          </a:p>
        </p:txBody>
      </p:sp>
    </p:spTree>
    <p:extLst>
      <p:ext uri="{BB962C8B-B14F-4D97-AF65-F5344CB8AC3E}">
        <p14:creationId xmlns:p14="http://schemas.microsoft.com/office/powerpoint/2010/main" val="1136000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8</a:t>
            </a:fld>
            <a:endParaRPr lang="en-US"/>
          </a:p>
        </p:txBody>
      </p:sp>
    </p:spTree>
    <p:extLst>
      <p:ext uri="{BB962C8B-B14F-4D97-AF65-F5344CB8AC3E}">
        <p14:creationId xmlns:p14="http://schemas.microsoft.com/office/powerpoint/2010/main" val="1816719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9</a:t>
            </a:fld>
            <a:endParaRPr lang="en-US"/>
          </a:p>
        </p:txBody>
      </p:sp>
    </p:spTree>
    <p:extLst>
      <p:ext uri="{BB962C8B-B14F-4D97-AF65-F5344CB8AC3E}">
        <p14:creationId xmlns:p14="http://schemas.microsoft.com/office/powerpoint/2010/main" val="1892875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10</a:t>
            </a:fld>
            <a:endParaRPr lang="en-US"/>
          </a:p>
        </p:txBody>
      </p:sp>
    </p:spTree>
    <p:extLst>
      <p:ext uri="{BB962C8B-B14F-4D97-AF65-F5344CB8AC3E}">
        <p14:creationId xmlns:p14="http://schemas.microsoft.com/office/powerpoint/2010/main" val="2504829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FF3DA-2A26-4D0F-96F5-3161627693AA}"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2676423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FF3DA-2A26-4D0F-96F5-3161627693AA}"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3847185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FF3DA-2A26-4D0F-96F5-3161627693AA}"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1175429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FF3DA-2A26-4D0F-96F5-3161627693AA}"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981008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FF3DA-2A26-4D0F-96F5-3161627693AA}"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3413615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FF3DA-2A26-4D0F-96F5-3161627693AA}"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3780454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6FF3DA-2A26-4D0F-96F5-3161627693AA}"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118570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FF3DA-2A26-4D0F-96F5-3161627693AA}" type="datetimeFigureOut">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142325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FF3DA-2A26-4D0F-96F5-3161627693AA}" type="datetimeFigureOut">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2648360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FF3DA-2A26-4D0F-96F5-3161627693AA}"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93615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FF3DA-2A26-4D0F-96F5-3161627693AA}"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128491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FF3DA-2A26-4D0F-96F5-3161627693AA}" type="datetimeFigureOut">
              <a:rPr lang="en-US" smtClean="0"/>
              <a:t>10/27/2019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98F5A-0283-45AE-B1C4-4E624C7BF76B}" type="slidenum">
              <a:rPr lang="en-US" smtClean="0"/>
              <a:t>‹#›</a:t>
            </a:fld>
            <a:endParaRPr lang="en-US"/>
          </a:p>
        </p:txBody>
      </p:sp>
    </p:spTree>
    <p:extLst>
      <p:ext uri="{BB962C8B-B14F-4D97-AF65-F5344CB8AC3E}">
        <p14:creationId xmlns:p14="http://schemas.microsoft.com/office/powerpoint/2010/main" val="3910815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647- The Way that He Loves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25s- I Close My Eyes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166- He Loved Me So</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97- O to be like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332- I Surrender All</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4362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good to those who hate you</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say to you who hear,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enemies,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good</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those who hate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6:27).</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41090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good to those who hate you </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Never take your own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revenge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beloved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but leave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room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wrath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it is written,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Vengeance is Mine</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I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will repay</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says the 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But if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your enemy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is hungry</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cap="small" dirty="0">
                <a:solidFill>
                  <a:schemeClr val="bg1"/>
                </a:solidFill>
                <a:latin typeface="Tahoma" panose="020B0604030504040204" pitchFamily="34" charset="0"/>
                <a:ea typeface="Tahoma" panose="020B0604030504040204" pitchFamily="34" charset="0"/>
                <a:cs typeface="Tahoma" panose="020B0604030504040204" pitchFamily="34" charset="0"/>
              </a:rPr>
              <a:t>feed him</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if he is thirsty</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cap="small" dirty="0">
                <a:solidFill>
                  <a:schemeClr val="bg1"/>
                </a:solidFill>
                <a:latin typeface="Tahoma" panose="020B0604030504040204" pitchFamily="34" charset="0"/>
                <a:ea typeface="Tahoma" panose="020B0604030504040204" pitchFamily="34" charset="0"/>
                <a:cs typeface="Tahoma" panose="020B0604030504040204" pitchFamily="34" charset="0"/>
              </a:rPr>
              <a:t>give him a drink</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for in so doing </a:t>
            </a:r>
            <a:endParaRPr lang="en-US" sz="3600" cap="small"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cap="small"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will heap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burning coals on his head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not be overcome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by evil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but overcome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evil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 good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12:19-21</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668329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Bless those who curse you</a:t>
            </a:r>
          </a:p>
          <a:p>
            <a:pPr marL="0" indent="0" algn="ctr">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Bless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those who curse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those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mistreat you”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6:28).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Bless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those who persecute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bless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and do not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curse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(Romans 12:14).</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72157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Bless those who curse you</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harmonious, sympathetic, brotherly,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kindhearted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humble in spirit;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returning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evil for evil or insult for insult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giving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blessing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instead;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were called for the very purpose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might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inherit a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blessing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124040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Bless those who curse you</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The one who desires </a:t>
            </a:r>
            <a:r>
              <a:rPr lang="en-US" sz="3600" cap="small" dirty="0">
                <a:solidFill>
                  <a:srgbClr val="92D050"/>
                </a:solidFill>
                <a:latin typeface="Tahoma" panose="020B0604030504040204" pitchFamily="34" charset="0"/>
                <a:ea typeface="Tahoma" panose="020B0604030504040204" pitchFamily="34" charset="0"/>
                <a:cs typeface="Tahoma" panose="020B0604030504040204" pitchFamily="34" charset="0"/>
              </a:rPr>
              <a:t>life, to love </a:t>
            </a:r>
            <a:r>
              <a:rPr lang="en-US" sz="3600" cap="small"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3600" cap="small" dirty="0">
                <a:solidFill>
                  <a:srgbClr val="92D050"/>
                </a:solidFill>
                <a:latin typeface="Tahoma" panose="020B0604030504040204" pitchFamily="34" charset="0"/>
                <a:ea typeface="Tahoma" panose="020B0604030504040204" pitchFamily="34" charset="0"/>
                <a:cs typeface="Tahoma" panose="020B0604030504040204" pitchFamily="34" charset="0"/>
              </a:rPr>
              <a:t>see good days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smtClean="0">
                <a:solidFill>
                  <a:srgbClr val="FFFF00"/>
                </a:solidFill>
                <a:latin typeface="Tahoma" panose="020B0604030504040204" pitchFamily="34" charset="0"/>
                <a:ea typeface="Tahoma" panose="020B0604030504040204" pitchFamily="34" charset="0"/>
                <a:cs typeface="Tahoma" panose="020B0604030504040204" pitchFamily="34" charset="0"/>
              </a:rPr>
              <a:t>Must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keep his tongue</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from evil </a:t>
            </a:r>
            <a:endParaRPr lang="en-US" sz="3600" cap="small"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his lips from speaking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deceit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He must turn away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from evil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cap="small" dirty="0">
                <a:solidFill>
                  <a:srgbClr val="92D050"/>
                </a:solidFill>
                <a:latin typeface="Tahoma" panose="020B0604030504040204" pitchFamily="34" charset="0"/>
                <a:ea typeface="Tahoma" panose="020B0604030504040204" pitchFamily="34" charset="0"/>
                <a:cs typeface="Tahoma" panose="020B0604030504040204" pitchFamily="34" charset="0"/>
              </a:rPr>
              <a:t>do good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He must seek </a:t>
            </a:r>
            <a:r>
              <a:rPr lang="en-US" sz="3600" cap="small" dirty="0">
                <a:solidFill>
                  <a:srgbClr val="92D050"/>
                </a:solidFill>
                <a:latin typeface="Tahoma" panose="020B0604030504040204" pitchFamily="34" charset="0"/>
                <a:ea typeface="Tahoma" panose="020B0604030504040204" pitchFamily="34" charset="0"/>
                <a:cs typeface="Tahoma" panose="020B0604030504040204" pitchFamily="34" charset="0"/>
              </a:rPr>
              <a:t>peace and pursue it</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the eyes of the Lord are toward </a:t>
            </a:r>
            <a:r>
              <a:rPr lang="en-US" sz="3600" cap="small" dirty="0">
                <a:solidFill>
                  <a:srgbClr val="92D050"/>
                </a:solidFill>
                <a:latin typeface="Tahoma" panose="020B0604030504040204" pitchFamily="34" charset="0"/>
                <a:ea typeface="Tahoma" panose="020B0604030504040204" pitchFamily="34" charset="0"/>
                <a:cs typeface="Tahoma" panose="020B0604030504040204" pitchFamily="34" charset="0"/>
              </a:rPr>
              <a:t>the righteous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And His ears attend </a:t>
            </a:r>
            <a:r>
              <a:rPr lang="en-US" sz="3600" cap="small" dirty="0">
                <a:solidFill>
                  <a:srgbClr val="92D050"/>
                </a:solidFill>
                <a:latin typeface="Tahoma" panose="020B0604030504040204" pitchFamily="34" charset="0"/>
                <a:ea typeface="Tahoma" panose="020B0604030504040204" pitchFamily="34" charset="0"/>
                <a:cs typeface="Tahoma" panose="020B0604030504040204" pitchFamily="34" charset="0"/>
              </a:rPr>
              <a:t>to their prayer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the face of the Lord is against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those who do evil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Peter 3:8-12)</a:t>
            </a: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034103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treating others the way you want to be treated?</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loving or hating your enemies? </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praying for your persecutors or desiring revenge?</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actually doing good to those who hate you?</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blessing those who curse you or condemning them?</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longsuffering is waiting your response (1 Pt. 3:20-21)! </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73375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also suffered once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sins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just 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unjust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that He might bring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being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put to death in the flesh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but made alive 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Spirit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whom also He went and preached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the spirits in prison,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formerly were disobedient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Divine longsuffering waited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the days of Noah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while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the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ark was being prepared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which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few, that is, eight souls, were saved through water.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also an antitype which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now saves us—baptism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(not the removal of the filth of the flesh, but 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answer of a good conscience toward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through the resurrection of Jesus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has gone into heaven and is at the right hand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angels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authorities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powers having been made subject 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Him” (1 Pet. 3:18-22).</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986406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647- The Way that He Loves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25s- I Close My Eyes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166- He Loved Me So</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97- O to be like Thee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332- I Surrender All</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62998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20232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Treat others the way you want to be treated</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everything, therefore,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treat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people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same way you want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them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treat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you,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this is the Law and 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Prophets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7:12)</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50192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your enemies, don’t hate them</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while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 were enemies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were reconciled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through the death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Son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much more, having been reconciled,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shall be saved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life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5:10).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have heard that it was said,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You shall love your neighbor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hate your enemy.’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say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love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enemies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those who persecute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5:44)</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38341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for those who persecute &amp; insult you </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prayed for His persecutors,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Father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forgive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do not know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what they are doing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23:34)</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74239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for those who persecute &amp; insult you </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Blessed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are those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 have been persecuted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for the sake of righteousness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theirs is 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kingdom of heaven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Blessed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are you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people</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insult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persecute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falsely say all kinds of evil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against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because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Rejoice and be glad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reward in heaven is great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the same way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persecuted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prophets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were before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(Matt. 5:10-12).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7483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for those who persecute &amp; insult you </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you,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love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enemies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pray 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those who persecute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you,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you may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sons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Father who is in heaven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causes His sun to rise 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the</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evil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i="1" dirty="0" smtClean="0">
                <a:solidFill>
                  <a:srgbClr val="92D050"/>
                </a:solidFill>
                <a:latin typeface="Tahoma" panose="020B0604030504040204" pitchFamily="34" charset="0"/>
                <a:ea typeface="Tahoma" panose="020B0604030504040204" pitchFamily="34" charset="0"/>
                <a:cs typeface="Tahoma" panose="020B0604030504040204" pitchFamily="34" charset="0"/>
              </a:rPr>
              <a:t>the</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good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sends rain on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the</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righteous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i="1" dirty="0" smtClean="0">
                <a:solidFill>
                  <a:srgbClr val="FF0000"/>
                </a:solidFill>
                <a:latin typeface="Tahoma" panose="020B0604030504040204" pitchFamily="34" charset="0"/>
                <a:ea typeface="Tahoma" panose="020B0604030504040204" pitchFamily="34" charset="0"/>
                <a:cs typeface="Tahoma" panose="020B0604030504040204" pitchFamily="34" charset="0"/>
              </a:rPr>
              <a:t>the</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unrighteous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if you love those who love you, what reward do you have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Do not even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tax collectors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the same?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greet only your brothers, what more are you doing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than others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Do not even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Gentiles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the same?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are to be perfect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heavenly Father is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perfect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(Matt. 5:44-48).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193756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for those who persecute &amp; insult you </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Devote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yourselves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prayer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keeping alert in it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an attitude 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thanksgiving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praying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the same time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 us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well, 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will open up to us a door for the 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we may speak forth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mystery of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which I have also been imprisoned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may make it clear in the way I ought to speak</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Conduct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yourselves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with wisdom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toward outsiders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making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 most of the opportunity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 speech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always be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grace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as though</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seasoned with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salt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that you will know how you should respond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each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person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(Col. 4:2-6).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4053296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82980"/>
            <a:ext cx="12192000" cy="5875019"/>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for those who persecute &amp; insult you </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Lord’s bond-servant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must not be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quarrelsome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kind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to all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able 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teach, patient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when wronged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gentleness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correcting those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 are in opposition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perhaps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may grant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them repentance leading to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knowledge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truth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may come to their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senses</a:t>
            </a:r>
          </a:p>
          <a:p>
            <a:pPr marL="0" indent="0" algn="ctr">
              <a:buNone/>
            </a:pPr>
            <a:r>
              <a:rPr lang="en-US" sz="36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escape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from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snare of the devil, having been held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captive by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him to do his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will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Tim. 2:24-26)</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883673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1411</TotalTime>
  <Words>3490</Words>
  <Application>Microsoft Office PowerPoint</Application>
  <PresentationFormat>Widescreen</PresentationFormat>
  <Paragraphs>181</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Tahoma</vt:lpstr>
      <vt:lpstr>Office Theme</vt:lpstr>
      <vt:lpstr>Hymns for Worship at Woodmont</vt:lpstr>
      <vt:lpstr>PowerPoint Presentation</vt:lpstr>
      <vt:lpstr>Love Suffers Long and is Kind</vt:lpstr>
      <vt:lpstr>Love Suffers Long and is Kind</vt:lpstr>
      <vt:lpstr>Love Suffers Long and is Kind</vt:lpstr>
      <vt:lpstr>Love Suffers Long and is Kind</vt:lpstr>
      <vt:lpstr>Love Suffers Long and is Kind</vt:lpstr>
      <vt:lpstr>Love Suffers Long and is Kind</vt:lpstr>
      <vt:lpstr>Love Suffers Long and is Kind</vt:lpstr>
      <vt:lpstr>Love Suffers Long and is Kind</vt:lpstr>
      <vt:lpstr>Love Suffers Long and is Kind</vt:lpstr>
      <vt:lpstr>Love Suffers Long and is Kind</vt:lpstr>
      <vt:lpstr>Love Suffers Long and is Kind</vt:lpstr>
      <vt:lpstr>Love Suffers Long and is Kind</vt:lpstr>
      <vt:lpstr>Love Suffers Long and is Kind</vt:lpstr>
      <vt:lpstr>Love Suffers Long and is Kind</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38</cp:revision>
  <dcterms:created xsi:type="dcterms:W3CDTF">2019-10-26T19:50:35Z</dcterms:created>
  <dcterms:modified xsi:type="dcterms:W3CDTF">2019-10-27T19:26:09Z</dcterms:modified>
</cp:coreProperties>
</file>