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291" r:id="rId2"/>
    <p:sldId id="268" r:id="rId3"/>
    <p:sldId id="259" r:id="rId4"/>
    <p:sldId id="274" r:id="rId5"/>
    <p:sldId id="271" r:id="rId6"/>
    <p:sldId id="275" r:id="rId7"/>
    <p:sldId id="276" r:id="rId8"/>
    <p:sldId id="277" r:id="rId9"/>
    <p:sldId id="272" r:id="rId10"/>
    <p:sldId id="278" r:id="rId11"/>
    <p:sldId id="279" r:id="rId12"/>
    <p:sldId id="281" r:id="rId13"/>
    <p:sldId id="280" r:id="rId14"/>
    <p:sldId id="273" r:id="rId15"/>
    <p:sldId id="282" r:id="rId16"/>
    <p:sldId id="260" r:id="rId17"/>
    <p:sldId id="283" r:id="rId18"/>
    <p:sldId id="284" r:id="rId19"/>
    <p:sldId id="288" r:id="rId20"/>
    <p:sldId id="289" r:id="rId21"/>
    <p:sldId id="286" r:id="rId22"/>
    <p:sldId id="290" r:id="rId23"/>
    <p:sldId id="287" r:id="rId24"/>
    <p:sldId id="269" r:id="rId25"/>
    <p:sldId id="270" r:id="rId26"/>
    <p:sldId id="263" r:id="rId27"/>
    <p:sldId id="264" r:id="rId28"/>
    <p:sldId id="267" r:id="rId29"/>
  </p:sldIdLst>
  <p:sldSz cx="14630400" cy="8229600"/>
  <p:notesSz cx="6858000" cy="9144000"/>
  <p:defaultText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592">
          <p15:clr>
            <a:srgbClr val="A4A3A4"/>
          </p15:clr>
        </p15:guide>
        <p15:guide id="2" pos="460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72" y="156"/>
      </p:cViewPr>
      <p:guideLst>
        <p:guide orient="horz" pos="2592"/>
        <p:guide pos="460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40102A8-E736-487B-A872-E14630090C6C}" type="datetimeFigureOut">
              <a:rPr lang="en-US" smtClean="0"/>
              <a:t>11/3/2019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A740F60-E69A-4C63-8CA4-3FAB9474EEC4}" type="slidenum">
              <a:rPr lang="en-US" smtClean="0"/>
              <a:t>‹#›</a:t>
            </a:fld>
            <a:endParaRPr lang="en-US"/>
          </a:p>
        </p:txBody>
      </p:sp>
    </p:spTree>
    <p:extLst>
      <p:ext uri="{BB962C8B-B14F-4D97-AF65-F5344CB8AC3E}">
        <p14:creationId xmlns:p14="http://schemas.microsoft.com/office/powerpoint/2010/main" val="16133355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BAEBE9-600B-4B8C-ACBA-BFD48612E880}" type="datetimeFigureOut">
              <a:rPr lang="en-US" smtClean="0"/>
              <a:t>11/3/2019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B691FB-1C2D-4F28-9418-7D7044102A5A}" type="slidenum">
              <a:rPr lang="en-US" smtClean="0"/>
              <a:t>‹#›</a:t>
            </a:fld>
            <a:endParaRPr lang="en-US"/>
          </a:p>
        </p:txBody>
      </p:sp>
    </p:spTree>
    <p:extLst>
      <p:ext uri="{BB962C8B-B14F-4D97-AF65-F5344CB8AC3E}">
        <p14:creationId xmlns:p14="http://schemas.microsoft.com/office/powerpoint/2010/main" val="29588319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FC302A47-FBD2-4067-901C-E7AC97A6742E}" type="slidenum">
              <a:rPr lang="en-US" altLang="en-US">
                <a:latin typeface="Arial" panose="020B0604020202020204" pitchFamily="34" charset="0"/>
              </a:rPr>
              <a:pPr/>
              <a:t>2</a:t>
            </a:fld>
            <a:endParaRPr lang="en-US" altLang="en-US">
              <a:latin typeface="Arial" panose="020B0604020202020204" pitchFamily="34" charset="0"/>
            </a:endParaRPr>
          </a:p>
        </p:txBody>
      </p:sp>
      <p:sp>
        <p:nvSpPr>
          <p:cNvPr id="13315" name="Rectangle 2"/>
          <p:cNvSpPr>
            <a:spLocks noRot="1" noChangeArrowheads="1" noTextEdit="1"/>
          </p:cNvSpPr>
          <p:nvPr>
            <p:ph type="sldImg"/>
          </p:nvPr>
        </p:nvSpPr>
        <p:spPr>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buNone/>
            </a:pPr>
            <a:r>
              <a:rPr lang="en-US" sz="1200" dirty="0" smtClean="0">
                <a:solidFill>
                  <a:schemeClr val="bg1"/>
                </a:solidFill>
                <a:latin typeface="Tahoma" pitchFamily="34" charset="0"/>
                <a:ea typeface="Tahoma" pitchFamily="34" charset="0"/>
                <a:cs typeface="Tahoma" pitchFamily="34" charset="0"/>
              </a:rPr>
              <a:t>Lying may be the most insidious, prominent, &amp; destructive sin that people commit because it happens all the time and appears to be harmless yet it has hurt many people. Lying is an epidemic in our country as reflected in a Readers Digest poll of 2,861 readers in 2004:   93% reported being dishonest at work or school </a:t>
            </a:r>
          </a:p>
          <a:p>
            <a:pPr algn="ctr">
              <a:buNone/>
            </a:pPr>
            <a:r>
              <a:rPr lang="en-US" sz="1200" dirty="0" smtClean="0">
                <a:solidFill>
                  <a:schemeClr val="bg1"/>
                </a:solidFill>
                <a:latin typeface="Tahoma" pitchFamily="34" charset="0"/>
                <a:ea typeface="Tahoma" pitchFamily="34" charset="0"/>
                <a:cs typeface="Tahoma" pitchFamily="34" charset="0"/>
              </a:rPr>
              <a:t>   96% revealed they lied or were dishonest to family/friends   Satan is a liar and the father of all lies (John 8:44) but God wants us to be honest in His sight and man’s (2 Cor. 8:21).  Story is told about preacher</a:t>
            </a:r>
            <a:r>
              <a:rPr lang="en-US" sz="1200" baseline="0" dirty="0" smtClean="0">
                <a:solidFill>
                  <a:schemeClr val="bg1"/>
                </a:solidFill>
                <a:latin typeface="Tahoma" pitchFamily="34" charset="0"/>
                <a:ea typeface="Tahoma" pitchFamily="34" charset="0"/>
                <a:cs typeface="Tahoma" pitchFamily="34" charset="0"/>
              </a:rPr>
              <a:t> telling audience to read Mark 17 in preparation for next week’s lesson and asked them the next week if they read it &amp; they all raised their hand.  Now I’m going to preach to you about the sin of lying. </a:t>
            </a:r>
            <a:endParaRPr lang="en-US" sz="1200" dirty="0" smtClean="0">
              <a:solidFill>
                <a:schemeClr val="bg1"/>
              </a:solidFill>
              <a:latin typeface="Tahoma" pitchFamily="34" charset="0"/>
              <a:ea typeface="Tahoma" pitchFamily="34" charset="0"/>
              <a:cs typeface="Tahoma" pitchFamily="34" charset="0"/>
            </a:endParaRPr>
          </a:p>
          <a:p>
            <a:pPr eaLnBrk="1" hangingPunct="1"/>
            <a:endParaRPr lang="en-US" altLang="en-US" dirty="0" smtClean="0">
              <a:latin typeface="Arial" panose="020B0604020202020204" pitchFamily="34" charset="0"/>
            </a:endParaRPr>
          </a:p>
        </p:txBody>
      </p:sp>
    </p:spTree>
    <p:extLst>
      <p:ext uri="{BB962C8B-B14F-4D97-AF65-F5344CB8AC3E}">
        <p14:creationId xmlns:p14="http://schemas.microsoft.com/office/powerpoint/2010/main" val="757111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8F34ADD-5ACB-4851-9D47-DD7E8ACF5923}" type="datetimeFigureOut">
              <a:rPr lang="en-US" smtClean="0"/>
              <a:pPr/>
              <a:t>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0EA0FC-F405-419F-9628-084336F64C2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F34ADD-5ACB-4851-9D47-DD7E8ACF5923}" type="datetimeFigureOut">
              <a:rPr lang="en-US" smtClean="0"/>
              <a:pPr/>
              <a:t>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0EA0FC-F405-419F-9628-084336F64C2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07040" y="329566"/>
            <a:ext cx="3291840" cy="70218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1520" y="329566"/>
            <a:ext cx="9631680" cy="70218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F34ADD-5ACB-4851-9D47-DD7E8ACF5923}" type="datetimeFigureOut">
              <a:rPr lang="en-US" smtClean="0"/>
              <a:pPr/>
              <a:t>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0EA0FC-F405-419F-9628-084336F64C2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F34ADD-5ACB-4851-9D47-DD7E8ACF5923}" type="datetimeFigureOut">
              <a:rPr lang="en-US" smtClean="0"/>
              <a:pPr/>
              <a:t>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0EA0FC-F405-419F-9628-084336F64C2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F34ADD-5ACB-4851-9D47-DD7E8ACF5923}" type="datetimeFigureOut">
              <a:rPr lang="en-US" smtClean="0"/>
              <a:pPr/>
              <a:t>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0EA0FC-F405-419F-9628-084336F64C2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15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4371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8F34ADD-5ACB-4851-9D47-DD7E8ACF5923}" type="datetimeFigureOut">
              <a:rPr lang="en-US" smtClean="0"/>
              <a:pPr/>
              <a:t>11/3/2019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0EA0FC-F405-419F-9628-084336F64C2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8F34ADD-5ACB-4851-9D47-DD7E8ACF5923}" type="datetimeFigureOut">
              <a:rPr lang="en-US" smtClean="0"/>
              <a:pPr/>
              <a:t>11/3/2019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0EA0FC-F405-419F-9628-084336F64C2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8F34ADD-5ACB-4851-9D47-DD7E8ACF5923}" type="datetimeFigureOut">
              <a:rPr lang="en-US" smtClean="0"/>
              <a:pPr/>
              <a:t>11/3/2019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0EA0FC-F405-419F-9628-084336F64C2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F34ADD-5ACB-4851-9D47-DD7E8ACF5923}" type="datetimeFigureOut">
              <a:rPr lang="en-US" smtClean="0"/>
              <a:pPr/>
              <a:t>11/3/2019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0EA0FC-F405-419F-9628-084336F64C2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F34ADD-5ACB-4851-9D47-DD7E8ACF5923}" type="datetimeFigureOut">
              <a:rPr lang="en-US" smtClean="0"/>
              <a:pPr/>
              <a:t>11/3/2019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0EA0FC-F405-419F-9628-084336F64C2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F34ADD-5ACB-4851-9D47-DD7E8ACF5923}" type="datetimeFigureOut">
              <a:rPr lang="en-US" smtClean="0"/>
              <a:pPr/>
              <a:t>11/3/2019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0EA0FC-F405-419F-9628-084336F64C2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22" tIns="65311" rIns="130622" bIns="653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0"/>
            <a:ext cx="13167360" cy="5431156"/>
          </a:xfrm>
          <a:prstGeom prst="rect">
            <a:avLst/>
          </a:prstGeom>
        </p:spPr>
        <p:txBody>
          <a:bodyPr vert="horz" lIns="130622" tIns="65311" rIns="130622" bIns="653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1"/>
            <a:ext cx="3413760" cy="438150"/>
          </a:xfrm>
          <a:prstGeom prst="rect">
            <a:avLst/>
          </a:prstGeom>
        </p:spPr>
        <p:txBody>
          <a:bodyPr vert="horz" lIns="130622" tIns="65311" rIns="130622" bIns="65311" rtlCol="0" anchor="ctr"/>
          <a:lstStyle>
            <a:lvl1pPr algn="l">
              <a:defRPr sz="1700">
                <a:solidFill>
                  <a:schemeClr val="tx1">
                    <a:tint val="75000"/>
                  </a:schemeClr>
                </a:solidFill>
              </a:defRPr>
            </a:lvl1pPr>
          </a:lstStyle>
          <a:p>
            <a:fld id="{58F34ADD-5ACB-4851-9D47-DD7E8ACF5923}" type="datetimeFigureOut">
              <a:rPr lang="en-US" smtClean="0"/>
              <a:pPr/>
              <a:t>11/3/2019</a:t>
            </a:fld>
            <a:endParaRPr lang="en-US"/>
          </a:p>
        </p:txBody>
      </p:sp>
      <p:sp>
        <p:nvSpPr>
          <p:cNvPr id="5" name="Footer Placeholder 4"/>
          <p:cNvSpPr>
            <a:spLocks noGrp="1"/>
          </p:cNvSpPr>
          <p:nvPr>
            <p:ph type="ftr" sz="quarter" idx="3"/>
          </p:nvPr>
        </p:nvSpPr>
        <p:spPr>
          <a:xfrm>
            <a:off x="4998720" y="7627621"/>
            <a:ext cx="4632960" cy="438150"/>
          </a:xfrm>
          <a:prstGeom prst="rect">
            <a:avLst/>
          </a:prstGeom>
        </p:spPr>
        <p:txBody>
          <a:bodyPr vert="horz" lIns="130622" tIns="65311" rIns="130622" bIns="65311" rtlCol="0" anchor="ctr"/>
          <a:lstStyle>
            <a:lvl1pPr algn="ctr">
              <a:defRPr sz="1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85120" y="7627621"/>
            <a:ext cx="3413760" cy="438150"/>
          </a:xfrm>
          <a:prstGeom prst="rect">
            <a:avLst/>
          </a:prstGeom>
        </p:spPr>
        <p:txBody>
          <a:bodyPr vert="horz" lIns="130622" tIns="65311" rIns="130622" bIns="65311" rtlCol="0" anchor="ctr"/>
          <a:lstStyle>
            <a:lvl1pPr algn="r">
              <a:defRPr sz="1700">
                <a:solidFill>
                  <a:schemeClr val="tx1">
                    <a:tint val="75000"/>
                  </a:schemeClr>
                </a:solidFill>
              </a:defRPr>
            </a:lvl1pPr>
          </a:lstStyle>
          <a:p>
            <a:fld id="{7B0EA0FC-F405-419F-9628-084336F64C2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0622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1306220" rtl="0" eaLnBrk="1" latinLnBrk="0" hangingPunct="1">
        <a:spcBef>
          <a:spcPct val="20000"/>
        </a:spcBef>
        <a:buFont typeface="Arial" pitchFamily="34" charset="0"/>
        <a:buChar char="•"/>
        <a:defRPr sz="4600" kern="1200">
          <a:solidFill>
            <a:schemeClr val="tx1"/>
          </a:solidFill>
          <a:latin typeface="+mn-lt"/>
          <a:ea typeface="+mn-ea"/>
          <a:cs typeface="+mn-cs"/>
        </a:defRPr>
      </a:lvl1pPr>
      <a:lvl2pPr marL="1061304" indent="-408194" algn="l" defTabSz="1306220" rtl="0" eaLnBrk="1" latinLnBrk="0" hangingPunct="1">
        <a:spcBef>
          <a:spcPct val="20000"/>
        </a:spcBef>
        <a:buFont typeface="Arial" pitchFamily="34" charset="0"/>
        <a:buChar char="–"/>
        <a:defRPr sz="4000" kern="1200">
          <a:solidFill>
            <a:schemeClr val="tx1"/>
          </a:solidFill>
          <a:latin typeface="+mn-lt"/>
          <a:ea typeface="+mn-ea"/>
          <a:cs typeface="+mn-cs"/>
        </a:defRPr>
      </a:lvl2pPr>
      <a:lvl3pPr marL="1632776" indent="-326555" algn="l" defTabSz="1306220" rtl="0" eaLnBrk="1" latinLnBrk="0" hangingPunct="1">
        <a:spcBef>
          <a:spcPct val="20000"/>
        </a:spcBef>
        <a:buFont typeface="Arial" pitchFamily="34" charset="0"/>
        <a:buChar char="•"/>
        <a:defRPr sz="3400" kern="1200">
          <a:solidFill>
            <a:schemeClr val="tx1"/>
          </a:solidFill>
          <a:latin typeface="+mn-lt"/>
          <a:ea typeface="+mn-ea"/>
          <a:cs typeface="+mn-cs"/>
        </a:defRPr>
      </a:lvl3pPr>
      <a:lvl4pPr marL="228588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4pPr>
      <a:lvl5pPr marL="293899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9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69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69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pPr marL="0" indent="0">
              <a:buNone/>
            </a:pPr>
            <a:r>
              <a:rPr lang="en-US" sz="5800" dirty="0" smtClean="0">
                <a:solidFill>
                  <a:schemeClr val="bg1"/>
                </a:solidFill>
                <a:latin typeface="Tahoma" panose="020B0604030504040204" pitchFamily="34" charset="0"/>
                <a:ea typeface="Tahoma" panose="020B0604030504040204" pitchFamily="34" charset="0"/>
                <a:cs typeface="Tahoma" panose="020B0604030504040204" pitchFamily="34" charset="0"/>
              </a:rPr>
              <a:t>73s- High Above the Seraphim</a:t>
            </a:r>
          </a:p>
          <a:p>
            <a:pPr marL="0" indent="0">
              <a:buNone/>
            </a:pPr>
            <a:r>
              <a:rPr lang="en-US" sz="5800" dirty="0" smtClean="0">
                <a:solidFill>
                  <a:schemeClr val="bg1"/>
                </a:solidFill>
                <a:latin typeface="Tahoma" panose="020B0604030504040204" pitchFamily="34" charset="0"/>
                <a:ea typeface="Tahoma" panose="020B0604030504040204" pitchFamily="34" charset="0"/>
                <a:cs typeface="Tahoma" panose="020B0604030504040204" pitchFamily="34" charset="0"/>
              </a:rPr>
              <a:t>610- Because He Lives</a:t>
            </a:r>
          </a:p>
          <a:p>
            <a:pPr marL="0" indent="0">
              <a:buNone/>
            </a:pPr>
            <a:r>
              <a:rPr lang="en-US" sz="5800" dirty="0" smtClean="0">
                <a:solidFill>
                  <a:schemeClr val="bg1"/>
                </a:solidFill>
                <a:latin typeface="Tahoma" panose="020B0604030504040204" pitchFamily="34" charset="0"/>
                <a:ea typeface="Tahoma" panose="020B0604030504040204" pitchFamily="34" charset="0"/>
                <a:cs typeface="Tahoma" panose="020B0604030504040204" pitchFamily="34" charset="0"/>
              </a:rPr>
              <a:t>604- I’m the One</a:t>
            </a:r>
          </a:p>
          <a:p>
            <a:pPr marL="0" indent="0">
              <a:buNone/>
            </a:pPr>
            <a:r>
              <a:rPr lang="en-US" sz="5800" dirty="0" smtClean="0">
                <a:solidFill>
                  <a:schemeClr val="bg1"/>
                </a:solidFill>
                <a:latin typeface="Tahoma" panose="020B0604030504040204" pitchFamily="34" charset="0"/>
                <a:ea typeface="Tahoma" panose="020B0604030504040204" pitchFamily="34" charset="0"/>
                <a:cs typeface="Tahoma" panose="020B0604030504040204" pitchFamily="34" charset="0"/>
              </a:rPr>
              <a:t>415- To Christ be True</a:t>
            </a:r>
          </a:p>
          <a:p>
            <a:pPr marL="0" indent="0">
              <a:buNone/>
            </a:pPr>
            <a:r>
              <a:rPr lang="en-US" sz="5800" dirty="0" smtClean="0">
                <a:solidFill>
                  <a:schemeClr val="bg1"/>
                </a:solidFill>
                <a:latin typeface="Tahoma" panose="020B0604030504040204" pitchFamily="34" charset="0"/>
                <a:ea typeface="Tahoma" panose="020B0604030504040204" pitchFamily="34" charset="0"/>
                <a:cs typeface="Tahoma" panose="020B0604030504040204" pitchFamily="34" charset="0"/>
              </a:rPr>
              <a:t>274- Softly and Tenderly</a:t>
            </a:r>
            <a:endParaRPr lang="en-US" sz="5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1189169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838200"/>
          </a:xfrm>
        </p:spPr>
        <p:txBody>
          <a:bodyPr>
            <a:normAutofit fontScale="90000"/>
          </a:bodyPr>
          <a:lstStyle/>
          <a:p>
            <a:r>
              <a:rPr lang="en-US" dirty="0" smtClean="0">
                <a:solidFill>
                  <a:srgbClr val="FFFF00"/>
                </a:solidFill>
                <a:latin typeface="Tahoma" pitchFamily="34" charset="0"/>
                <a:ea typeface="Tahoma" pitchFamily="34" charset="0"/>
                <a:cs typeface="Tahoma" pitchFamily="34" charset="0"/>
              </a:rPr>
              <a:t>Why Do People Lie</a:t>
            </a:r>
            <a:r>
              <a:rPr lang="en-US" dirty="0" smtClean="0">
                <a:solidFill>
                  <a:srgbClr val="FFFF00"/>
                </a:solidFill>
                <a:latin typeface="Tahoma" pitchFamily="34" charset="0"/>
                <a:ea typeface="Tahoma" pitchFamily="34" charset="0"/>
                <a:cs typeface="Tahoma" pitchFamily="34" charset="0"/>
              </a:rPr>
              <a:t>? Fear Death</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467600"/>
          </a:xfrm>
        </p:spPr>
        <p:txBody>
          <a:bodyPr>
            <a:normAutofit/>
          </a:bodyPr>
          <a:lstStyle/>
          <a:p>
            <a:pPr algn="ctr">
              <a:buNone/>
            </a:pPr>
            <a:r>
              <a:rPr lang="en-US" sz="4200" dirty="0" smtClean="0">
                <a:solidFill>
                  <a:schemeClr val="bg1"/>
                </a:solidFill>
                <a:latin typeface="Tahoma" panose="020B0604030504040204" pitchFamily="34" charset="0"/>
                <a:ea typeface="Tahoma" panose="020B0604030504040204" pitchFamily="34" charset="0"/>
                <a:cs typeface="Tahoma" panose="020B0604030504040204" pitchFamily="34" charset="0"/>
              </a:rPr>
              <a:t>Because Abram feared death he lied several times,</a:t>
            </a:r>
          </a:p>
          <a:p>
            <a:pPr algn="ctr">
              <a:buNone/>
            </a:pPr>
            <a:endPar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Abram told his wife Sarai, </a:t>
            </a:r>
          </a:p>
          <a:p>
            <a:pPr algn="ctr">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“See now, I know that you are a </a:t>
            </a: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beautiful </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woman; </a:t>
            </a: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when the Egyptians see you, they will say, ‘This is his wife’; and </a:t>
            </a:r>
            <a:r>
              <a:rPr lang="en-US" sz="4400" dirty="0">
                <a:solidFill>
                  <a:srgbClr val="FF0000"/>
                </a:solidFill>
                <a:latin typeface="Tahoma" panose="020B0604030504040204" pitchFamily="34" charset="0"/>
                <a:ea typeface="Tahoma" panose="020B0604030504040204" pitchFamily="34" charset="0"/>
                <a:cs typeface="Tahoma" panose="020B0604030504040204" pitchFamily="34" charset="0"/>
              </a:rPr>
              <a:t>they will kill me</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 but they will let you live. </a:t>
            </a:r>
            <a:r>
              <a:rPr lang="en-US" sz="4400" dirty="0" smtClean="0">
                <a:solidFill>
                  <a:srgbClr val="FFFF00"/>
                </a:solidFill>
                <a:latin typeface="Tahoma" panose="020B0604030504040204" pitchFamily="34" charset="0"/>
                <a:ea typeface="Tahoma" panose="020B0604030504040204" pitchFamily="34" charset="0"/>
                <a:cs typeface="Tahoma" panose="020B0604030504040204" pitchFamily="34" charset="0"/>
              </a:rPr>
              <a:t>Please </a:t>
            </a:r>
            <a:r>
              <a:rPr lang="en-US" sz="4400" dirty="0">
                <a:solidFill>
                  <a:srgbClr val="FFFF00"/>
                </a:solidFill>
                <a:latin typeface="Tahoma" panose="020B0604030504040204" pitchFamily="34" charset="0"/>
                <a:ea typeface="Tahoma" panose="020B0604030504040204" pitchFamily="34" charset="0"/>
                <a:cs typeface="Tahoma" panose="020B0604030504040204" pitchFamily="34" charset="0"/>
              </a:rPr>
              <a:t>say that </a:t>
            </a:r>
            <a:r>
              <a:rPr lang="en-US" sz="4400" dirty="0">
                <a:solidFill>
                  <a:srgbClr val="FF0000"/>
                </a:solidFill>
                <a:latin typeface="Tahoma" panose="020B0604030504040204" pitchFamily="34" charset="0"/>
                <a:ea typeface="Tahoma" panose="020B0604030504040204" pitchFamily="34" charset="0"/>
                <a:cs typeface="Tahoma" panose="020B0604030504040204" pitchFamily="34" charset="0"/>
              </a:rPr>
              <a:t>you are my sister </a:t>
            </a:r>
            <a:r>
              <a:rPr lang="en-US" sz="4400" dirty="0">
                <a:solidFill>
                  <a:srgbClr val="92D050"/>
                </a:solidFill>
                <a:latin typeface="Tahoma" panose="020B0604030504040204" pitchFamily="34" charset="0"/>
                <a:ea typeface="Tahoma" panose="020B0604030504040204" pitchFamily="34" charset="0"/>
                <a:cs typeface="Tahoma" panose="020B0604030504040204" pitchFamily="34" charset="0"/>
              </a:rPr>
              <a:t>so that it may go well with me</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 because of you, and </a:t>
            </a:r>
            <a:r>
              <a:rPr lang="en-US" sz="4400" dirty="0">
                <a:solidFill>
                  <a:srgbClr val="92D050"/>
                </a:solidFill>
                <a:latin typeface="Tahoma" panose="020B0604030504040204" pitchFamily="34" charset="0"/>
                <a:ea typeface="Tahoma" panose="020B0604030504040204" pitchFamily="34" charset="0"/>
                <a:cs typeface="Tahoma" panose="020B0604030504040204" pitchFamily="34" charset="0"/>
              </a:rPr>
              <a:t>that </a:t>
            </a:r>
            <a:r>
              <a:rPr lang="en-US" sz="4400" dirty="0" smtClean="0">
                <a:solidFill>
                  <a:srgbClr val="92D050"/>
                </a:solidFill>
                <a:latin typeface="Tahoma" panose="020B0604030504040204" pitchFamily="34" charset="0"/>
                <a:ea typeface="Tahoma" panose="020B0604030504040204" pitchFamily="34" charset="0"/>
                <a:cs typeface="Tahoma" panose="020B0604030504040204" pitchFamily="34" charset="0"/>
              </a:rPr>
              <a:t>I </a:t>
            </a:r>
            <a:r>
              <a:rPr lang="en-US" sz="4400" dirty="0">
                <a:solidFill>
                  <a:srgbClr val="92D050"/>
                </a:solidFill>
                <a:latin typeface="Tahoma" panose="020B0604030504040204" pitchFamily="34" charset="0"/>
                <a:ea typeface="Tahoma" panose="020B0604030504040204" pitchFamily="34" charset="0"/>
                <a:cs typeface="Tahoma" panose="020B0604030504040204" pitchFamily="34" charset="0"/>
              </a:rPr>
              <a:t>may live on account of </a:t>
            </a:r>
            <a:r>
              <a:rPr lang="en-US" sz="4400" dirty="0" smtClean="0">
                <a:solidFill>
                  <a:srgbClr val="92D050"/>
                </a:solidFill>
                <a:latin typeface="Tahoma" panose="020B0604030504040204" pitchFamily="34" charset="0"/>
                <a:ea typeface="Tahoma" panose="020B0604030504040204" pitchFamily="34" charset="0"/>
                <a:cs typeface="Tahoma" panose="020B0604030504040204" pitchFamily="34" charset="0"/>
              </a:rPr>
              <a:t>you</a:t>
            </a: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 (Gen. 12:11-13)</a:t>
            </a:r>
          </a:p>
          <a:p>
            <a:pPr algn="ctr">
              <a:buNone/>
            </a:pPr>
            <a:endParaRPr lang="en-US" sz="4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buNone/>
            </a:pPr>
            <a:endPar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buNone/>
            </a:pPr>
            <a:endParaRPr lang="en-US" sz="4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buNone/>
            </a:pPr>
            <a:endParaRPr lang="en-US" sz="42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3956719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838200"/>
          </a:xfrm>
        </p:spPr>
        <p:txBody>
          <a:bodyPr>
            <a:normAutofit fontScale="90000"/>
          </a:bodyPr>
          <a:lstStyle/>
          <a:p>
            <a:r>
              <a:rPr lang="en-US" dirty="0" smtClean="0">
                <a:solidFill>
                  <a:srgbClr val="FFFF00"/>
                </a:solidFill>
                <a:latin typeface="Tahoma" pitchFamily="34" charset="0"/>
                <a:ea typeface="Tahoma" pitchFamily="34" charset="0"/>
                <a:cs typeface="Tahoma" pitchFamily="34" charset="0"/>
              </a:rPr>
              <a:t>Why Do People Lie</a:t>
            </a:r>
            <a:r>
              <a:rPr lang="en-US" dirty="0" smtClean="0">
                <a:solidFill>
                  <a:srgbClr val="FFFF00"/>
                </a:solidFill>
                <a:latin typeface="Tahoma" pitchFamily="34" charset="0"/>
                <a:ea typeface="Tahoma" pitchFamily="34" charset="0"/>
                <a:cs typeface="Tahoma" pitchFamily="34" charset="0"/>
              </a:rPr>
              <a:t>? Fear Death</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467600"/>
          </a:xfrm>
        </p:spPr>
        <p:txBody>
          <a:bodyPr>
            <a:normAutofit/>
          </a:bodyPr>
          <a:lstStyle/>
          <a:p>
            <a:pPr algn="ctr">
              <a:buNone/>
            </a:pPr>
            <a:r>
              <a:rPr lang="en-US" sz="4200" dirty="0" smtClean="0">
                <a:solidFill>
                  <a:schemeClr val="bg1"/>
                </a:solidFill>
                <a:latin typeface="Tahoma" panose="020B0604030504040204" pitchFamily="34" charset="0"/>
                <a:ea typeface="Tahoma" panose="020B0604030504040204" pitchFamily="34" charset="0"/>
                <a:cs typeface="Tahoma" panose="020B0604030504040204" pitchFamily="34" charset="0"/>
              </a:rPr>
              <a:t>Because Abram feared death he lied several times,</a:t>
            </a:r>
          </a:p>
          <a:p>
            <a:pPr algn="ctr">
              <a:buNone/>
            </a:pPr>
            <a:endPar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Abraham again told his wife Sarah to Abimelech, </a:t>
            </a:r>
          </a:p>
          <a:p>
            <a:pPr algn="ctr">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Abraham said of Sarah his wife, “</a:t>
            </a:r>
            <a:r>
              <a:rPr lang="en-US" sz="4400" dirty="0">
                <a:solidFill>
                  <a:srgbClr val="FF0000"/>
                </a:solidFill>
                <a:latin typeface="Tahoma" panose="020B0604030504040204" pitchFamily="34" charset="0"/>
                <a:ea typeface="Tahoma" panose="020B0604030504040204" pitchFamily="34" charset="0"/>
                <a:cs typeface="Tahoma" panose="020B0604030504040204" pitchFamily="34" charset="0"/>
              </a:rPr>
              <a:t>She is my sister</a:t>
            </a: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p>
          <a:p>
            <a:pPr algn="ctr">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(Gen. 20:2) and explained why by saying, “</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Abraham said, “Because </a:t>
            </a:r>
            <a:r>
              <a:rPr lang="en-US" sz="4400" dirty="0">
                <a:solidFill>
                  <a:srgbClr val="FFFF00"/>
                </a:solidFill>
                <a:latin typeface="Tahoma" panose="020B0604030504040204" pitchFamily="34" charset="0"/>
                <a:ea typeface="Tahoma" panose="020B0604030504040204" pitchFamily="34" charset="0"/>
                <a:cs typeface="Tahoma" panose="020B0604030504040204" pitchFamily="34" charset="0"/>
              </a:rPr>
              <a:t>I thought</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 surely </a:t>
            </a:r>
            <a:r>
              <a:rPr lang="en-US" sz="4400" dirty="0">
                <a:solidFill>
                  <a:srgbClr val="FFFF00"/>
                </a:solidFill>
                <a:latin typeface="Tahoma" panose="020B0604030504040204" pitchFamily="34" charset="0"/>
                <a:ea typeface="Tahoma" panose="020B0604030504040204" pitchFamily="34" charset="0"/>
                <a:cs typeface="Tahoma" panose="020B0604030504040204" pitchFamily="34" charset="0"/>
              </a:rPr>
              <a:t>there is no fear </a:t>
            </a:r>
            <a:r>
              <a:rPr lang="en-US" sz="4400" dirty="0">
                <a:solidFill>
                  <a:srgbClr val="00B0F0"/>
                </a:solidFill>
                <a:latin typeface="Tahoma" panose="020B0604030504040204" pitchFamily="34" charset="0"/>
                <a:ea typeface="Tahoma" panose="020B0604030504040204" pitchFamily="34" charset="0"/>
                <a:cs typeface="Tahoma" panose="020B0604030504040204" pitchFamily="34" charset="0"/>
              </a:rPr>
              <a:t>of God </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in this place, and </a:t>
            </a:r>
            <a:r>
              <a:rPr lang="en-US" sz="4400" dirty="0">
                <a:solidFill>
                  <a:srgbClr val="FF0000"/>
                </a:solidFill>
                <a:latin typeface="Tahoma" panose="020B0604030504040204" pitchFamily="34" charset="0"/>
                <a:ea typeface="Tahoma" panose="020B0604030504040204" pitchFamily="34" charset="0"/>
                <a:cs typeface="Tahoma" panose="020B0604030504040204" pitchFamily="34" charset="0"/>
              </a:rPr>
              <a:t>they will kill me </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because of my </a:t>
            </a: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wife” (Gen. 20:11).</a:t>
            </a:r>
          </a:p>
          <a:p>
            <a:pPr algn="ctr">
              <a:buNone/>
            </a:pPr>
            <a:endParaRPr lang="en-US" sz="4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buNone/>
            </a:pPr>
            <a:endPar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buNone/>
            </a:pPr>
            <a:endParaRPr lang="en-US" sz="4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buNone/>
            </a:pPr>
            <a:endParaRPr lang="en-US" sz="42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4461387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838200"/>
          </a:xfrm>
        </p:spPr>
        <p:txBody>
          <a:bodyPr>
            <a:normAutofit fontScale="90000"/>
          </a:bodyPr>
          <a:lstStyle/>
          <a:p>
            <a:r>
              <a:rPr lang="en-US" dirty="0" smtClean="0">
                <a:solidFill>
                  <a:srgbClr val="FFFF00"/>
                </a:solidFill>
                <a:latin typeface="Tahoma" pitchFamily="34" charset="0"/>
                <a:ea typeface="Tahoma" pitchFamily="34" charset="0"/>
                <a:cs typeface="Tahoma" pitchFamily="34" charset="0"/>
              </a:rPr>
              <a:t>Why Do People Lie</a:t>
            </a:r>
            <a:r>
              <a:rPr lang="en-US" dirty="0" smtClean="0">
                <a:solidFill>
                  <a:srgbClr val="FFFF00"/>
                </a:solidFill>
                <a:latin typeface="Tahoma" pitchFamily="34" charset="0"/>
                <a:ea typeface="Tahoma" pitchFamily="34" charset="0"/>
                <a:cs typeface="Tahoma" pitchFamily="34" charset="0"/>
              </a:rPr>
              <a:t>? Fear Death</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467600"/>
          </a:xfrm>
        </p:spPr>
        <p:txBody>
          <a:bodyPr>
            <a:normAutofit/>
          </a:bodyPr>
          <a:lstStyle/>
          <a:p>
            <a:pPr algn="ctr">
              <a:buNone/>
            </a:pPr>
            <a:r>
              <a:rPr lang="en-US" sz="4200" dirty="0" smtClean="0">
                <a:solidFill>
                  <a:schemeClr val="bg1"/>
                </a:solidFill>
                <a:latin typeface="Tahoma" panose="020B0604030504040204" pitchFamily="34" charset="0"/>
                <a:ea typeface="Tahoma" panose="020B0604030504040204" pitchFamily="34" charset="0"/>
                <a:cs typeface="Tahoma" panose="020B0604030504040204" pitchFamily="34" charset="0"/>
              </a:rPr>
              <a:t>Abraham’s son Isaac lied also about his wife out of fear,</a:t>
            </a:r>
          </a:p>
          <a:p>
            <a:pPr algn="ctr">
              <a:buNone/>
            </a:pPr>
            <a:endParaRPr lang="en-US" sz="4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“Isaac lived </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in </a:t>
            </a:r>
            <a:r>
              <a:rPr lang="en-US" sz="4400" dirty="0" err="1">
                <a:solidFill>
                  <a:schemeClr val="bg1"/>
                </a:solidFill>
                <a:latin typeface="Tahoma" panose="020B0604030504040204" pitchFamily="34" charset="0"/>
                <a:ea typeface="Tahoma" panose="020B0604030504040204" pitchFamily="34" charset="0"/>
                <a:cs typeface="Tahoma" panose="020B0604030504040204" pitchFamily="34" charset="0"/>
              </a:rPr>
              <a:t>Gerar</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When </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the men of the place asked about his wife, </a:t>
            </a:r>
            <a:r>
              <a:rPr lang="en-US" sz="4400" dirty="0">
                <a:solidFill>
                  <a:srgbClr val="FF0000"/>
                </a:solidFill>
                <a:latin typeface="Tahoma" panose="020B0604030504040204" pitchFamily="34" charset="0"/>
                <a:ea typeface="Tahoma" panose="020B0604030504040204" pitchFamily="34" charset="0"/>
                <a:cs typeface="Tahoma" panose="020B0604030504040204" pitchFamily="34" charset="0"/>
              </a:rPr>
              <a:t>he said, “She is my sister,” </a:t>
            </a:r>
            <a:r>
              <a:rPr lang="en-US" sz="4400" dirty="0">
                <a:solidFill>
                  <a:srgbClr val="FFFF00"/>
                </a:solidFill>
                <a:latin typeface="Tahoma" panose="020B0604030504040204" pitchFamily="34" charset="0"/>
                <a:ea typeface="Tahoma" panose="020B0604030504040204" pitchFamily="34" charset="0"/>
                <a:cs typeface="Tahoma" panose="020B0604030504040204" pitchFamily="34" charset="0"/>
              </a:rPr>
              <a:t>for he was afraid to say, “my wife,” </a:t>
            </a:r>
            <a:r>
              <a:rPr lang="en-US" sz="4400" i="1" dirty="0">
                <a:solidFill>
                  <a:srgbClr val="FFFF00"/>
                </a:solidFill>
                <a:latin typeface="Tahoma" panose="020B0604030504040204" pitchFamily="34" charset="0"/>
                <a:ea typeface="Tahoma" panose="020B0604030504040204" pitchFamily="34" charset="0"/>
                <a:cs typeface="Tahoma" panose="020B0604030504040204" pitchFamily="34" charset="0"/>
              </a:rPr>
              <a:t>thinking</a:t>
            </a:r>
            <a:r>
              <a:rPr lang="en-US" sz="4400"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sz="4400" dirty="0" smtClean="0">
                <a:solidFill>
                  <a:srgbClr val="FFFF00"/>
                </a:solidFill>
                <a:latin typeface="Tahoma" panose="020B0604030504040204" pitchFamily="34" charset="0"/>
                <a:ea typeface="Tahoma" panose="020B0604030504040204" pitchFamily="34" charset="0"/>
                <a:cs typeface="Tahoma" panose="020B0604030504040204" pitchFamily="34" charset="0"/>
              </a:rPr>
              <a:t>“the </a:t>
            </a:r>
            <a:r>
              <a:rPr lang="en-US" sz="4400" dirty="0">
                <a:solidFill>
                  <a:srgbClr val="FFFF00"/>
                </a:solidFill>
                <a:latin typeface="Tahoma" panose="020B0604030504040204" pitchFamily="34" charset="0"/>
                <a:ea typeface="Tahoma" panose="020B0604030504040204" pitchFamily="34" charset="0"/>
                <a:cs typeface="Tahoma" panose="020B0604030504040204" pitchFamily="34" charset="0"/>
              </a:rPr>
              <a:t>men of the place might</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400" dirty="0">
                <a:solidFill>
                  <a:srgbClr val="FF0000"/>
                </a:solidFill>
                <a:latin typeface="Tahoma" panose="020B0604030504040204" pitchFamily="34" charset="0"/>
                <a:ea typeface="Tahoma" panose="020B0604030504040204" pitchFamily="34" charset="0"/>
                <a:cs typeface="Tahoma" panose="020B0604030504040204" pitchFamily="34" charset="0"/>
              </a:rPr>
              <a:t>kill me on </a:t>
            </a:r>
            <a:r>
              <a:rPr lang="en-US" sz="4400" dirty="0">
                <a:solidFill>
                  <a:srgbClr val="92D050"/>
                </a:solidFill>
                <a:latin typeface="Tahoma" panose="020B0604030504040204" pitchFamily="34" charset="0"/>
                <a:ea typeface="Tahoma" panose="020B0604030504040204" pitchFamily="34" charset="0"/>
                <a:cs typeface="Tahoma" panose="020B0604030504040204" pitchFamily="34" charset="0"/>
              </a:rPr>
              <a:t>account of Rebekah, for she is </a:t>
            </a:r>
            <a:r>
              <a:rPr lang="en-US" sz="4400" dirty="0" smtClean="0">
                <a:solidFill>
                  <a:srgbClr val="92D050"/>
                </a:solidFill>
                <a:latin typeface="Tahoma" panose="020B0604030504040204" pitchFamily="34" charset="0"/>
                <a:ea typeface="Tahoma" panose="020B0604030504040204" pitchFamily="34" charset="0"/>
                <a:cs typeface="Tahoma" panose="020B0604030504040204" pitchFamily="34" charset="0"/>
              </a:rPr>
              <a:t>beautiful</a:t>
            </a: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 (Gen. 26:6-7).</a:t>
            </a:r>
            <a:endParaRPr lang="en-US" sz="4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buNone/>
            </a:pPr>
            <a:endPar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buNone/>
            </a:pPr>
            <a:endPar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buNone/>
            </a:pPr>
            <a:endParaRPr lang="en-US" sz="4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buNone/>
            </a:pPr>
            <a:endParaRPr lang="en-US" sz="42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942810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838200"/>
          </a:xfrm>
        </p:spPr>
        <p:txBody>
          <a:bodyPr>
            <a:normAutofit fontScale="90000"/>
          </a:bodyPr>
          <a:lstStyle/>
          <a:p>
            <a:r>
              <a:rPr lang="en-US" dirty="0" smtClean="0">
                <a:solidFill>
                  <a:srgbClr val="FFFF00"/>
                </a:solidFill>
                <a:latin typeface="Tahoma" pitchFamily="34" charset="0"/>
                <a:ea typeface="Tahoma" pitchFamily="34" charset="0"/>
                <a:cs typeface="Tahoma" pitchFamily="34" charset="0"/>
              </a:rPr>
              <a:t>Why Do People Lie</a:t>
            </a:r>
            <a:r>
              <a:rPr lang="en-US" dirty="0" smtClean="0">
                <a:solidFill>
                  <a:srgbClr val="FFFF00"/>
                </a:solidFill>
                <a:latin typeface="Tahoma" pitchFamily="34" charset="0"/>
                <a:ea typeface="Tahoma" pitchFamily="34" charset="0"/>
                <a:cs typeface="Tahoma" pitchFamily="34" charset="0"/>
              </a:rPr>
              <a:t>? Fear Punishment</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467600"/>
          </a:xfrm>
        </p:spPr>
        <p:txBody>
          <a:bodyPr>
            <a:normAutofit/>
          </a:bodyPr>
          <a:lstStyle/>
          <a:p>
            <a:pPr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“Peter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was sitting outside in the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courtyard &amp; </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a servant-girl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came to him and said,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You too were with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Jesus the Galilean</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But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he denied </a:t>
            </a:r>
            <a:r>
              <a:rPr lang="en-US" sz="3600" i="1" dirty="0">
                <a:solidFill>
                  <a:srgbClr val="FF0000"/>
                </a:solidFill>
                <a:latin typeface="Tahoma" panose="020B0604030504040204" pitchFamily="34" charset="0"/>
                <a:ea typeface="Tahoma" panose="020B0604030504040204" pitchFamily="34" charset="0"/>
                <a:cs typeface="Tahoma" panose="020B0604030504040204" pitchFamily="34" charset="0"/>
              </a:rPr>
              <a:t>it</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 before them all</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saying,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I do not know what you are talking about</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When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he had gone out to the gateway, </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another </a:t>
            </a:r>
            <a:r>
              <a:rPr lang="en-US" sz="3600" i="1" u="sng" dirty="0">
                <a:solidFill>
                  <a:schemeClr val="bg1"/>
                </a:solidFill>
                <a:latin typeface="Tahoma" panose="020B0604030504040204" pitchFamily="34" charset="0"/>
                <a:ea typeface="Tahoma" panose="020B0604030504040204" pitchFamily="34" charset="0"/>
                <a:cs typeface="Tahoma" panose="020B0604030504040204" pitchFamily="34" charset="0"/>
              </a:rPr>
              <a:t>servant-girl</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saw him and *said to those who were there,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This man was with Jesus of Nazareth</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b="1" baseline="30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again he denied </a:t>
            </a:r>
            <a:r>
              <a:rPr lang="en-US" sz="3600" i="1" dirty="0">
                <a:solidFill>
                  <a:srgbClr val="FF0000"/>
                </a:solidFill>
                <a:latin typeface="Tahoma" panose="020B0604030504040204" pitchFamily="34" charset="0"/>
                <a:ea typeface="Tahoma" panose="020B0604030504040204" pitchFamily="34" charset="0"/>
                <a:cs typeface="Tahoma" panose="020B0604030504040204" pitchFamily="34" charset="0"/>
              </a:rPr>
              <a:t>it</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with an oath,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I do not know the man</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b="1" baseline="30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A little later the bystanders came up and said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to Peter</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Surely you too are </a:t>
            </a:r>
            <a:r>
              <a:rPr lang="en-US" sz="3600" i="1" dirty="0">
                <a:solidFill>
                  <a:srgbClr val="FFFF00"/>
                </a:solidFill>
                <a:latin typeface="Tahoma" panose="020B0604030504040204" pitchFamily="34" charset="0"/>
                <a:ea typeface="Tahoma" panose="020B0604030504040204" pitchFamily="34" charset="0"/>
                <a:cs typeface="Tahoma" panose="020B0604030504040204" pitchFamily="34" charset="0"/>
              </a:rPr>
              <a:t>one</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 of them; for even the way you talk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gives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you away.</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Then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he began to curse and swear, “I do not know the man</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And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immediately a rooster crowed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rgbClr val="92D050"/>
                </a:solidFill>
                <a:latin typeface="Tahoma" panose="020B0604030504040204" pitchFamily="34" charset="0"/>
                <a:ea typeface="Tahoma" panose="020B0604030504040204" pitchFamily="34" charset="0"/>
                <a:cs typeface="Tahoma" panose="020B0604030504040204" pitchFamily="34" charset="0"/>
              </a:rPr>
              <a:t>Peter </a:t>
            </a:r>
            <a:r>
              <a:rPr lang="en-US" sz="3600" dirty="0">
                <a:solidFill>
                  <a:srgbClr val="92D050"/>
                </a:solidFill>
                <a:latin typeface="Tahoma" panose="020B0604030504040204" pitchFamily="34" charset="0"/>
                <a:ea typeface="Tahoma" panose="020B0604030504040204" pitchFamily="34" charset="0"/>
                <a:cs typeface="Tahoma" panose="020B0604030504040204" pitchFamily="34" charset="0"/>
              </a:rPr>
              <a:t>remembered the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word which Jesus had said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“Before a rooster crows,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you will deny Me three times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And he went out and wept bitterly.</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buNone/>
            </a:pPr>
            <a:endPar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buNone/>
            </a:pPr>
            <a:endParaRPr lang="en-US" sz="4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buNone/>
            </a:pPr>
            <a:endParaRPr lang="en-US" sz="42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0623074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838200"/>
          </a:xfrm>
        </p:spPr>
        <p:txBody>
          <a:bodyPr>
            <a:normAutofit fontScale="90000"/>
          </a:bodyPr>
          <a:lstStyle/>
          <a:p>
            <a:r>
              <a:rPr lang="en-US" dirty="0" smtClean="0">
                <a:solidFill>
                  <a:srgbClr val="FFFF00"/>
                </a:solidFill>
                <a:latin typeface="Tahoma" pitchFamily="34" charset="0"/>
                <a:ea typeface="Tahoma" pitchFamily="34" charset="0"/>
                <a:cs typeface="Tahoma" pitchFamily="34" charset="0"/>
              </a:rPr>
              <a:t>Why Do People Lie?</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467600"/>
          </a:xfrm>
        </p:spPr>
        <p:txBody>
          <a:bodyPr>
            <a:normAutofit/>
          </a:bodyPr>
          <a:lstStyle/>
          <a:p>
            <a:pPr algn="ctr">
              <a:buNone/>
            </a:pPr>
            <a:r>
              <a:rPr lang="en-US" sz="4400" dirty="0">
                <a:solidFill>
                  <a:schemeClr val="bg1"/>
                </a:solidFill>
                <a:latin typeface="Tahoma" pitchFamily="34" charset="0"/>
                <a:ea typeface="Tahoma" pitchFamily="34" charset="0"/>
                <a:cs typeface="Tahoma" pitchFamily="34" charset="0"/>
              </a:rPr>
              <a:t> </a:t>
            </a:r>
            <a:r>
              <a:rPr lang="en-US" sz="4000" dirty="0" smtClean="0">
                <a:solidFill>
                  <a:schemeClr val="bg1"/>
                </a:solidFill>
                <a:latin typeface="Tahoma" pitchFamily="34" charset="0"/>
                <a:ea typeface="Tahoma" pitchFamily="34" charset="0"/>
                <a:cs typeface="Tahoma" pitchFamily="34" charset="0"/>
              </a:rPr>
              <a:t>Profit (financial gain)</a:t>
            </a:r>
          </a:p>
          <a:p>
            <a:pPr algn="ctr">
              <a:buNone/>
            </a:pPr>
            <a:r>
              <a:rPr lang="en-US" sz="4000" dirty="0" smtClean="0">
                <a:solidFill>
                  <a:schemeClr val="bg1"/>
                </a:solidFill>
                <a:latin typeface="Tahoma" pitchFamily="34" charset="0"/>
                <a:ea typeface="Tahoma" pitchFamily="34" charset="0"/>
                <a:cs typeface="Tahoma" pitchFamily="34" charset="0"/>
              </a:rPr>
              <a:t>[false </a:t>
            </a:r>
            <a:r>
              <a:rPr lang="en-US" sz="4000" dirty="0" smtClean="0">
                <a:solidFill>
                  <a:schemeClr val="bg1"/>
                </a:solidFill>
                <a:latin typeface="Tahoma" pitchFamily="34" charset="0"/>
                <a:ea typeface="Tahoma" pitchFamily="34" charset="0"/>
                <a:cs typeface="Tahoma" pitchFamily="34" charset="0"/>
              </a:rPr>
              <a:t>teachers, salesman, lawyers, </a:t>
            </a:r>
            <a:r>
              <a:rPr lang="en-US" sz="4000" dirty="0" smtClean="0">
                <a:solidFill>
                  <a:schemeClr val="bg1"/>
                </a:solidFill>
                <a:latin typeface="Tahoma" pitchFamily="34" charset="0"/>
                <a:ea typeface="Tahoma" pitchFamily="34" charset="0"/>
                <a:cs typeface="Tahoma" pitchFamily="34" charset="0"/>
              </a:rPr>
              <a:t>solicitors] </a:t>
            </a:r>
            <a:r>
              <a:rPr lang="en-US" sz="4000" dirty="0" smtClean="0">
                <a:solidFill>
                  <a:schemeClr val="bg1"/>
                </a:solidFill>
                <a:latin typeface="Tahoma" pitchFamily="34" charset="0"/>
                <a:ea typeface="Tahoma" pitchFamily="34" charset="0"/>
                <a:cs typeface="Tahoma" pitchFamily="34" charset="0"/>
              </a:rPr>
              <a:t>(1 Tim. 6:3-5)</a:t>
            </a:r>
          </a:p>
          <a:p>
            <a:pPr algn="ctr">
              <a:buNone/>
            </a:pPr>
            <a:r>
              <a:rPr lang="en-US" sz="1400" dirty="0" smtClean="0">
                <a:solidFill>
                  <a:schemeClr val="bg1"/>
                </a:solidFill>
                <a:latin typeface="Tahoma" pitchFamily="34" charset="0"/>
                <a:ea typeface="Tahoma" pitchFamily="34" charset="0"/>
                <a:cs typeface="Tahoma" pitchFamily="34" charset="0"/>
              </a:rPr>
              <a:t> </a:t>
            </a:r>
          </a:p>
          <a:p>
            <a:pPr algn="ctr">
              <a:buNone/>
            </a:pPr>
            <a:r>
              <a:rPr lang="en-US" sz="4200" dirty="0" smtClean="0">
                <a:solidFill>
                  <a:schemeClr val="bg1"/>
                </a:solidFill>
                <a:latin typeface="Tahoma" pitchFamily="34" charset="0"/>
                <a:ea typeface="Tahoma" pitchFamily="34" charset="0"/>
                <a:cs typeface="Tahoma" pitchFamily="34" charset="0"/>
              </a:rPr>
              <a:t>Pride/Desire to appear righteous before men </a:t>
            </a:r>
          </a:p>
          <a:p>
            <a:pPr algn="ctr">
              <a:buNone/>
            </a:pPr>
            <a:r>
              <a:rPr lang="en-US" sz="4200" dirty="0" smtClean="0">
                <a:solidFill>
                  <a:schemeClr val="bg1"/>
                </a:solidFill>
                <a:latin typeface="Tahoma" pitchFamily="34" charset="0"/>
                <a:ea typeface="Tahoma" pitchFamily="34" charset="0"/>
                <a:cs typeface="Tahoma" pitchFamily="34" charset="0"/>
              </a:rPr>
              <a:t>(Acts 5:1-11; Matt. 23:28)</a:t>
            </a:r>
            <a:endParaRPr lang="en-US" sz="4200" dirty="0" smtClean="0">
              <a:solidFill>
                <a:schemeClr val="bg1"/>
              </a:solidFill>
              <a:latin typeface="Tahoma" pitchFamily="34" charset="0"/>
              <a:ea typeface="Tahoma" pitchFamily="34" charset="0"/>
              <a:cs typeface="Tahoma" pitchFamily="34" charset="0"/>
            </a:endParaRP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sz="4200" dirty="0" smtClean="0">
                <a:solidFill>
                  <a:schemeClr val="bg1"/>
                </a:solidFill>
                <a:latin typeface="Tahoma" pitchFamily="34" charset="0"/>
                <a:ea typeface="Tahoma" pitchFamily="34" charset="0"/>
                <a:cs typeface="Tahoma" pitchFamily="34" charset="0"/>
              </a:rPr>
              <a:t>Fear </a:t>
            </a:r>
            <a:r>
              <a:rPr lang="en-US" sz="4200" dirty="0" smtClean="0">
                <a:solidFill>
                  <a:schemeClr val="bg1"/>
                </a:solidFill>
                <a:latin typeface="Tahoma" pitchFamily="34" charset="0"/>
                <a:ea typeface="Tahoma" pitchFamily="34" charset="0"/>
                <a:cs typeface="Tahoma" pitchFamily="34" charset="0"/>
              </a:rPr>
              <a:t>[death, punishment, or get out of trouble]                   (Gen. 12:13; 20:12; 26:7; Mt. 26:69-74; Luke 12:5)</a:t>
            </a: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sz="4800" dirty="0" smtClean="0">
                <a:solidFill>
                  <a:srgbClr val="FFFF00"/>
                </a:solidFill>
                <a:latin typeface="Tahoma" pitchFamily="34" charset="0"/>
                <a:ea typeface="Tahoma" pitchFamily="34" charset="0"/>
                <a:cs typeface="Tahoma" pitchFamily="34" charset="0"/>
              </a:rPr>
              <a:t>Cover Up Sin </a:t>
            </a:r>
          </a:p>
          <a:p>
            <a:pPr algn="ctr">
              <a:buNone/>
            </a:pPr>
            <a:r>
              <a:rPr lang="en-US" sz="4200" dirty="0" smtClean="0">
                <a:solidFill>
                  <a:schemeClr val="bg1"/>
                </a:solidFill>
                <a:latin typeface="Tahoma" pitchFamily="34" charset="0"/>
                <a:ea typeface="Tahoma" pitchFamily="34" charset="0"/>
                <a:cs typeface="Tahoma" pitchFamily="34" charset="0"/>
              </a:rPr>
              <a:t>(Gen</a:t>
            </a:r>
            <a:r>
              <a:rPr lang="en-US" sz="4200" dirty="0" smtClean="0">
                <a:solidFill>
                  <a:schemeClr val="bg1"/>
                </a:solidFill>
                <a:latin typeface="Tahoma" pitchFamily="34" charset="0"/>
                <a:ea typeface="Tahoma" pitchFamily="34" charset="0"/>
                <a:cs typeface="Tahoma" pitchFamily="34" charset="0"/>
              </a:rPr>
              <a:t>. 37:31-33)</a:t>
            </a:r>
          </a:p>
          <a:p>
            <a:pPr algn="ctr">
              <a:buNone/>
            </a:pPr>
            <a:r>
              <a:rPr lang="en-US" sz="1400" dirty="0" smtClean="0">
                <a:solidFill>
                  <a:schemeClr val="bg1"/>
                </a:solidFill>
                <a:latin typeface="Tahoma" pitchFamily="34" charset="0"/>
                <a:ea typeface="Tahoma" pitchFamily="34" charset="0"/>
                <a:cs typeface="Tahoma" pitchFamily="34" charset="0"/>
              </a:rPr>
              <a:t> </a:t>
            </a:r>
            <a:r>
              <a:rPr lang="en-US" sz="1500" dirty="0" smtClean="0">
                <a:solidFill>
                  <a:schemeClr val="bg1"/>
                </a:solidFill>
                <a:latin typeface="Tahoma" pitchFamily="34" charset="0"/>
                <a:ea typeface="Tahoma" pitchFamily="34" charset="0"/>
                <a:cs typeface="Tahoma" pitchFamily="34" charset="0"/>
              </a:rPr>
              <a:t> </a:t>
            </a:r>
          </a:p>
          <a:p>
            <a:pPr algn="ctr">
              <a:buNone/>
            </a:pPr>
            <a:endParaRPr lang="en-US" sz="4200" dirty="0">
              <a:solidFill>
                <a:schemeClr val="bg1"/>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31359671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838200"/>
          </a:xfrm>
        </p:spPr>
        <p:txBody>
          <a:bodyPr>
            <a:normAutofit fontScale="90000"/>
          </a:bodyPr>
          <a:lstStyle/>
          <a:p>
            <a:r>
              <a:rPr lang="en-US" dirty="0" smtClean="0">
                <a:solidFill>
                  <a:srgbClr val="FFFF00"/>
                </a:solidFill>
                <a:latin typeface="Tahoma" pitchFamily="34" charset="0"/>
                <a:ea typeface="Tahoma" pitchFamily="34" charset="0"/>
                <a:cs typeface="Tahoma" pitchFamily="34" charset="0"/>
              </a:rPr>
              <a:t>Why Do People Lie</a:t>
            </a:r>
            <a:r>
              <a:rPr lang="en-US" dirty="0" smtClean="0">
                <a:solidFill>
                  <a:srgbClr val="FFFF00"/>
                </a:solidFill>
                <a:latin typeface="Tahoma" pitchFamily="34" charset="0"/>
                <a:ea typeface="Tahoma" pitchFamily="34" charset="0"/>
                <a:cs typeface="Tahoma" pitchFamily="34" charset="0"/>
              </a:rPr>
              <a:t>? Cover Up Sin</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467600"/>
          </a:xfrm>
        </p:spPr>
        <p:txBody>
          <a:bodyPr>
            <a:normAutofit/>
          </a:bodyPr>
          <a:lstStyle/>
          <a:p>
            <a:pPr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“They (Joseph’s brothers)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took Joseph’s tunic, and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slaughtered a male goat and dipped the tunic in the blood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they sent the varicolored tunic and brought it to their father and said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We found this; please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examine </a:t>
            </a:r>
            <a:r>
              <a:rPr lang="en-US" sz="3600" i="1" dirty="0">
                <a:solidFill>
                  <a:srgbClr val="FF0000"/>
                </a:solidFill>
                <a:latin typeface="Tahoma" panose="020B0604030504040204" pitchFamily="34" charset="0"/>
                <a:ea typeface="Tahoma" panose="020B0604030504040204" pitchFamily="34" charset="0"/>
                <a:cs typeface="Tahoma" panose="020B0604030504040204" pitchFamily="34" charset="0"/>
              </a:rPr>
              <a:t>it</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 to </a:t>
            </a:r>
            <a:r>
              <a:rPr lang="en-US" sz="3600" i="1" dirty="0">
                <a:solidFill>
                  <a:srgbClr val="FF0000"/>
                </a:solidFill>
                <a:latin typeface="Tahoma" panose="020B0604030504040204" pitchFamily="34" charset="0"/>
                <a:ea typeface="Tahoma" panose="020B0604030504040204" pitchFamily="34" charset="0"/>
                <a:cs typeface="Tahoma" panose="020B0604030504040204" pitchFamily="34" charset="0"/>
              </a:rPr>
              <a:t>see</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 whether it is your son’s tunic or not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Then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he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examined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it and said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“It is my son’s tunic.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A wild beast has devoured him; Joseph has surely been torn to pieces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So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Jacob tore his clothes, and put sackcloth on his loins and mourned for his son many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days”</a:t>
            </a:r>
          </a:p>
          <a:p>
            <a:pPr algn="ctr">
              <a:buNone/>
            </a:pP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buNone/>
            </a:pPr>
            <a:r>
              <a:rPr lang="en-US" sz="3600" dirty="0">
                <a:solidFill>
                  <a:schemeClr val="bg1"/>
                </a:solidFill>
                <a:latin typeface="Tahoma" pitchFamily="34" charset="0"/>
                <a:ea typeface="Tahoma" pitchFamily="34" charset="0"/>
                <a:cs typeface="Tahoma" pitchFamily="34" charset="0"/>
              </a:rPr>
              <a:t>Joseph’s Brothers </a:t>
            </a:r>
            <a:r>
              <a:rPr lang="en-US" sz="3600" dirty="0" smtClean="0">
                <a:solidFill>
                  <a:schemeClr val="bg1"/>
                </a:solidFill>
                <a:latin typeface="Tahoma" pitchFamily="34" charset="0"/>
                <a:ea typeface="Tahoma" pitchFamily="34" charset="0"/>
                <a:cs typeface="Tahoma" pitchFamily="34" charset="0"/>
              </a:rPr>
              <a:t>hated Joseph- </a:t>
            </a:r>
            <a:r>
              <a:rPr lang="en-US" sz="3600" dirty="0">
                <a:solidFill>
                  <a:schemeClr val="bg1"/>
                </a:solidFill>
                <a:latin typeface="Tahoma" pitchFamily="34" charset="0"/>
                <a:ea typeface="Tahoma" pitchFamily="34" charset="0"/>
                <a:cs typeface="Tahoma" pitchFamily="34" charset="0"/>
              </a:rPr>
              <a:t>sold him into slavery, killed </a:t>
            </a:r>
            <a:r>
              <a:rPr lang="en-US" sz="3600" dirty="0" smtClean="0">
                <a:solidFill>
                  <a:schemeClr val="bg1"/>
                </a:solidFill>
                <a:latin typeface="Tahoma" pitchFamily="34" charset="0"/>
                <a:ea typeface="Tahoma" pitchFamily="34" charset="0"/>
                <a:cs typeface="Tahoma" pitchFamily="34" charset="0"/>
              </a:rPr>
              <a:t>an animal</a:t>
            </a:r>
            <a:r>
              <a:rPr lang="en-US" sz="3600" dirty="0">
                <a:solidFill>
                  <a:schemeClr val="bg1"/>
                </a:solidFill>
                <a:latin typeface="Tahoma" pitchFamily="34" charset="0"/>
                <a:ea typeface="Tahoma" pitchFamily="34" charset="0"/>
                <a:cs typeface="Tahoma" pitchFamily="34" charset="0"/>
              </a:rPr>
              <a:t>, put blood on his coat and deceived their father into believing Joseph was </a:t>
            </a:r>
            <a:r>
              <a:rPr lang="en-US" sz="3600" dirty="0" smtClean="0">
                <a:solidFill>
                  <a:schemeClr val="bg1"/>
                </a:solidFill>
                <a:latin typeface="Tahoma" pitchFamily="34" charset="0"/>
                <a:ea typeface="Tahoma" pitchFamily="34" charset="0"/>
                <a:cs typeface="Tahoma" pitchFamily="34" charset="0"/>
              </a:rPr>
              <a:t>dead to cover up their sin.</a:t>
            </a:r>
            <a:endParaRPr lang="en-US" sz="3600" dirty="0">
              <a:solidFill>
                <a:schemeClr val="bg1"/>
              </a:solidFill>
              <a:latin typeface="Tahoma" pitchFamily="34" charset="0"/>
              <a:ea typeface="Tahoma" pitchFamily="34" charset="0"/>
              <a:cs typeface="Tahoma" pitchFamily="34" charset="0"/>
            </a:endParaRPr>
          </a:p>
          <a:p>
            <a:pPr algn="ctr">
              <a:buNone/>
            </a:pPr>
            <a:endPar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buNone/>
            </a:pPr>
            <a:endParaRPr lang="en-US" sz="4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buNone/>
            </a:pPr>
            <a:endParaRPr lang="en-US" sz="42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8417010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914400"/>
          </a:xfrm>
        </p:spPr>
        <p:txBody>
          <a:bodyPr>
            <a:normAutofit fontScale="90000"/>
          </a:bodyPr>
          <a:lstStyle/>
          <a:p>
            <a:r>
              <a:rPr lang="en-US" dirty="0" smtClean="0">
                <a:solidFill>
                  <a:srgbClr val="FFFF00"/>
                </a:solidFill>
                <a:latin typeface="Tahoma" pitchFamily="34" charset="0"/>
                <a:ea typeface="Tahoma" pitchFamily="34" charset="0"/>
                <a:cs typeface="Tahoma" pitchFamily="34" charset="0"/>
              </a:rPr>
              <a:t>Why Do People Lie?</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162800"/>
          </a:xfrm>
        </p:spPr>
        <p:txBody>
          <a:bodyPr>
            <a:normAutofit/>
          </a:bodyPr>
          <a:lstStyle/>
          <a:p>
            <a:pPr algn="ctr">
              <a:buNone/>
            </a:pPr>
            <a:r>
              <a:rPr lang="en-US" sz="4800" dirty="0">
                <a:solidFill>
                  <a:srgbClr val="FFFF00"/>
                </a:solidFill>
                <a:latin typeface="Tahoma" pitchFamily="34" charset="0"/>
                <a:ea typeface="Tahoma" pitchFamily="34" charset="0"/>
                <a:cs typeface="Tahoma" pitchFamily="34" charset="0"/>
              </a:rPr>
              <a:t> </a:t>
            </a:r>
            <a:r>
              <a:rPr lang="en-US" sz="4800" dirty="0" smtClean="0">
                <a:solidFill>
                  <a:srgbClr val="FFFF00"/>
                </a:solidFill>
                <a:latin typeface="Tahoma" pitchFamily="34" charset="0"/>
                <a:ea typeface="Tahoma" pitchFamily="34" charset="0"/>
                <a:cs typeface="Tahoma" pitchFamily="34" charset="0"/>
              </a:rPr>
              <a:t>Shirk Responsibility- </a:t>
            </a:r>
          </a:p>
          <a:p>
            <a:pPr algn="ctr">
              <a:buNone/>
            </a:pPr>
            <a:r>
              <a:rPr lang="en-US" sz="4200" dirty="0" smtClean="0">
                <a:solidFill>
                  <a:schemeClr val="bg1"/>
                </a:solidFill>
                <a:latin typeface="Tahoma" pitchFamily="34" charset="0"/>
                <a:ea typeface="Tahoma" pitchFamily="34" charset="0"/>
                <a:cs typeface="Tahoma" pitchFamily="34" charset="0"/>
              </a:rPr>
              <a:t>(</a:t>
            </a:r>
            <a:r>
              <a:rPr lang="en-US" sz="4200" dirty="0" smtClean="0">
                <a:solidFill>
                  <a:schemeClr val="bg1"/>
                </a:solidFill>
                <a:latin typeface="Tahoma" pitchFamily="34" charset="0"/>
                <a:ea typeface="Tahoma" pitchFamily="34" charset="0"/>
                <a:cs typeface="Tahoma" pitchFamily="34" charset="0"/>
              </a:rPr>
              <a:t>Make excuses </a:t>
            </a:r>
            <a:r>
              <a:rPr lang="en-US" sz="4200" dirty="0" smtClean="0">
                <a:solidFill>
                  <a:schemeClr val="bg1"/>
                </a:solidFill>
                <a:latin typeface="Tahoma" pitchFamily="34" charset="0"/>
                <a:ea typeface="Tahoma" pitchFamily="34" charset="0"/>
                <a:cs typeface="Tahoma" pitchFamily="34" charset="0"/>
              </a:rPr>
              <a:t>for their neglect- </a:t>
            </a:r>
            <a:r>
              <a:rPr lang="en-US" sz="4200" dirty="0" smtClean="0">
                <a:solidFill>
                  <a:schemeClr val="bg1"/>
                </a:solidFill>
                <a:latin typeface="Tahoma" pitchFamily="34" charset="0"/>
                <a:ea typeface="Tahoma" pitchFamily="34" charset="0"/>
                <a:cs typeface="Tahoma" pitchFamily="34" charset="0"/>
              </a:rPr>
              <a:t>Luke </a:t>
            </a:r>
            <a:r>
              <a:rPr lang="en-US" sz="4200" dirty="0" smtClean="0">
                <a:solidFill>
                  <a:schemeClr val="bg1"/>
                </a:solidFill>
                <a:latin typeface="Tahoma" pitchFamily="34" charset="0"/>
                <a:ea typeface="Tahoma" pitchFamily="34" charset="0"/>
                <a:cs typeface="Tahoma" pitchFamily="34" charset="0"/>
              </a:rPr>
              <a:t>14:16-24) </a:t>
            </a:r>
            <a:endParaRPr lang="en-US" sz="4200" dirty="0" smtClean="0">
              <a:solidFill>
                <a:schemeClr val="bg1"/>
              </a:solidFill>
              <a:latin typeface="Tahoma" pitchFamily="34" charset="0"/>
              <a:ea typeface="Tahoma" pitchFamily="34" charset="0"/>
              <a:cs typeface="Tahoma" pitchFamily="34" charset="0"/>
            </a:endParaRPr>
          </a:p>
          <a:p>
            <a:pPr algn="ctr">
              <a:buNone/>
            </a:pPr>
            <a:endParaRPr lang="en-US" sz="2400" dirty="0">
              <a:solidFill>
                <a:schemeClr val="bg1"/>
              </a:solidFill>
              <a:latin typeface="Tahoma" pitchFamily="34" charset="0"/>
              <a:ea typeface="Tahoma" pitchFamily="34" charset="0"/>
              <a:cs typeface="Tahoma" pitchFamily="34" charset="0"/>
            </a:endParaRPr>
          </a:p>
          <a:p>
            <a:pPr algn="ctr">
              <a:buNone/>
            </a:pPr>
            <a:endParaRPr lang="en-US" sz="42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838200"/>
          </a:xfrm>
        </p:spPr>
        <p:txBody>
          <a:bodyPr>
            <a:normAutofit fontScale="90000"/>
          </a:bodyPr>
          <a:lstStyle/>
          <a:p>
            <a:r>
              <a:rPr lang="en-US" dirty="0" smtClean="0">
                <a:solidFill>
                  <a:srgbClr val="FFFF00"/>
                </a:solidFill>
                <a:latin typeface="Tahoma" pitchFamily="34" charset="0"/>
                <a:ea typeface="Tahoma" pitchFamily="34" charset="0"/>
                <a:cs typeface="Tahoma" pitchFamily="34" charset="0"/>
              </a:rPr>
              <a:t>Why Do People Lie</a:t>
            </a:r>
            <a:r>
              <a:rPr lang="en-US" dirty="0" smtClean="0">
                <a:solidFill>
                  <a:srgbClr val="FFFF00"/>
                </a:solidFill>
                <a:latin typeface="Tahoma" pitchFamily="34" charset="0"/>
                <a:ea typeface="Tahoma" pitchFamily="34" charset="0"/>
                <a:cs typeface="Tahoma" pitchFamily="34" charset="0"/>
              </a:rPr>
              <a:t>? Shir</a:t>
            </a:r>
            <a:r>
              <a:rPr lang="en-US" dirty="0" smtClean="0">
                <a:solidFill>
                  <a:srgbClr val="FFFF00"/>
                </a:solidFill>
                <a:latin typeface="Tahoma" pitchFamily="34" charset="0"/>
                <a:ea typeface="Tahoma" pitchFamily="34" charset="0"/>
                <a:cs typeface="Tahoma" pitchFamily="34" charset="0"/>
              </a:rPr>
              <a:t>k Responsibility</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467600"/>
          </a:xfrm>
        </p:spPr>
        <p:txBody>
          <a:bodyPr>
            <a:normAutofit/>
          </a:bodyPr>
          <a:lstStyle/>
          <a:p>
            <a:pPr algn="ctr">
              <a:buNone/>
            </a:pPr>
            <a:r>
              <a:rPr lang="en-US" sz="4000" dirty="0" smtClean="0"/>
              <a:t>“”</a:t>
            </a: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A </a:t>
            </a:r>
            <a:r>
              <a:rPr lang="en-US" sz="3900" dirty="0">
                <a:solidFill>
                  <a:schemeClr val="bg1"/>
                </a:solidFill>
                <a:latin typeface="Tahoma" panose="020B0604030504040204" pitchFamily="34" charset="0"/>
                <a:ea typeface="Tahoma" panose="020B0604030504040204" pitchFamily="34" charset="0"/>
                <a:cs typeface="Tahoma" panose="020B0604030504040204" pitchFamily="34" charset="0"/>
              </a:rPr>
              <a:t>man was giving a big dinner, and he invited many; </a:t>
            </a: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900" dirty="0">
                <a:solidFill>
                  <a:schemeClr val="bg1"/>
                </a:solidFill>
                <a:latin typeface="Tahoma" panose="020B0604030504040204" pitchFamily="34" charset="0"/>
                <a:ea typeface="Tahoma" panose="020B0604030504040204" pitchFamily="34" charset="0"/>
                <a:cs typeface="Tahoma" panose="020B0604030504040204" pitchFamily="34" charset="0"/>
              </a:rPr>
              <a:t>at the dinner hour he sent his slave to say to those who had been invited, ‘</a:t>
            </a:r>
            <a:r>
              <a:rPr lang="en-US" sz="3900" dirty="0">
                <a:solidFill>
                  <a:srgbClr val="92D050"/>
                </a:solidFill>
                <a:latin typeface="Tahoma" panose="020B0604030504040204" pitchFamily="34" charset="0"/>
                <a:ea typeface="Tahoma" panose="020B0604030504040204" pitchFamily="34" charset="0"/>
                <a:cs typeface="Tahoma" panose="020B0604030504040204" pitchFamily="34" charset="0"/>
              </a:rPr>
              <a:t>Come; for everything is ready now</a:t>
            </a:r>
            <a:r>
              <a:rPr lang="en-US" sz="39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900" dirty="0" smtClean="0">
                <a:solidFill>
                  <a:srgbClr val="FF0000"/>
                </a:solidFill>
                <a:latin typeface="Tahoma" panose="020B0604030504040204" pitchFamily="34" charset="0"/>
                <a:ea typeface="Tahoma" panose="020B0604030504040204" pitchFamily="34" charset="0"/>
                <a:cs typeface="Tahoma" panose="020B0604030504040204" pitchFamily="34" charset="0"/>
              </a:rPr>
              <a:t>But </a:t>
            </a:r>
            <a:r>
              <a:rPr lang="en-US" sz="3900" dirty="0">
                <a:solidFill>
                  <a:srgbClr val="FF0000"/>
                </a:solidFill>
                <a:latin typeface="Tahoma" panose="020B0604030504040204" pitchFamily="34" charset="0"/>
                <a:ea typeface="Tahoma" panose="020B0604030504040204" pitchFamily="34" charset="0"/>
                <a:cs typeface="Tahoma" panose="020B0604030504040204" pitchFamily="34" charset="0"/>
              </a:rPr>
              <a:t>they all alike began to make excuses</a:t>
            </a:r>
            <a:r>
              <a:rPr lang="en-US" sz="3900" dirty="0">
                <a:solidFill>
                  <a:schemeClr val="bg1"/>
                </a:solidFill>
                <a:latin typeface="Tahoma" panose="020B0604030504040204" pitchFamily="34" charset="0"/>
                <a:ea typeface="Tahoma" panose="020B0604030504040204" pitchFamily="34" charset="0"/>
                <a:cs typeface="Tahoma" panose="020B0604030504040204" pitchFamily="34" charset="0"/>
              </a:rPr>
              <a:t>. The first one said to him, ‘</a:t>
            </a:r>
            <a:r>
              <a:rPr lang="en-US" sz="3900" dirty="0">
                <a:solidFill>
                  <a:srgbClr val="FFFF00"/>
                </a:solidFill>
                <a:latin typeface="Tahoma" panose="020B0604030504040204" pitchFamily="34" charset="0"/>
                <a:ea typeface="Tahoma" panose="020B0604030504040204" pitchFamily="34" charset="0"/>
                <a:cs typeface="Tahoma" panose="020B0604030504040204" pitchFamily="34" charset="0"/>
              </a:rPr>
              <a:t>I have bought a </a:t>
            </a:r>
            <a:r>
              <a:rPr lang="en-US" sz="3900" dirty="0" smtClean="0">
                <a:solidFill>
                  <a:srgbClr val="FFFF00"/>
                </a:solidFill>
                <a:latin typeface="Tahoma" panose="020B0604030504040204" pitchFamily="34" charset="0"/>
                <a:ea typeface="Tahoma" panose="020B0604030504040204" pitchFamily="34" charset="0"/>
                <a:cs typeface="Tahoma" panose="020B0604030504040204" pitchFamily="34" charset="0"/>
              </a:rPr>
              <a:t>piece </a:t>
            </a:r>
            <a:r>
              <a:rPr lang="en-US" sz="3900" dirty="0">
                <a:solidFill>
                  <a:srgbClr val="FFFF00"/>
                </a:solidFill>
                <a:latin typeface="Tahoma" panose="020B0604030504040204" pitchFamily="34" charset="0"/>
                <a:ea typeface="Tahoma" panose="020B0604030504040204" pitchFamily="34" charset="0"/>
                <a:cs typeface="Tahoma" panose="020B0604030504040204" pitchFamily="34" charset="0"/>
              </a:rPr>
              <a:t>of land and I need to go out and look at it</a:t>
            </a:r>
            <a:r>
              <a:rPr lang="en-US" sz="39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900" dirty="0" smtClean="0">
                <a:solidFill>
                  <a:srgbClr val="FF0000"/>
                </a:solidFill>
                <a:latin typeface="Tahoma" panose="020B0604030504040204" pitchFamily="34" charset="0"/>
                <a:ea typeface="Tahoma" panose="020B0604030504040204" pitchFamily="34" charset="0"/>
                <a:cs typeface="Tahoma" panose="020B0604030504040204" pitchFamily="34" charset="0"/>
              </a:rPr>
              <a:t>please </a:t>
            </a:r>
            <a:r>
              <a:rPr lang="en-US" sz="3900" dirty="0">
                <a:solidFill>
                  <a:srgbClr val="FF0000"/>
                </a:solidFill>
                <a:latin typeface="Tahoma" panose="020B0604030504040204" pitchFamily="34" charset="0"/>
                <a:ea typeface="Tahoma" panose="020B0604030504040204" pitchFamily="34" charset="0"/>
                <a:cs typeface="Tahoma" panose="020B0604030504040204" pitchFamily="34" charset="0"/>
              </a:rPr>
              <a:t>consider me excused</a:t>
            </a:r>
            <a:r>
              <a:rPr lang="en-US" sz="39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Another </a:t>
            </a:r>
            <a:r>
              <a:rPr lang="en-US" sz="3900" dirty="0">
                <a:solidFill>
                  <a:schemeClr val="bg1"/>
                </a:solidFill>
                <a:latin typeface="Tahoma" panose="020B0604030504040204" pitchFamily="34" charset="0"/>
                <a:ea typeface="Tahoma" panose="020B0604030504040204" pitchFamily="34" charset="0"/>
                <a:cs typeface="Tahoma" panose="020B0604030504040204" pitchFamily="34" charset="0"/>
              </a:rPr>
              <a:t>one said, ‘</a:t>
            </a:r>
            <a:r>
              <a:rPr lang="en-US" sz="3900" dirty="0">
                <a:solidFill>
                  <a:srgbClr val="FFFF00"/>
                </a:solidFill>
                <a:latin typeface="Tahoma" panose="020B0604030504040204" pitchFamily="34" charset="0"/>
                <a:ea typeface="Tahoma" panose="020B0604030504040204" pitchFamily="34" charset="0"/>
                <a:cs typeface="Tahoma" panose="020B0604030504040204" pitchFamily="34" charset="0"/>
              </a:rPr>
              <a:t>I have bought five yoke of oxen, and I am going to try them out</a:t>
            </a:r>
            <a:r>
              <a:rPr lang="en-US" sz="39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900" dirty="0" smtClean="0">
                <a:solidFill>
                  <a:srgbClr val="FF0000"/>
                </a:solidFill>
                <a:latin typeface="Tahoma" panose="020B0604030504040204" pitchFamily="34" charset="0"/>
                <a:ea typeface="Tahoma" panose="020B0604030504040204" pitchFamily="34" charset="0"/>
                <a:cs typeface="Tahoma" panose="020B0604030504040204" pitchFamily="34" charset="0"/>
              </a:rPr>
              <a:t>please </a:t>
            </a:r>
            <a:r>
              <a:rPr lang="en-US" sz="3900" dirty="0">
                <a:solidFill>
                  <a:srgbClr val="FF0000"/>
                </a:solidFill>
                <a:latin typeface="Tahoma" panose="020B0604030504040204" pitchFamily="34" charset="0"/>
                <a:ea typeface="Tahoma" panose="020B0604030504040204" pitchFamily="34" charset="0"/>
                <a:cs typeface="Tahoma" panose="020B0604030504040204" pitchFamily="34" charset="0"/>
              </a:rPr>
              <a:t>consider me excused</a:t>
            </a:r>
            <a:r>
              <a:rPr lang="en-US" sz="39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Another </a:t>
            </a:r>
            <a:r>
              <a:rPr lang="en-US" sz="3900" dirty="0">
                <a:solidFill>
                  <a:schemeClr val="bg1"/>
                </a:solidFill>
                <a:latin typeface="Tahoma" panose="020B0604030504040204" pitchFamily="34" charset="0"/>
                <a:ea typeface="Tahoma" panose="020B0604030504040204" pitchFamily="34" charset="0"/>
                <a:cs typeface="Tahoma" panose="020B0604030504040204" pitchFamily="34" charset="0"/>
              </a:rPr>
              <a:t>one said, ‘</a:t>
            </a:r>
            <a:r>
              <a:rPr lang="en-US" sz="3900" dirty="0">
                <a:solidFill>
                  <a:srgbClr val="FFFF00"/>
                </a:solidFill>
                <a:latin typeface="Tahoma" panose="020B0604030504040204" pitchFamily="34" charset="0"/>
                <a:ea typeface="Tahoma" panose="020B0604030504040204" pitchFamily="34" charset="0"/>
                <a:cs typeface="Tahoma" panose="020B0604030504040204" pitchFamily="34" charset="0"/>
              </a:rPr>
              <a:t>I have married a wife, and for that reason I cannot come</a:t>
            </a:r>
            <a:r>
              <a:rPr lang="en-US" sz="39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US" sz="3900" dirty="0">
                <a:solidFill>
                  <a:schemeClr val="bg1"/>
                </a:solidFill>
                <a:latin typeface="Tahoma" panose="020B0604030504040204" pitchFamily="34" charset="0"/>
                <a:ea typeface="Tahoma" panose="020B0604030504040204" pitchFamily="34" charset="0"/>
                <a:cs typeface="Tahoma" panose="020B0604030504040204" pitchFamily="34" charset="0"/>
              </a:rPr>
              <a:t>the slave came </a:t>
            </a:r>
            <a:r>
              <a:rPr lang="en-US" sz="3900" i="1" dirty="0">
                <a:solidFill>
                  <a:schemeClr val="bg1"/>
                </a:solidFill>
                <a:latin typeface="Tahoma" panose="020B0604030504040204" pitchFamily="34" charset="0"/>
                <a:ea typeface="Tahoma" panose="020B0604030504040204" pitchFamily="34" charset="0"/>
                <a:cs typeface="Tahoma" panose="020B0604030504040204" pitchFamily="34" charset="0"/>
              </a:rPr>
              <a:t>back</a:t>
            </a:r>
            <a:r>
              <a:rPr lang="en-US" sz="3900" dirty="0">
                <a:solidFill>
                  <a:schemeClr val="bg1"/>
                </a:solidFill>
                <a:latin typeface="Tahoma" panose="020B0604030504040204" pitchFamily="34" charset="0"/>
                <a:ea typeface="Tahoma" panose="020B0604030504040204" pitchFamily="34" charset="0"/>
                <a:cs typeface="Tahoma" panose="020B0604030504040204" pitchFamily="34" charset="0"/>
              </a:rPr>
              <a:t> and reported this to his </a:t>
            </a: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master….</a:t>
            </a:r>
            <a:endParaRPr lang="en-US" sz="4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buNone/>
            </a:pPr>
            <a:endParaRPr lang="en-US" sz="42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9626768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838200"/>
          </a:xfrm>
        </p:spPr>
        <p:txBody>
          <a:bodyPr>
            <a:normAutofit fontScale="90000"/>
          </a:bodyPr>
          <a:lstStyle/>
          <a:p>
            <a:r>
              <a:rPr lang="en-US" dirty="0" smtClean="0">
                <a:solidFill>
                  <a:srgbClr val="FFFF00"/>
                </a:solidFill>
                <a:latin typeface="Tahoma" pitchFamily="34" charset="0"/>
                <a:ea typeface="Tahoma" pitchFamily="34" charset="0"/>
                <a:cs typeface="Tahoma" pitchFamily="34" charset="0"/>
              </a:rPr>
              <a:t>Why Do People Lie</a:t>
            </a:r>
            <a:r>
              <a:rPr lang="en-US" dirty="0" smtClean="0">
                <a:solidFill>
                  <a:srgbClr val="FFFF00"/>
                </a:solidFill>
                <a:latin typeface="Tahoma" pitchFamily="34" charset="0"/>
                <a:ea typeface="Tahoma" pitchFamily="34" charset="0"/>
                <a:cs typeface="Tahoma" pitchFamily="34" charset="0"/>
              </a:rPr>
              <a:t>? Shirk Responsibility</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467600"/>
          </a:xfrm>
        </p:spPr>
        <p:txBody>
          <a:bodyPr>
            <a:normAutofit/>
          </a:bodyPr>
          <a:lstStyle/>
          <a:p>
            <a:pPr algn="ctr">
              <a:buNone/>
            </a:pP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US" sz="3900" dirty="0">
                <a:solidFill>
                  <a:schemeClr val="bg1"/>
                </a:solidFill>
                <a:latin typeface="Tahoma" panose="020B0604030504040204" pitchFamily="34" charset="0"/>
                <a:ea typeface="Tahoma" panose="020B0604030504040204" pitchFamily="34" charset="0"/>
                <a:cs typeface="Tahoma" panose="020B0604030504040204" pitchFamily="34" charset="0"/>
              </a:rPr>
              <a:t>the slave came </a:t>
            </a:r>
            <a:r>
              <a:rPr lang="en-US" sz="3900" i="1" dirty="0">
                <a:solidFill>
                  <a:schemeClr val="bg1"/>
                </a:solidFill>
                <a:latin typeface="Tahoma" panose="020B0604030504040204" pitchFamily="34" charset="0"/>
                <a:ea typeface="Tahoma" panose="020B0604030504040204" pitchFamily="34" charset="0"/>
                <a:cs typeface="Tahoma" panose="020B0604030504040204" pitchFamily="34" charset="0"/>
              </a:rPr>
              <a:t>back</a:t>
            </a:r>
            <a:r>
              <a:rPr lang="en-US" sz="3900" dirty="0">
                <a:solidFill>
                  <a:schemeClr val="bg1"/>
                </a:solidFill>
                <a:latin typeface="Tahoma" panose="020B0604030504040204" pitchFamily="34" charset="0"/>
                <a:ea typeface="Tahoma" panose="020B0604030504040204" pitchFamily="34" charset="0"/>
                <a:cs typeface="Tahoma" panose="020B0604030504040204" pitchFamily="34" charset="0"/>
              </a:rPr>
              <a:t> and reported this to his master. </a:t>
            </a:r>
            <a:r>
              <a:rPr lang="en-US" sz="3900" dirty="0">
                <a:solidFill>
                  <a:srgbClr val="FFFF00"/>
                </a:solidFill>
                <a:latin typeface="Tahoma" panose="020B0604030504040204" pitchFamily="34" charset="0"/>
                <a:ea typeface="Tahoma" panose="020B0604030504040204" pitchFamily="34" charset="0"/>
                <a:cs typeface="Tahoma" panose="020B0604030504040204" pitchFamily="34" charset="0"/>
              </a:rPr>
              <a:t>Then the head of the household became angry</a:t>
            </a:r>
            <a:r>
              <a:rPr lang="en-US" sz="39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900" dirty="0">
                <a:solidFill>
                  <a:srgbClr val="FFFF00"/>
                </a:solidFill>
                <a:latin typeface="Tahoma" panose="020B0604030504040204" pitchFamily="34" charset="0"/>
                <a:ea typeface="Tahoma" panose="020B0604030504040204" pitchFamily="34" charset="0"/>
                <a:cs typeface="Tahoma" panose="020B0604030504040204" pitchFamily="34" charset="0"/>
              </a:rPr>
              <a:t>and said to his slave</a:t>
            </a:r>
            <a:r>
              <a:rPr lang="en-US" sz="3900" dirty="0">
                <a:solidFill>
                  <a:schemeClr val="bg1"/>
                </a:solidFill>
                <a:latin typeface="Tahoma" panose="020B0604030504040204" pitchFamily="34" charset="0"/>
                <a:ea typeface="Tahoma" panose="020B0604030504040204" pitchFamily="34" charset="0"/>
                <a:cs typeface="Tahoma" panose="020B0604030504040204" pitchFamily="34" charset="0"/>
              </a:rPr>
              <a:t>, ‘Go out at once into the streets and lanes of the city and </a:t>
            </a:r>
            <a:r>
              <a:rPr lang="en-US" sz="3900" dirty="0">
                <a:solidFill>
                  <a:srgbClr val="92D050"/>
                </a:solidFill>
                <a:latin typeface="Tahoma" panose="020B0604030504040204" pitchFamily="34" charset="0"/>
                <a:ea typeface="Tahoma" panose="020B0604030504040204" pitchFamily="34" charset="0"/>
                <a:cs typeface="Tahoma" panose="020B0604030504040204" pitchFamily="34" charset="0"/>
              </a:rPr>
              <a:t>bring in here the poor and crippled and blind and lame</a:t>
            </a:r>
            <a:r>
              <a:rPr lang="en-US" sz="39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US" sz="3900" dirty="0">
                <a:solidFill>
                  <a:schemeClr val="bg1"/>
                </a:solidFill>
                <a:latin typeface="Tahoma" panose="020B0604030504040204" pitchFamily="34" charset="0"/>
                <a:ea typeface="Tahoma" panose="020B0604030504040204" pitchFamily="34" charset="0"/>
                <a:cs typeface="Tahoma" panose="020B0604030504040204" pitchFamily="34" charset="0"/>
              </a:rPr>
              <a:t>the slave said, ‘</a:t>
            </a:r>
            <a:r>
              <a:rPr lang="en-US" sz="3900" dirty="0">
                <a:solidFill>
                  <a:srgbClr val="FFFF00"/>
                </a:solidFill>
                <a:latin typeface="Tahoma" panose="020B0604030504040204" pitchFamily="34" charset="0"/>
                <a:ea typeface="Tahoma" panose="020B0604030504040204" pitchFamily="34" charset="0"/>
                <a:cs typeface="Tahoma" panose="020B0604030504040204" pitchFamily="34" charset="0"/>
              </a:rPr>
              <a:t>Master, what you commanded has been done, and still there is room</a:t>
            </a: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900" b="1" baseline="30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900" dirty="0">
                <a:solidFill>
                  <a:schemeClr val="bg1"/>
                </a:solidFill>
                <a:latin typeface="Tahoma" panose="020B0604030504040204" pitchFamily="34" charset="0"/>
                <a:ea typeface="Tahoma" panose="020B0604030504040204" pitchFamily="34" charset="0"/>
                <a:cs typeface="Tahoma" panose="020B0604030504040204" pitchFamily="34" charset="0"/>
              </a:rPr>
              <a:t>And the master said to the slave, ‘</a:t>
            </a:r>
            <a:r>
              <a:rPr lang="en-US" sz="3900" dirty="0">
                <a:solidFill>
                  <a:srgbClr val="FFFF00"/>
                </a:solidFill>
                <a:latin typeface="Tahoma" panose="020B0604030504040204" pitchFamily="34" charset="0"/>
                <a:ea typeface="Tahoma" panose="020B0604030504040204" pitchFamily="34" charset="0"/>
                <a:cs typeface="Tahoma" panose="020B0604030504040204" pitchFamily="34" charset="0"/>
              </a:rPr>
              <a:t>Go out into the highways and along the hedges, and compel </a:t>
            </a:r>
            <a:r>
              <a:rPr lang="en-US" sz="3900" i="1" dirty="0">
                <a:solidFill>
                  <a:srgbClr val="FFFF00"/>
                </a:solidFill>
                <a:latin typeface="Tahoma" panose="020B0604030504040204" pitchFamily="34" charset="0"/>
                <a:ea typeface="Tahoma" panose="020B0604030504040204" pitchFamily="34" charset="0"/>
                <a:cs typeface="Tahoma" panose="020B0604030504040204" pitchFamily="34" charset="0"/>
              </a:rPr>
              <a:t>them</a:t>
            </a:r>
            <a:r>
              <a:rPr lang="en-US" sz="3900" dirty="0">
                <a:solidFill>
                  <a:srgbClr val="FFFF00"/>
                </a:solidFill>
                <a:latin typeface="Tahoma" panose="020B0604030504040204" pitchFamily="34" charset="0"/>
                <a:ea typeface="Tahoma" panose="020B0604030504040204" pitchFamily="34" charset="0"/>
                <a:cs typeface="Tahoma" panose="020B0604030504040204" pitchFamily="34" charset="0"/>
              </a:rPr>
              <a:t> to come in, so that my house may be filled</a:t>
            </a:r>
            <a:r>
              <a:rPr lang="en-US" sz="39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For </a:t>
            </a:r>
            <a:r>
              <a:rPr lang="en-US" sz="3900" dirty="0">
                <a:solidFill>
                  <a:srgbClr val="FF0000"/>
                </a:solidFill>
                <a:latin typeface="Tahoma" panose="020B0604030504040204" pitchFamily="34" charset="0"/>
                <a:ea typeface="Tahoma" panose="020B0604030504040204" pitchFamily="34" charset="0"/>
                <a:cs typeface="Tahoma" panose="020B0604030504040204" pitchFamily="34" charset="0"/>
              </a:rPr>
              <a:t>I tell you, none of those men </a:t>
            </a:r>
            <a:r>
              <a:rPr lang="en-US" sz="4000" dirty="0">
                <a:solidFill>
                  <a:srgbClr val="FF0000"/>
                </a:solidFill>
                <a:latin typeface="Tahoma" panose="020B0604030504040204" pitchFamily="34" charset="0"/>
                <a:ea typeface="Tahoma" panose="020B0604030504040204" pitchFamily="34" charset="0"/>
                <a:cs typeface="Tahoma" panose="020B0604030504040204" pitchFamily="34" charset="0"/>
              </a:rPr>
              <a:t>who were invited shall taste of my dinner</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a:t>
            </a:r>
            <a:endPar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buNone/>
            </a:pPr>
            <a:endParaRPr lang="en-US" sz="4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buNone/>
            </a:pPr>
            <a:endParaRPr lang="en-US" sz="42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3947279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914400"/>
          </a:xfrm>
        </p:spPr>
        <p:txBody>
          <a:bodyPr>
            <a:normAutofit fontScale="90000"/>
          </a:bodyPr>
          <a:lstStyle/>
          <a:p>
            <a:r>
              <a:rPr lang="en-US" dirty="0" smtClean="0">
                <a:solidFill>
                  <a:srgbClr val="FFFF00"/>
                </a:solidFill>
                <a:latin typeface="Tahoma" pitchFamily="34" charset="0"/>
                <a:ea typeface="Tahoma" pitchFamily="34" charset="0"/>
                <a:cs typeface="Tahoma" pitchFamily="34" charset="0"/>
              </a:rPr>
              <a:t>Why Do People Lie?</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162800"/>
          </a:xfrm>
        </p:spPr>
        <p:txBody>
          <a:bodyPr>
            <a:normAutofit/>
          </a:bodyPr>
          <a:lstStyle/>
          <a:p>
            <a:pPr algn="ctr">
              <a:buNone/>
            </a:pPr>
            <a:r>
              <a:rPr lang="en-US" sz="4400" dirty="0">
                <a:solidFill>
                  <a:schemeClr val="bg1"/>
                </a:solidFill>
                <a:latin typeface="Tahoma" pitchFamily="34" charset="0"/>
                <a:ea typeface="Tahoma" pitchFamily="34" charset="0"/>
                <a:cs typeface="Tahoma" pitchFamily="34" charset="0"/>
              </a:rPr>
              <a:t> </a:t>
            </a:r>
            <a:r>
              <a:rPr lang="en-US" sz="4200" dirty="0" smtClean="0">
                <a:solidFill>
                  <a:schemeClr val="bg1"/>
                </a:solidFill>
                <a:latin typeface="Tahoma" pitchFamily="34" charset="0"/>
                <a:ea typeface="Tahoma" pitchFamily="34" charset="0"/>
                <a:cs typeface="Tahoma" pitchFamily="34" charset="0"/>
              </a:rPr>
              <a:t>Shirk Responsibility- </a:t>
            </a:r>
          </a:p>
          <a:p>
            <a:pPr algn="ctr">
              <a:buNone/>
            </a:pPr>
            <a:r>
              <a:rPr lang="en-US" sz="4200" dirty="0" smtClean="0">
                <a:solidFill>
                  <a:schemeClr val="bg1"/>
                </a:solidFill>
                <a:latin typeface="Tahoma" pitchFamily="34" charset="0"/>
                <a:ea typeface="Tahoma" pitchFamily="34" charset="0"/>
                <a:cs typeface="Tahoma" pitchFamily="34" charset="0"/>
              </a:rPr>
              <a:t>(</a:t>
            </a:r>
            <a:r>
              <a:rPr lang="en-US" sz="4200" dirty="0" smtClean="0">
                <a:solidFill>
                  <a:schemeClr val="bg1"/>
                </a:solidFill>
                <a:latin typeface="Tahoma" pitchFamily="34" charset="0"/>
                <a:ea typeface="Tahoma" pitchFamily="34" charset="0"/>
                <a:cs typeface="Tahoma" pitchFamily="34" charset="0"/>
              </a:rPr>
              <a:t>Make excuses </a:t>
            </a:r>
            <a:r>
              <a:rPr lang="en-US" sz="4200" dirty="0" smtClean="0">
                <a:solidFill>
                  <a:schemeClr val="bg1"/>
                </a:solidFill>
                <a:latin typeface="Tahoma" pitchFamily="34" charset="0"/>
                <a:ea typeface="Tahoma" pitchFamily="34" charset="0"/>
                <a:cs typeface="Tahoma" pitchFamily="34" charset="0"/>
              </a:rPr>
              <a:t>for their neglect- </a:t>
            </a:r>
            <a:r>
              <a:rPr lang="en-US" sz="4200" dirty="0" smtClean="0">
                <a:solidFill>
                  <a:schemeClr val="bg1"/>
                </a:solidFill>
                <a:latin typeface="Tahoma" pitchFamily="34" charset="0"/>
                <a:ea typeface="Tahoma" pitchFamily="34" charset="0"/>
                <a:cs typeface="Tahoma" pitchFamily="34" charset="0"/>
              </a:rPr>
              <a:t>Luke </a:t>
            </a:r>
            <a:r>
              <a:rPr lang="en-US" sz="4200" dirty="0" smtClean="0">
                <a:solidFill>
                  <a:schemeClr val="bg1"/>
                </a:solidFill>
                <a:latin typeface="Tahoma" pitchFamily="34" charset="0"/>
                <a:ea typeface="Tahoma" pitchFamily="34" charset="0"/>
                <a:cs typeface="Tahoma" pitchFamily="34" charset="0"/>
              </a:rPr>
              <a:t>14:16-24)</a:t>
            </a:r>
          </a:p>
          <a:p>
            <a:pPr algn="ctr">
              <a:buNone/>
            </a:pPr>
            <a:endParaRPr lang="en-US" sz="4200" dirty="0">
              <a:solidFill>
                <a:schemeClr val="bg1"/>
              </a:solidFill>
              <a:latin typeface="Tahoma" pitchFamily="34" charset="0"/>
              <a:ea typeface="Tahoma" pitchFamily="34" charset="0"/>
              <a:cs typeface="Tahoma" pitchFamily="34" charset="0"/>
            </a:endParaRPr>
          </a:p>
          <a:p>
            <a:pPr algn="ctr">
              <a:buNone/>
            </a:pPr>
            <a:r>
              <a:rPr lang="en-US" sz="4800" dirty="0">
                <a:solidFill>
                  <a:srgbClr val="FFFF00"/>
                </a:solidFill>
                <a:latin typeface="Tahoma" pitchFamily="34" charset="0"/>
                <a:ea typeface="Tahoma" pitchFamily="34" charset="0"/>
                <a:cs typeface="Tahoma" pitchFamily="34" charset="0"/>
              </a:rPr>
              <a:t>Self esteem/</a:t>
            </a:r>
            <a:r>
              <a:rPr lang="en-US" sz="4800" dirty="0" err="1">
                <a:solidFill>
                  <a:srgbClr val="FFFF00"/>
                </a:solidFill>
                <a:latin typeface="Tahoma" pitchFamily="34" charset="0"/>
                <a:ea typeface="Tahoma" pitchFamily="34" charset="0"/>
                <a:cs typeface="Tahoma" pitchFamily="34" charset="0"/>
              </a:rPr>
              <a:t>Embarassment</a:t>
            </a:r>
            <a:r>
              <a:rPr lang="en-US" sz="4800" dirty="0">
                <a:solidFill>
                  <a:srgbClr val="FFFF00"/>
                </a:solidFill>
                <a:latin typeface="Tahoma" pitchFamily="34" charset="0"/>
                <a:ea typeface="Tahoma" pitchFamily="34" charset="0"/>
                <a:cs typeface="Tahoma" pitchFamily="34" charset="0"/>
              </a:rPr>
              <a:t> (cf. Gal. 1:10)</a:t>
            </a:r>
          </a:p>
          <a:p>
            <a:pPr algn="ctr">
              <a:buNone/>
            </a:pPr>
            <a:r>
              <a:rPr lang="en-US" sz="4200" dirty="0">
                <a:solidFill>
                  <a:schemeClr val="bg1"/>
                </a:solidFill>
                <a:latin typeface="Tahoma" pitchFamily="34" charset="0"/>
                <a:ea typeface="Tahoma" pitchFamily="34" charset="0"/>
                <a:cs typeface="Tahoma" pitchFamily="34" charset="0"/>
              </a:rPr>
              <a:t>(they want to feel important so they lie about who they are or what they do)</a:t>
            </a:r>
          </a:p>
          <a:p>
            <a:pPr algn="ctr">
              <a:buNone/>
            </a:pPr>
            <a:r>
              <a:rPr lang="en-US" sz="4200" dirty="0" smtClean="0">
                <a:solidFill>
                  <a:schemeClr val="bg1"/>
                </a:solidFill>
                <a:latin typeface="Tahoma" pitchFamily="34" charset="0"/>
                <a:ea typeface="Tahoma" pitchFamily="34" charset="0"/>
                <a:cs typeface="Tahoma" pitchFamily="34" charset="0"/>
              </a:rPr>
              <a:t> </a:t>
            </a:r>
            <a:endParaRPr lang="en-US" sz="4200" dirty="0" smtClean="0">
              <a:solidFill>
                <a:schemeClr val="bg1"/>
              </a:solidFill>
              <a:latin typeface="Tahoma" pitchFamily="34" charset="0"/>
              <a:ea typeface="Tahoma" pitchFamily="34" charset="0"/>
              <a:cs typeface="Tahoma" pitchFamily="34" charset="0"/>
            </a:endParaRPr>
          </a:p>
          <a:p>
            <a:pPr algn="ctr">
              <a:buNone/>
            </a:pPr>
            <a:endParaRPr lang="en-US" sz="2400" dirty="0">
              <a:solidFill>
                <a:schemeClr val="bg1"/>
              </a:solidFill>
              <a:latin typeface="Tahoma" pitchFamily="34" charset="0"/>
              <a:ea typeface="Tahoma" pitchFamily="34" charset="0"/>
              <a:cs typeface="Tahoma" pitchFamily="34" charset="0"/>
            </a:endParaRPr>
          </a:p>
          <a:p>
            <a:pPr algn="ctr">
              <a:buNone/>
            </a:pPr>
            <a:endParaRPr lang="en-US" sz="4200" dirty="0">
              <a:solidFill>
                <a:schemeClr val="bg1"/>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14956267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8" name="WordArt 6"/>
          <p:cNvSpPr>
            <a:spLocks noChangeArrowheads="1" noChangeShapeType="1" noTextEdit="1"/>
          </p:cNvSpPr>
          <p:nvPr/>
        </p:nvSpPr>
        <p:spPr bwMode="auto">
          <a:xfrm>
            <a:off x="731838" y="0"/>
            <a:ext cx="13044487" cy="2927350"/>
          </a:xfrm>
          <a:prstGeom prst="rect">
            <a:avLst/>
          </a:prstGeom>
          <a:extLst>
            <a:ext uri="{91240B29-F687-4F45-9708-019B960494DF}">
              <a14:hiddenLine xmlns:a14="http://schemas.microsoft.com/office/drawing/2010/main" w="9525">
                <a:solidFill>
                  <a:srgbClr val="000000"/>
                </a:solidFill>
                <a:prstDash val="lgDash"/>
                <a:round/>
                <a:headEnd/>
                <a:tailEnd/>
              </a14:hiddenLine>
            </a:ext>
          </a:extLst>
        </p:spPr>
        <p:txBody>
          <a:bodyPr wrap="none" fromWordArt="1">
            <a:prstTxWarp prst="textSlantUp">
              <a:avLst>
                <a:gd name="adj" fmla="val 28366"/>
              </a:avLst>
            </a:prstTxWarp>
          </a:bodyPr>
          <a:lstStyle/>
          <a:p>
            <a:pPr algn="ctr"/>
            <a:r>
              <a:rPr lang="en-US" sz="7700" kern="10" dirty="0" smtClean="0">
                <a:solidFill>
                  <a:srgbClr val="FFFF00"/>
                </a:solidFill>
                <a:effectLst>
                  <a:outerShdw dist="53882" dir="2700000" algn="ctr" rotWithShape="0">
                    <a:srgbClr val="9999FF">
                      <a:alpha val="79999"/>
                    </a:srgbClr>
                  </a:outerShdw>
                </a:effectLst>
                <a:latin typeface="Impact" panose="020B0806030902050204" pitchFamily="34" charset="0"/>
              </a:rPr>
              <a:t>Why Do </a:t>
            </a:r>
            <a:endParaRPr lang="en-US" sz="7700" kern="10" dirty="0">
              <a:solidFill>
                <a:srgbClr val="FFFF00"/>
              </a:solidFill>
              <a:effectLst>
                <a:outerShdw dist="53882" dir="2700000" algn="ctr" rotWithShape="0">
                  <a:srgbClr val="9999FF">
                    <a:alpha val="79999"/>
                  </a:srgbClr>
                </a:outerShdw>
              </a:effectLst>
              <a:latin typeface="Impact" panose="020B0806030902050204" pitchFamily="34" charset="0"/>
            </a:endParaRPr>
          </a:p>
        </p:txBody>
      </p:sp>
      <p:sp>
        <p:nvSpPr>
          <p:cNvPr id="18439" name="WordArt 7"/>
          <p:cNvSpPr>
            <a:spLocks noChangeArrowheads="1" noChangeShapeType="1" noTextEdit="1"/>
          </p:cNvSpPr>
          <p:nvPr/>
        </p:nvSpPr>
        <p:spPr bwMode="auto">
          <a:xfrm>
            <a:off x="365125" y="3932238"/>
            <a:ext cx="13777913" cy="32004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7700" kern="10" dirty="0" smtClean="0">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Impact" panose="020B0806030902050204" pitchFamily="34" charset="0"/>
              </a:rPr>
              <a:t>People Lie?</a:t>
            </a:r>
            <a:endParaRPr lang="en-US" sz="7700" kern="10" dirty="0">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Impact" panose="020B0806030902050204" pitchFamily="34" charset="0"/>
            </a:endParaRPr>
          </a:p>
        </p:txBody>
      </p:sp>
    </p:spTree>
    <p:extLst>
      <p:ext uri="{BB962C8B-B14F-4D97-AF65-F5344CB8AC3E}">
        <p14:creationId xmlns:p14="http://schemas.microsoft.com/office/powerpoint/2010/main" val="12912438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8" presetClass="entr" presetSubtype="0" accel="100000" fill="hold" grpId="0" nodeType="clickEffect">
                                  <p:stCondLst>
                                    <p:cond delay="0"/>
                                  </p:stCondLst>
                                  <p:childTnLst>
                                    <p:set>
                                      <p:cBhvr>
                                        <p:cTn id="6" dur="1" fill="hold">
                                          <p:stCondLst>
                                            <p:cond delay="0"/>
                                          </p:stCondLst>
                                        </p:cTn>
                                        <p:tgtEl>
                                          <p:spTgt spid="18438"/>
                                        </p:tgtEl>
                                        <p:attrNameLst>
                                          <p:attrName>style.visibility</p:attrName>
                                        </p:attrNameLst>
                                      </p:cBhvr>
                                      <p:to>
                                        <p:strVal val="visible"/>
                                      </p:to>
                                    </p:set>
                                    <p:anim calcmode="lin" valueType="num">
                                      <p:cBhvr>
                                        <p:cTn id="7" dur="500" fill="hold"/>
                                        <p:tgtEl>
                                          <p:spTgt spid="18438"/>
                                        </p:tgtEl>
                                        <p:attrNameLst>
                                          <p:attrName>ppt_w</p:attrName>
                                        </p:attrNameLst>
                                      </p:cBhvr>
                                      <p:tavLst>
                                        <p:tav tm="0">
                                          <p:val>
                                            <p:strVal val="#ppt_w*2.5"/>
                                          </p:val>
                                        </p:tav>
                                        <p:tav tm="100000">
                                          <p:val>
                                            <p:strVal val="#ppt_w"/>
                                          </p:val>
                                        </p:tav>
                                      </p:tavLst>
                                    </p:anim>
                                    <p:anim calcmode="lin" valueType="num">
                                      <p:cBhvr>
                                        <p:cTn id="8" dur="500" fill="hold"/>
                                        <p:tgtEl>
                                          <p:spTgt spid="18438"/>
                                        </p:tgtEl>
                                        <p:attrNameLst>
                                          <p:attrName>ppt_h</p:attrName>
                                        </p:attrNameLst>
                                      </p:cBhvr>
                                      <p:tavLst>
                                        <p:tav tm="0">
                                          <p:val>
                                            <p:strVal val="#ppt_h*0.01"/>
                                          </p:val>
                                        </p:tav>
                                        <p:tav tm="100000">
                                          <p:val>
                                            <p:strVal val="#ppt_h"/>
                                          </p:val>
                                        </p:tav>
                                      </p:tavLst>
                                    </p:anim>
                                    <p:anim calcmode="lin" valueType="num">
                                      <p:cBhvr>
                                        <p:cTn id="9" dur="500" fill="hold"/>
                                        <p:tgtEl>
                                          <p:spTgt spid="18438"/>
                                        </p:tgtEl>
                                        <p:attrNameLst>
                                          <p:attrName>ppt_x</p:attrName>
                                        </p:attrNameLst>
                                      </p:cBhvr>
                                      <p:tavLst>
                                        <p:tav tm="0">
                                          <p:val>
                                            <p:strVal val="#ppt_x"/>
                                          </p:val>
                                        </p:tav>
                                        <p:tav tm="100000">
                                          <p:val>
                                            <p:strVal val="#ppt_x"/>
                                          </p:val>
                                        </p:tav>
                                      </p:tavLst>
                                    </p:anim>
                                    <p:anim calcmode="lin" valueType="num">
                                      <p:cBhvr>
                                        <p:cTn id="10" dur="500" fill="hold"/>
                                        <p:tgtEl>
                                          <p:spTgt spid="18438"/>
                                        </p:tgtEl>
                                        <p:attrNameLst>
                                          <p:attrName>ppt_y</p:attrName>
                                        </p:attrNameLst>
                                      </p:cBhvr>
                                      <p:tavLst>
                                        <p:tav tm="0">
                                          <p:val>
                                            <p:strVal val="#ppt_h+1"/>
                                          </p:val>
                                        </p:tav>
                                        <p:tav tm="100000">
                                          <p:val>
                                            <p:strVal val="#ppt_y"/>
                                          </p:val>
                                        </p:tav>
                                      </p:tavLst>
                                    </p:anim>
                                    <p:animEffect transition="in" filter="fade">
                                      <p:cBhvr>
                                        <p:cTn id="11" dur="500"/>
                                        <p:tgtEl>
                                          <p:spTgt spid="18438"/>
                                        </p:tgtEl>
                                      </p:cBhvr>
                                    </p:animEffect>
                                  </p:childTnLst>
                                </p:cTn>
                              </p:par>
                            </p:childTnLst>
                          </p:cTn>
                        </p:par>
                        <p:par>
                          <p:cTn id="12" fill="hold" nodeType="afterGroup">
                            <p:stCondLst>
                              <p:cond delay="500"/>
                            </p:stCondLst>
                            <p:childTnLst>
                              <p:par>
                                <p:cTn id="13" presetID="50" presetClass="entr" presetSubtype="0" decel="100000" fill="hold" grpId="0" nodeType="afterEffect">
                                  <p:stCondLst>
                                    <p:cond delay="0"/>
                                  </p:stCondLst>
                                  <p:childTnLst>
                                    <p:set>
                                      <p:cBhvr>
                                        <p:cTn id="14" dur="1" fill="hold">
                                          <p:stCondLst>
                                            <p:cond delay="0"/>
                                          </p:stCondLst>
                                        </p:cTn>
                                        <p:tgtEl>
                                          <p:spTgt spid="18439"/>
                                        </p:tgtEl>
                                        <p:attrNameLst>
                                          <p:attrName>style.visibility</p:attrName>
                                        </p:attrNameLst>
                                      </p:cBhvr>
                                      <p:to>
                                        <p:strVal val="visible"/>
                                      </p:to>
                                    </p:set>
                                    <p:anim calcmode="lin" valueType="num">
                                      <p:cBhvr>
                                        <p:cTn id="15" dur="5000" fill="hold"/>
                                        <p:tgtEl>
                                          <p:spTgt spid="18439"/>
                                        </p:tgtEl>
                                        <p:attrNameLst>
                                          <p:attrName>ppt_w</p:attrName>
                                        </p:attrNameLst>
                                      </p:cBhvr>
                                      <p:tavLst>
                                        <p:tav tm="0">
                                          <p:val>
                                            <p:strVal val="#ppt_w+.3"/>
                                          </p:val>
                                        </p:tav>
                                        <p:tav tm="100000">
                                          <p:val>
                                            <p:strVal val="#ppt_w"/>
                                          </p:val>
                                        </p:tav>
                                      </p:tavLst>
                                    </p:anim>
                                    <p:anim calcmode="lin" valueType="num">
                                      <p:cBhvr>
                                        <p:cTn id="16" dur="5000" fill="hold"/>
                                        <p:tgtEl>
                                          <p:spTgt spid="18439"/>
                                        </p:tgtEl>
                                        <p:attrNameLst>
                                          <p:attrName>ppt_h</p:attrName>
                                        </p:attrNameLst>
                                      </p:cBhvr>
                                      <p:tavLst>
                                        <p:tav tm="0">
                                          <p:val>
                                            <p:strVal val="#ppt_h"/>
                                          </p:val>
                                        </p:tav>
                                        <p:tav tm="100000">
                                          <p:val>
                                            <p:strVal val="#ppt_h"/>
                                          </p:val>
                                        </p:tav>
                                      </p:tavLst>
                                    </p:anim>
                                    <p:animEffect transition="in" filter="fade">
                                      <p:cBhvr>
                                        <p:cTn id="17" dur="5000"/>
                                        <p:tgtEl>
                                          <p:spTgt spid="184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8" grpId="0" animBg="1"/>
      <p:bldP spid="18439"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838200"/>
          </a:xfrm>
        </p:spPr>
        <p:txBody>
          <a:bodyPr>
            <a:normAutofit fontScale="90000"/>
          </a:bodyPr>
          <a:lstStyle/>
          <a:p>
            <a:r>
              <a:rPr lang="en-US" dirty="0" smtClean="0">
                <a:solidFill>
                  <a:srgbClr val="FFFF00"/>
                </a:solidFill>
                <a:latin typeface="Tahoma" pitchFamily="34" charset="0"/>
                <a:ea typeface="Tahoma" pitchFamily="34" charset="0"/>
                <a:cs typeface="Tahoma" pitchFamily="34" charset="0"/>
              </a:rPr>
              <a:t>Why Do People Lie</a:t>
            </a:r>
            <a:r>
              <a:rPr lang="en-US" dirty="0" smtClean="0">
                <a:solidFill>
                  <a:srgbClr val="FFFF00"/>
                </a:solidFill>
                <a:latin typeface="Tahoma" pitchFamily="34" charset="0"/>
                <a:ea typeface="Tahoma" pitchFamily="34" charset="0"/>
                <a:cs typeface="Tahoma" pitchFamily="34" charset="0"/>
              </a:rPr>
              <a:t>? </a:t>
            </a:r>
            <a:r>
              <a:rPr lang="en-US" dirty="0" smtClean="0">
                <a:solidFill>
                  <a:srgbClr val="FFFF00"/>
                </a:solidFill>
                <a:latin typeface="Tahoma" pitchFamily="34" charset="0"/>
                <a:ea typeface="Tahoma" pitchFamily="34" charset="0"/>
                <a:cs typeface="Tahoma" pitchFamily="34" charset="0"/>
              </a:rPr>
              <a:t>Self-Esteem</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467600"/>
          </a:xfrm>
        </p:spPr>
        <p:txBody>
          <a:bodyPr>
            <a:normAutofit/>
          </a:bodyPr>
          <a:lstStyle/>
          <a:p>
            <a:pPr algn="ctr">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“For </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am I now </a:t>
            </a:r>
            <a:r>
              <a:rPr lang="en-US" sz="4400" dirty="0">
                <a:solidFill>
                  <a:srgbClr val="FF0000"/>
                </a:solidFill>
                <a:latin typeface="Tahoma" panose="020B0604030504040204" pitchFamily="34" charset="0"/>
                <a:ea typeface="Tahoma" panose="020B0604030504040204" pitchFamily="34" charset="0"/>
                <a:cs typeface="Tahoma" panose="020B0604030504040204" pitchFamily="34" charset="0"/>
              </a:rPr>
              <a:t>seeking the favor of men</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400" dirty="0">
                <a:solidFill>
                  <a:srgbClr val="00B0F0"/>
                </a:solidFill>
                <a:latin typeface="Tahoma" panose="020B0604030504040204" pitchFamily="34" charset="0"/>
                <a:ea typeface="Tahoma" panose="020B0604030504040204" pitchFamily="34" charset="0"/>
                <a:cs typeface="Tahoma" panose="020B0604030504040204" pitchFamily="34" charset="0"/>
              </a:rPr>
              <a:t>or of God</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 Or am </a:t>
            </a:r>
            <a:r>
              <a:rPr lang="en-US" sz="4400" dirty="0">
                <a:solidFill>
                  <a:srgbClr val="FF0000"/>
                </a:solidFill>
                <a:latin typeface="Tahoma" panose="020B0604030504040204" pitchFamily="34" charset="0"/>
                <a:ea typeface="Tahoma" panose="020B0604030504040204" pitchFamily="34" charset="0"/>
                <a:cs typeface="Tahoma" panose="020B0604030504040204" pitchFamily="34" charset="0"/>
              </a:rPr>
              <a:t>I striving to please men</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 If I were still trying to please men, I would not be a bond-servant of </a:t>
            </a: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Christ”</a:t>
            </a:r>
            <a:endParaRPr lang="en-US" sz="42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9355523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914400"/>
          </a:xfrm>
        </p:spPr>
        <p:txBody>
          <a:bodyPr>
            <a:normAutofit fontScale="90000"/>
          </a:bodyPr>
          <a:lstStyle/>
          <a:p>
            <a:r>
              <a:rPr lang="en-US" dirty="0" smtClean="0">
                <a:solidFill>
                  <a:srgbClr val="FFFF00"/>
                </a:solidFill>
                <a:latin typeface="Tahoma" pitchFamily="34" charset="0"/>
                <a:ea typeface="Tahoma" pitchFamily="34" charset="0"/>
                <a:cs typeface="Tahoma" pitchFamily="34" charset="0"/>
              </a:rPr>
              <a:t>Why Do People Lie?</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162800"/>
          </a:xfrm>
        </p:spPr>
        <p:txBody>
          <a:bodyPr>
            <a:normAutofit/>
          </a:bodyPr>
          <a:lstStyle/>
          <a:p>
            <a:pPr algn="ctr">
              <a:buNone/>
            </a:pPr>
            <a:r>
              <a:rPr lang="en-US" sz="4400" dirty="0">
                <a:solidFill>
                  <a:schemeClr val="bg1"/>
                </a:solidFill>
                <a:latin typeface="Tahoma" pitchFamily="34" charset="0"/>
                <a:ea typeface="Tahoma" pitchFamily="34" charset="0"/>
                <a:cs typeface="Tahoma" pitchFamily="34" charset="0"/>
              </a:rPr>
              <a:t> </a:t>
            </a:r>
            <a:r>
              <a:rPr lang="en-US" sz="4200" dirty="0" smtClean="0">
                <a:solidFill>
                  <a:schemeClr val="bg1"/>
                </a:solidFill>
                <a:latin typeface="Tahoma" pitchFamily="34" charset="0"/>
                <a:ea typeface="Tahoma" pitchFamily="34" charset="0"/>
                <a:cs typeface="Tahoma" pitchFamily="34" charset="0"/>
              </a:rPr>
              <a:t>Shirk Responsibility- </a:t>
            </a:r>
          </a:p>
          <a:p>
            <a:pPr algn="ctr">
              <a:buNone/>
            </a:pPr>
            <a:r>
              <a:rPr lang="en-US" sz="4200" dirty="0" smtClean="0">
                <a:solidFill>
                  <a:schemeClr val="bg1"/>
                </a:solidFill>
                <a:latin typeface="Tahoma" pitchFamily="34" charset="0"/>
                <a:ea typeface="Tahoma" pitchFamily="34" charset="0"/>
                <a:cs typeface="Tahoma" pitchFamily="34" charset="0"/>
              </a:rPr>
              <a:t>(</a:t>
            </a:r>
            <a:r>
              <a:rPr lang="en-US" sz="4200" dirty="0" smtClean="0">
                <a:solidFill>
                  <a:schemeClr val="bg1"/>
                </a:solidFill>
                <a:latin typeface="Tahoma" pitchFamily="34" charset="0"/>
                <a:ea typeface="Tahoma" pitchFamily="34" charset="0"/>
                <a:cs typeface="Tahoma" pitchFamily="34" charset="0"/>
              </a:rPr>
              <a:t>Make excuses </a:t>
            </a:r>
            <a:r>
              <a:rPr lang="en-US" sz="4200" dirty="0" smtClean="0">
                <a:solidFill>
                  <a:schemeClr val="bg1"/>
                </a:solidFill>
                <a:latin typeface="Tahoma" pitchFamily="34" charset="0"/>
                <a:ea typeface="Tahoma" pitchFamily="34" charset="0"/>
                <a:cs typeface="Tahoma" pitchFamily="34" charset="0"/>
              </a:rPr>
              <a:t>for their neglect- </a:t>
            </a:r>
            <a:r>
              <a:rPr lang="en-US" sz="4200" dirty="0" smtClean="0">
                <a:solidFill>
                  <a:schemeClr val="bg1"/>
                </a:solidFill>
                <a:latin typeface="Tahoma" pitchFamily="34" charset="0"/>
                <a:ea typeface="Tahoma" pitchFamily="34" charset="0"/>
                <a:cs typeface="Tahoma" pitchFamily="34" charset="0"/>
              </a:rPr>
              <a:t>Luke 14:18ff) </a:t>
            </a:r>
          </a:p>
          <a:p>
            <a:pPr algn="ctr">
              <a:buNone/>
            </a:pPr>
            <a:endParaRPr lang="en-US" sz="2400" dirty="0">
              <a:solidFill>
                <a:schemeClr val="bg1"/>
              </a:solidFill>
              <a:latin typeface="Tahoma" pitchFamily="34" charset="0"/>
              <a:ea typeface="Tahoma" pitchFamily="34" charset="0"/>
              <a:cs typeface="Tahoma" pitchFamily="34" charset="0"/>
            </a:endParaRPr>
          </a:p>
          <a:p>
            <a:pPr algn="ctr">
              <a:buNone/>
            </a:pPr>
            <a:r>
              <a:rPr lang="en-US" sz="4200" dirty="0" smtClean="0">
                <a:solidFill>
                  <a:schemeClr val="bg1"/>
                </a:solidFill>
                <a:latin typeface="Tahoma" pitchFamily="34" charset="0"/>
                <a:ea typeface="Tahoma" pitchFamily="34" charset="0"/>
                <a:cs typeface="Tahoma" pitchFamily="34" charset="0"/>
              </a:rPr>
              <a:t>Self esteem/</a:t>
            </a:r>
            <a:r>
              <a:rPr lang="en-US" sz="4200" dirty="0" err="1" smtClean="0">
                <a:solidFill>
                  <a:schemeClr val="bg1"/>
                </a:solidFill>
                <a:latin typeface="Tahoma" pitchFamily="34" charset="0"/>
                <a:ea typeface="Tahoma" pitchFamily="34" charset="0"/>
                <a:cs typeface="Tahoma" pitchFamily="34" charset="0"/>
              </a:rPr>
              <a:t>Embarassment</a:t>
            </a:r>
            <a:r>
              <a:rPr lang="en-US" sz="4200" dirty="0" smtClean="0">
                <a:solidFill>
                  <a:schemeClr val="bg1"/>
                </a:solidFill>
                <a:latin typeface="Tahoma" pitchFamily="34" charset="0"/>
                <a:ea typeface="Tahoma" pitchFamily="34" charset="0"/>
                <a:cs typeface="Tahoma" pitchFamily="34" charset="0"/>
              </a:rPr>
              <a:t> (cf. Gal. 1:10)</a:t>
            </a:r>
            <a:endParaRPr lang="en-US" sz="4200" dirty="0" smtClean="0">
              <a:solidFill>
                <a:schemeClr val="bg1"/>
              </a:solidFill>
              <a:latin typeface="Tahoma" pitchFamily="34" charset="0"/>
              <a:ea typeface="Tahoma" pitchFamily="34" charset="0"/>
              <a:cs typeface="Tahoma" pitchFamily="34" charset="0"/>
            </a:endParaRPr>
          </a:p>
          <a:p>
            <a:pPr algn="ctr">
              <a:buNone/>
            </a:pPr>
            <a:r>
              <a:rPr lang="en-US" sz="4200" dirty="0" smtClean="0">
                <a:solidFill>
                  <a:schemeClr val="bg1"/>
                </a:solidFill>
                <a:latin typeface="Tahoma" pitchFamily="34" charset="0"/>
                <a:ea typeface="Tahoma" pitchFamily="34" charset="0"/>
                <a:cs typeface="Tahoma" pitchFamily="34" charset="0"/>
              </a:rPr>
              <a:t>(</a:t>
            </a:r>
            <a:r>
              <a:rPr lang="en-US" sz="4200" dirty="0" smtClean="0">
                <a:solidFill>
                  <a:schemeClr val="bg1"/>
                </a:solidFill>
                <a:latin typeface="Tahoma" pitchFamily="34" charset="0"/>
                <a:ea typeface="Tahoma" pitchFamily="34" charset="0"/>
                <a:cs typeface="Tahoma" pitchFamily="34" charset="0"/>
              </a:rPr>
              <a:t>they </a:t>
            </a:r>
            <a:r>
              <a:rPr lang="en-US" sz="4200" dirty="0" smtClean="0">
                <a:solidFill>
                  <a:schemeClr val="bg1"/>
                </a:solidFill>
                <a:latin typeface="Tahoma" pitchFamily="34" charset="0"/>
                <a:ea typeface="Tahoma" pitchFamily="34" charset="0"/>
                <a:cs typeface="Tahoma" pitchFamily="34" charset="0"/>
              </a:rPr>
              <a:t>want </a:t>
            </a:r>
            <a:r>
              <a:rPr lang="en-US" sz="4200" dirty="0" smtClean="0">
                <a:solidFill>
                  <a:schemeClr val="bg1"/>
                </a:solidFill>
                <a:latin typeface="Tahoma" pitchFamily="34" charset="0"/>
                <a:ea typeface="Tahoma" pitchFamily="34" charset="0"/>
                <a:cs typeface="Tahoma" pitchFamily="34" charset="0"/>
              </a:rPr>
              <a:t>to feel </a:t>
            </a:r>
            <a:r>
              <a:rPr lang="en-US" sz="4200" dirty="0" smtClean="0">
                <a:solidFill>
                  <a:schemeClr val="bg1"/>
                </a:solidFill>
                <a:latin typeface="Tahoma" pitchFamily="34" charset="0"/>
                <a:ea typeface="Tahoma" pitchFamily="34" charset="0"/>
                <a:cs typeface="Tahoma" pitchFamily="34" charset="0"/>
              </a:rPr>
              <a:t>important so they lie about </a:t>
            </a:r>
            <a:r>
              <a:rPr lang="en-US" sz="4200" dirty="0" smtClean="0">
                <a:solidFill>
                  <a:schemeClr val="bg1"/>
                </a:solidFill>
                <a:latin typeface="Tahoma" pitchFamily="34" charset="0"/>
                <a:ea typeface="Tahoma" pitchFamily="34" charset="0"/>
                <a:cs typeface="Tahoma" pitchFamily="34" charset="0"/>
              </a:rPr>
              <a:t>who they </a:t>
            </a:r>
            <a:r>
              <a:rPr lang="en-US" sz="4200" dirty="0" smtClean="0">
                <a:solidFill>
                  <a:schemeClr val="bg1"/>
                </a:solidFill>
                <a:latin typeface="Tahoma" pitchFamily="34" charset="0"/>
                <a:ea typeface="Tahoma" pitchFamily="34" charset="0"/>
                <a:cs typeface="Tahoma" pitchFamily="34" charset="0"/>
              </a:rPr>
              <a:t>are or what </a:t>
            </a:r>
            <a:r>
              <a:rPr lang="en-US" sz="4200" dirty="0" smtClean="0">
                <a:solidFill>
                  <a:schemeClr val="bg1"/>
                </a:solidFill>
                <a:latin typeface="Tahoma" pitchFamily="34" charset="0"/>
                <a:ea typeface="Tahoma" pitchFamily="34" charset="0"/>
                <a:cs typeface="Tahoma" pitchFamily="34" charset="0"/>
              </a:rPr>
              <a:t>they do)</a:t>
            </a:r>
          </a:p>
          <a:p>
            <a:pPr algn="ctr">
              <a:buNone/>
            </a:pPr>
            <a:endParaRPr lang="en-US" sz="2400" dirty="0" smtClean="0">
              <a:solidFill>
                <a:schemeClr val="bg1"/>
              </a:solidFill>
              <a:latin typeface="Tahoma" pitchFamily="34" charset="0"/>
              <a:ea typeface="Tahoma" pitchFamily="34" charset="0"/>
              <a:cs typeface="Tahoma" pitchFamily="34" charset="0"/>
            </a:endParaRPr>
          </a:p>
          <a:p>
            <a:pPr algn="ctr">
              <a:buNone/>
            </a:pPr>
            <a:r>
              <a:rPr lang="en-US" sz="4400" dirty="0" smtClean="0">
                <a:solidFill>
                  <a:srgbClr val="FFFF00"/>
                </a:solidFill>
                <a:latin typeface="Tahoma" pitchFamily="34" charset="0"/>
                <a:ea typeface="Tahoma" pitchFamily="34" charset="0"/>
                <a:cs typeface="Tahoma" pitchFamily="34" charset="0"/>
              </a:rPr>
              <a:t>Spare someone’s feelings/not offend (cf. Matt. 15:12-14)</a:t>
            </a:r>
            <a:endParaRPr lang="en-US" sz="4400" dirty="0" smtClean="0">
              <a:solidFill>
                <a:srgbClr val="FFFF00"/>
              </a:solidFill>
              <a:latin typeface="Tahoma" pitchFamily="34" charset="0"/>
              <a:ea typeface="Tahoma" pitchFamily="34" charset="0"/>
              <a:cs typeface="Tahoma" pitchFamily="34" charset="0"/>
            </a:endParaRPr>
          </a:p>
          <a:p>
            <a:pPr algn="ctr">
              <a:buNone/>
            </a:pPr>
            <a:r>
              <a:rPr lang="en-US" sz="4200" dirty="0" smtClean="0">
                <a:solidFill>
                  <a:schemeClr val="bg1"/>
                </a:solidFill>
                <a:latin typeface="Tahoma" pitchFamily="34" charset="0"/>
                <a:ea typeface="Tahoma" pitchFamily="34" charset="0"/>
                <a:cs typeface="Tahoma" pitchFamily="34" charset="0"/>
              </a:rPr>
              <a:t>(Say- ‘You </a:t>
            </a:r>
            <a:r>
              <a:rPr lang="en-US" sz="4200" dirty="0" smtClean="0">
                <a:solidFill>
                  <a:schemeClr val="bg1"/>
                </a:solidFill>
                <a:latin typeface="Tahoma" pitchFamily="34" charset="0"/>
                <a:ea typeface="Tahoma" pitchFamily="34" charset="0"/>
                <a:cs typeface="Tahoma" pitchFamily="34" charset="0"/>
              </a:rPr>
              <a:t>look </a:t>
            </a:r>
            <a:r>
              <a:rPr lang="en-US" sz="4200" dirty="0" smtClean="0">
                <a:solidFill>
                  <a:schemeClr val="bg1"/>
                </a:solidFill>
                <a:latin typeface="Tahoma" pitchFamily="34" charset="0"/>
                <a:ea typeface="Tahoma" pitchFamily="34" charset="0"/>
                <a:cs typeface="Tahoma" pitchFamily="34" charset="0"/>
              </a:rPr>
              <a:t>great’, ‘I’m </a:t>
            </a:r>
            <a:r>
              <a:rPr lang="en-US" sz="4200" dirty="0" smtClean="0">
                <a:solidFill>
                  <a:schemeClr val="bg1"/>
                </a:solidFill>
                <a:latin typeface="Tahoma" pitchFamily="34" charset="0"/>
                <a:ea typeface="Tahoma" pitchFamily="34" charset="0"/>
                <a:cs typeface="Tahoma" pitchFamily="34" charset="0"/>
              </a:rPr>
              <a:t>doing </a:t>
            </a:r>
            <a:r>
              <a:rPr lang="en-US" sz="4200" dirty="0" smtClean="0">
                <a:solidFill>
                  <a:schemeClr val="bg1"/>
                </a:solidFill>
                <a:latin typeface="Tahoma" pitchFamily="34" charset="0"/>
                <a:ea typeface="Tahoma" pitchFamily="34" charset="0"/>
                <a:cs typeface="Tahoma" pitchFamily="34" charset="0"/>
              </a:rPr>
              <a:t>well’, ‘This </a:t>
            </a:r>
            <a:r>
              <a:rPr lang="en-US" sz="4200" dirty="0" smtClean="0">
                <a:solidFill>
                  <a:schemeClr val="bg1"/>
                </a:solidFill>
                <a:latin typeface="Tahoma" pitchFamily="34" charset="0"/>
                <a:ea typeface="Tahoma" pitchFamily="34" charset="0"/>
                <a:cs typeface="Tahoma" pitchFamily="34" charset="0"/>
              </a:rPr>
              <a:t>is </a:t>
            </a:r>
            <a:r>
              <a:rPr lang="en-US" sz="4200" dirty="0" smtClean="0">
                <a:solidFill>
                  <a:schemeClr val="bg1"/>
                </a:solidFill>
                <a:latin typeface="Tahoma" pitchFamily="34" charset="0"/>
                <a:ea typeface="Tahoma" pitchFamily="34" charset="0"/>
                <a:cs typeface="Tahoma" pitchFamily="34" charset="0"/>
              </a:rPr>
              <a:t>delicious’)- </a:t>
            </a:r>
            <a:endParaRPr lang="en-US" sz="4200" dirty="0" smtClean="0">
              <a:solidFill>
                <a:schemeClr val="bg1"/>
              </a:solidFill>
              <a:latin typeface="Tahoma" pitchFamily="34" charset="0"/>
              <a:ea typeface="Tahoma" pitchFamily="34" charset="0"/>
              <a:cs typeface="Tahoma" pitchFamily="34" charset="0"/>
            </a:endParaRPr>
          </a:p>
          <a:p>
            <a:pPr algn="ctr">
              <a:buNone/>
            </a:pPr>
            <a:endParaRPr lang="en-US" sz="4200" dirty="0">
              <a:solidFill>
                <a:schemeClr val="bg1"/>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2364502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838200"/>
          </a:xfrm>
        </p:spPr>
        <p:txBody>
          <a:bodyPr>
            <a:normAutofit fontScale="90000"/>
          </a:bodyPr>
          <a:lstStyle/>
          <a:p>
            <a:r>
              <a:rPr lang="en-US" dirty="0" smtClean="0">
                <a:solidFill>
                  <a:srgbClr val="FFFF00"/>
                </a:solidFill>
                <a:latin typeface="Tahoma" pitchFamily="34" charset="0"/>
                <a:ea typeface="Tahoma" pitchFamily="34" charset="0"/>
                <a:cs typeface="Tahoma" pitchFamily="34" charset="0"/>
              </a:rPr>
              <a:t>Why Do People Lie</a:t>
            </a:r>
            <a:r>
              <a:rPr lang="en-US" dirty="0" smtClean="0">
                <a:solidFill>
                  <a:srgbClr val="FFFF00"/>
                </a:solidFill>
                <a:latin typeface="Tahoma" pitchFamily="34" charset="0"/>
                <a:ea typeface="Tahoma" pitchFamily="34" charset="0"/>
                <a:cs typeface="Tahoma" pitchFamily="34" charset="0"/>
              </a:rPr>
              <a:t>?  Not offend someone</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467600"/>
          </a:xfrm>
        </p:spPr>
        <p:txBody>
          <a:bodyPr>
            <a:normAutofit/>
          </a:bodyPr>
          <a:lstStyle/>
          <a:p>
            <a:pPr algn="ctr">
              <a:buNone/>
            </a:pPr>
            <a:r>
              <a:rPr lang="en-US" sz="4400" smtClean="0">
                <a:solidFill>
                  <a:schemeClr val="bg1"/>
                </a:solidFill>
                <a:latin typeface="Tahoma" panose="020B0604030504040204" pitchFamily="34" charset="0"/>
                <a:ea typeface="Tahoma" panose="020B0604030504040204" pitchFamily="34" charset="0"/>
                <a:cs typeface="Tahoma" panose="020B0604030504040204" pitchFamily="34" charset="0"/>
              </a:rPr>
              <a:t>“The </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disciples *came and *said to Him, “</a:t>
            </a:r>
            <a:r>
              <a:rPr lang="en-US" sz="4400" dirty="0">
                <a:solidFill>
                  <a:srgbClr val="FFFF00"/>
                </a:solidFill>
                <a:latin typeface="Tahoma" panose="020B0604030504040204" pitchFamily="34" charset="0"/>
                <a:ea typeface="Tahoma" panose="020B0604030504040204" pitchFamily="34" charset="0"/>
                <a:cs typeface="Tahoma" panose="020B0604030504040204" pitchFamily="34" charset="0"/>
              </a:rPr>
              <a:t>Do You know that the Pharisees were </a:t>
            </a:r>
            <a:r>
              <a:rPr lang="en-US" sz="4400" u="sng" dirty="0" smtClean="0">
                <a:solidFill>
                  <a:srgbClr val="FFFF00"/>
                </a:solidFill>
                <a:latin typeface="Tahoma" panose="020B0604030504040204" pitchFamily="34" charset="0"/>
                <a:ea typeface="Tahoma" panose="020B0604030504040204" pitchFamily="34" charset="0"/>
                <a:cs typeface="Tahoma" panose="020B0604030504040204" pitchFamily="34" charset="0"/>
              </a:rPr>
              <a:t>offended</a:t>
            </a:r>
            <a:r>
              <a:rPr lang="en-US" sz="4400" dirty="0" smtClean="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when they heard this statement?” </a:t>
            </a: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But </a:t>
            </a:r>
            <a:r>
              <a:rPr lang="en-US" sz="4400" dirty="0">
                <a:solidFill>
                  <a:srgbClr val="00B0F0"/>
                </a:solidFill>
                <a:latin typeface="Tahoma" panose="020B0604030504040204" pitchFamily="34" charset="0"/>
                <a:ea typeface="Tahoma" panose="020B0604030504040204" pitchFamily="34" charset="0"/>
                <a:cs typeface="Tahoma" panose="020B0604030504040204" pitchFamily="34" charset="0"/>
              </a:rPr>
              <a:t>He answered and said</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 “Every plant which </a:t>
            </a:r>
            <a:r>
              <a:rPr lang="en-US" sz="4400" dirty="0">
                <a:solidFill>
                  <a:srgbClr val="00B0F0"/>
                </a:solidFill>
                <a:latin typeface="Tahoma" panose="020B0604030504040204" pitchFamily="34" charset="0"/>
                <a:ea typeface="Tahoma" panose="020B0604030504040204" pitchFamily="34" charset="0"/>
                <a:cs typeface="Tahoma" panose="020B0604030504040204" pitchFamily="34" charset="0"/>
              </a:rPr>
              <a:t>My heavenly Father </a:t>
            </a:r>
            <a:r>
              <a:rPr lang="en-US" sz="4400" dirty="0">
                <a:solidFill>
                  <a:srgbClr val="FF0000"/>
                </a:solidFill>
                <a:latin typeface="Tahoma" panose="020B0604030504040204" pitchFamily="34" charset="0"/>
                <a:ea typeface="Tahoma" panose="020B0604030504040204" pitchFamily="34" charset="0"/>
                <a:cs typeface="Tahoma" panose="020B0604030504040204" pitchFamily="34" charset="0"/>
              </a:rPr>
              <a:t>did not plant shall be uprooted</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Let </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them alone; they are blind guides </a:t>
            </a: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of </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the blind. And </a:t>
            </a:r>
            <a:r>
              <a:rPr lang="en-US" sz="4400" dirty="0">
                <a:solidFill>
                  <a:srgbClr val="FF0000"/>
                </a:solidFill>
                <a:latin typeface="Tahoma" panose="020B0604030504040204" pitchFamily="34" charset="0"/>
                <a:ea typeface="Tahoma" panose="020B0604030504040204" pitchFamily="34" charset="0"/>
                <a:cs typeface="Tahoma" panose="020B0604030504040204" pitchFamily="34" charset="0"/>
              </a:rPr>
              <a:t>if a blind man guides a blind man, both will fall into a pit</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a:t>
            </a:r>
            <a:endParaRPr lang="en-US" sz="4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buNone/>
            </a:pPr>
            <a:endParaRPr lang="en-US" sz="42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6827300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914400"/>
          </a:xfrm>
        </p:spPr>
        <p:txBody>
          <a:bodyPr>
            <a:normAutofit fontScale="90000"/>
          </a:bodyPr>
          <a:lstStyle/>
          <a:p>
            <a:r>
              <a:rPr lang="en-US" dirty="0" smtClean="0">
                <a:solidFill>
                  <a:srgbClr val="FFFF00"/>
                </a:solidFill>
                <a:latin typeface="Tahoma" pitchFamily="34" charset="0"/>
                <a:ea typeface="Tahoma" pitchFamily="34" charset="0"/>
                <a:cs typeface="Tahoma" pitchFamily="34" charset="0"/>
              </a:rPr>
              <a:t>Why Do People Lie?</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162800"/>
          </a:xfrm>
        </p:spPr>
        <p:txBody>
          <a:bodyPr>
            <a:normAutofit/>
          </a:bodyPr>
          <a:lstStyle/>
          <a:p>
            <a:pPr algn="ctr">
              <a:buNone/>
            </a:pPr>
            <a:r>
              <a:rPr lang="en-US" sz="4400" dirty="0">
                <a:solidFill>
                  <a:schemeClr val="bg1"/>
                </a:solidFill>
                <a:latin typeface="Tahoma" pitchFamily="34" charset="0"/>
                <a:ea typeface="Tahoma" pitchFamily="34" charset="0"/>
                <a:cs typeface="Tahoma" pitchFamily="34" charset="0"/>
              </a:rPr>
              <a:t> </a:t>
            </a:r>
            <a:r>
              <a:rPr lang="en-US" sz="4200" dirty="0" smtClean="0">
                <a:solidFill>
                  <a:schemeClr val="bg1"/>
                </a:solidFill>
                <a:latin typeface="Tahoma" pitchFamily="34" charset="0"/>
                <a:ea typeface="Tahoma" pitchFamily="34" charset="0"/>
                <a:cs typeface="Tahoma" pitchFamily="34" charset="0"/>
              </a:rPr>
              <a:t>Shirk Responsibility- </a:t>
            </a:r>
          </a:p>
          <a:p>
            <a:pPr algn="ctr">
              <a:buNone/>
            </a:pPr>
            <a:r>
              <a:rPr lang="en-US" sz="4200" dirty="0" smtClean="0">
                <a:solidFill>
                  <a:schemeClr val="bg1"/>
                </a:solidFill>
                <a:latin typeface="Tahoma" pitchFamily="34" charset="0"/>
                <a:ea typeface="Tahoma" pitchFamily="34" charset="0"/>
                <a:cs typeface="Tahoma" pitchFamily="34" charset="0"/>
              </a:rPr>
              <a:t>(</a:t>
            </a:r>
            <a:r>
              <a:rPr lang="en-US" sz="4200" dirty="0" smtClean="0">
                <a:solidFill>
                  <a:schemeClr val="bg1"/>
                </a:solidFill>
                <a:latin typeface="Tahoma" pitchFamily="34" charset="0"/>
                <a:ea typeface="Tahoma" pitchFamily="34" charset="0"/>
                <a:cs typeface="Tahoma" pitchFamily="34" charset="0"/>
              </a:rPr>
              <a:t>Make excuses </a:t>
            </a:r>
            <a:r>
              <a:rPr lang="en-US" sz="4200" dirty="0" smtClean="0">
                <a:solidFill>
                  <a:schemeClr val="bg1"/>
                </a:solidFill>
                <a:latin typeface="Tahoma" pitchFamily="34" charset="0"/>
                <a:ea typeface="Tahoma" pitchFamily="34" charset="0"/>
                <a:cs typeface="Tahoma" pitchFamily="34" charset="0"/>
              </a:rPr>
              <a:t>for their neglect- </a:t>
            </a:r>
            <a:r>
              <a:rPr lang="en-US" sz="4200" dirty="0" smtClean="0">
                <a:solidFill>
                  <a:schemeClr val="bg1"/>
                </a:solidFill>
                <a:latin typeface="Tahoma" pitchFamily="34" charset="0"/>
                <a:ea typeface="Tahoma" pitchFamily="34" charset="0"/>
                <a:cs typeface="Tahoma" pitchFamily="34" charset="0"/>
              </a:rPr>
              <a:t>Luke 14:18ff) </a:t>
            </a:r>
          </a:p>
          <a:p>
            <a:pPr algn="ctr">
              <a:buNone/>
            </a:pPr>
            <a:endParaRPr lang="en-US" sz="2400" dirty="0">
              <a:solidFill>
                <a:schemeClr val="bg1"/>
              </a:solidFill>
              <a:latin typeface="Tahoma" pitchFamily="34" charset="0"/>
              <a:ea typeface="Tahoma" pitchFamily="34" charset="0"/>
              <a:cs typeface="Tahoma" pitchFamily="34" charset="0"/>
            </a:endParaRPr>
          </a:p>
          <a:p>
            <a:pPr algn="ctr">
              <a:buNone/>
            </a:pPr>
            <a:r>
              <a:rPr lang="en-US" sz="4200" dirty="0" smtClean="0">
                <a:solidFill>
                  <a:schemeClr val="bg1"/>
                </a:solidFill>
                <a:latin typeface="Tahoma" pitchFamily="34" charset="0"/>
                <a:ea typeface="Tahoma" pitchFamily="34" charset="0"/>
                <a:cs typeface="Tahoma" pitchFamily="34" charset="0"/>
              </a:rPr>
              <a:t>Self esteem/</a:t>
            </a:r>
            <a:r>
              <a:rPr lang="en-US" sz="4200" dirty="0" err="1" smtClean="0">
                <a:solidFill>
                  <a:schemeClr val="bg1"/>
                </a:solidFill>
                <a:latin typeface="Tahoma" pitchFamily="34" charset="0"/>
                <a:ea typeface="Tahoma" pitchFamily="34" charset="0"/>
                <a:cs typeface="Tahoma" pitchFamily="34" charset="0"/>
              </a:rPr>
              <a:t>Embarassment</a:t>
            </a:r>
            <a:r>
              <a:rPr lang="en-US" sz="4200" dirty="0" smtClean="0">
                <a:solidFill>
                  <a:schemeClr val="bg1"/>
                </a:solidFill>
                <a:latin typeface="Tahoma" pitchFamily="34" charset="0"/>
                <a:ea typeface="Tahoma" pitchFamily="34" charset="0"/>
                <a:cs typeface="Tahoma" pitchFamily="34" charset="0"/>
              </a:rPr>
              <a:t> (cf. Gal. 1:10)</a:t>
            </a:r>
            <a:endParaRPr lang="en-US" sz="4200" dirty="0" smtClean="0">
              <a:solidFill>
                <a:schemeClr val="bg1"/>
              </a:solidFill>
              <a:latin typeface="Tahoma" pitchFamily="34" charset="0"/>
              <a:ea typeface="Tahoma" pitchFamily="34" charset="0"/>
              <a:cs typeface="Tahoma" pitchFamily="34" charset="0"/>
            </a:endParaRPr>
          </a:p>
          <a:p>
            <a:pPr algn="ctr">
              <a:buNone/>
            </a:pPr>
            <a:r>
              <a:rPr lang="en-US" sz="4200" dirty="0" smtClean="0">
                <a:solidFill>
                  <a:schemeClr val="bg1"/>
                </a:solidFill>
                <a:latin typeface="Tahoma" pitchFamily="34" charset="0"/>
                <a:ea typeface="Tahoma" pitchFamily="34" charset="0"/>
                <a:cs typeface="Tahoma" pitchFamily="34" charset="0"/>
              </a:rPr>
              <a:t>(</a:t>
            </a:r>
            <a:r>
              <a:rPr lang="en-US" sz="4200" dirty="0" smtClean="0">
                <a:solidFill>
                  <a:schemeClr val="bg1"/>
                </a:solidFill>
                <a:latin typeface="Tahoma" pitchFamily="34" charset="0"/>
                <a:ea typeface="Tahoma" pitchFamily="34" charset="0"/>
                <a:cs typeface="Tahoma" pitchFamily="34" charset="0"/>
              </a:rPr>
              <a:t>they </a:t>
            </a:r>
            <a:r>
              <a:rPr lang="en-US" sz="4200" dirty="0" smtClean="0">
                <a:solidFill>
                  <a:schemeClr val="bg1"/>
                </a:solidFill>
                <a:latin typeface="Tahoma" pitchFamily="34" charset="0"/>
                <a:ea typeface="Tahoma" pitchFamily="34" charset="0"/>
                <a:cs typeface="Tahoma" pitchFamily="34" charset="0"/>
              </a:rPr>
              <a:t>want </a:t>
            </a:r>
            <a:r>
              <a:rPr lang="en-US" sz="4200" dirty="0" smtClean="0">
                <a:solidFill>
                  <a:schemeClr val="bg1"/>
                </a:solidFill>
                <a:latin typeface="Tahoma" pitchFamily="34" charset="0"/>
                <a:ea typeface="Tahoma" pitchFamily="34" charset="0"/>
                <a:cs typeface="Tahoma" pitchFamily="34" charset="0"/>
              </a:rPr>
              <a:t>to feel </a:t>
            </a:r>
            <a:r>
              <a:rPr lang="en-US" sz="4200" dirty="0" smtClean="0">
                <a:solidFill>
                  <a:schemeClr val="bg1"/>
                </a:solidFill>
                <a:latin typeface="Tahoma" pitchFamily="34" charset="0"/>
                <a:ea typeface="Tahoma" pitchFamily="34" charset="0"/>
                <a:cs typeface="Tahoma" pitchFamily="34" charset="0"/>
              </a:rPr>
              <a:t>important so they lie about </a:t>
            </a:r>
            <a:r>
              <a:rPr lang="en-US" sz="4200" dirty="0" smtClean="0">
                <a:solidFill>
                  <a:schemeClr val="bg1"/>
                </a:solidFill>
                <a:latin typeface="Tahoma" pitchFamily="34" charset="0"/>
                <a:ea typeface="Tahoma" pitchFamily="34" charset="0"/>
                <a:cs typeface="Tahoma" pitchFamily="34" charset="0"/>
              </a:rPr>
              <a:t>who they </a:t>
            </a:r>
            <a:r>
              <a:rPr lang="en-US" sz="4200" dirty="0" smtClean="0">
                <a:solidFill>
                  <a:schemeClr val="bg1"/>
                </a:solidFill>
                <a:latin typeface="Tahoma" pitchFamily="34" charset="0"/>
                <a:ea typeface="Tahoma" pitchFamily="34" charset="0"/>
                <a:cs typeface="Tahoma" pitchFamily="34" charset="0"/>
              </a:rPr>
              <a:t>are or what </a:t>
            </a:r>
            <a:r>
              <a:rPr lang="en-US" sz="4200" dirty="0" smtClean="0">
                <a:solidFill>
                  <a:schemeClr val="bg1"/>
                </a:solidFill>
                <a:latin typeface="Tahoma" pitchFamily="34" charset="0"/>
                <a:ea typeface="Tahoma" pitchFamily="34" charset="0"/>
                <a:cs typeface="Tahoma" pitchFamily="34" charset="0"/>
              </a:rPr>
              <a:t>they do)</a:t>
            </a:r>
          </a:p>
          <a:p>
            <a:pPr algn="ctr">
              <a:buNone/>
            </a:pPr>
            <a:endParaRPr lang="en-US" sz="2400" dirty="0" smtClean="0">
              <a:solidFill>
                <a:schemeClr val="bg1"/>
              </a:solidFill>
              <a:latin typeface="Tahoma" pitchFamily="34" charset="0"/>
              <a:ea typeface="Tahoma" pitchFamily="34" charset="0"/>
              <a:cs typeface="Tahoma" pitchFamily="34" charset="0"/>
            </a:endParaRPr>
          </a:p>
          <a:p>
            <a:pPr algn="ctr">
              <a:buNone/>
            </a:pPr>
            <a:r>
              <a:rPr lang="en-US" sz="4200" dirty="0" smtClean="0">
                <a:solidFill>
                  <a:schemeClr val="bg1"/>
                </a:solidFill>
                <a:latin typeface="Tahoma" pitchFamily="34" charset="0"/>
                <a:ea typeface="Tahoma" pitchFamily="34" charset="0"/>
                <a:cs typeface="Tahoma" pitchFamily="34" charset="0"/>
              </a:rPr>
              <a:t>Spare someone’s feelings/not offend (cf. Matt. 15:12-14)</a:t>
            </a:r>
            <a:endParaRPr lang="en-US" sz="4200" dirty="0" smtClean="0">
              <a:solidFill>
                <a:schemeClr val="bg1"/>
              </a:solidFill>
              <a:latin typeface="Tahoma" pitchFamily="34" charset="0"/>
              <a:ea typeface="Tahoma" pitchFamily="34" charset="0"/>
              <a:cs typeface="Tahoma" pitchFamily="34" charset="0"/>
            </a:endParaRPr>
          </a:p>
          <a:p>
            <a:pPr algn="ctr">
              <a:buNone/>
            </a:pPr>
            <a:r>
              <a:rPr lang="en-US" sz="4200" dirty="0" smtClean="0">
                <a:solidFill>
                  <a:schemeClr val="bg1"/>
                </a:solidFill>
                <a:latin typeface="Tahoma" pitchFamily="34" charset="0"/>
                <a:ea typeface="Tahoma" pitchFamily="34" charset="0"/>
                <a:cs typeface="Tahoma" pitchFamily="34" charset="0"/>
              </a:rPr>
              <a:t>(Say- ‘You </a:t>
            </a:r>
            <a:r>
              <a:rPr lang="en-US" sz="4200" dirty="0" smtClean="0">
                <a:solidFill>
                  <a:schemeClr val="bg1"/>
                </a:solidFill>
                <a:latin typeface="Tahoma" pitchFamily="34" charset="0"/>
                <a:ea typeface="Tahoma" pitchFamily="34" charset="0"/>
                <a:cs typeface="Tahoma" pitchFamily="34" charset="0"/>
              </a:rPr>
              <a:t>look </a:t>
            </a:r>
            <a:r>
              <a:rPr lang="en-US" sz="4200" dirty="0" smtClean="0">
                <a:solidFill>
                  <a:schemeClr val="bg1"/>
                </a:solidFill>
                <a:latin typeface="Tahoma" pitchFamily="34" charset="0"/>
                <a:ea typeface="Tahoma" pitchFamily="34" charset="0"/>
                <a:cs typeface="Tahoma" pitchFamily="34" charset="0"/>
              </a:rPr>
              <a:t>great’, ‘I’m </a:t>
            </a:r>
            <a:r>
              <a:rPr lang="en-US" sz="4200" dirty="0" smtClean="0">
                <a:solidFill>
                  <a:schemeClr val="bg1"/>
                </a:solidFill>
                <a:latin typeface="Tahoma" pitchFamily="34" charset="0"/>
                <a:ea typeface="Tahoma" pitchFamily="34" charset="0"/>
                <a:cs typeface="Tahoma" pitchFamily="34" charset="0"/>
              </a:rPr>
              <a:t>doing </a:t>
            </a:r>
            <a:r>
              <a:rPr lang="en-US" sz="4200" dirty="0" smtClean="0">
                <a:solidFill>
                  <a:schemeClr val="bg1"/>
                </a:solidFill>
                <a:latin typeface="Tahoma" pitchFamily="34" charset="0"/>
                <a:ea typeface="Tahoma" pitchFamily="34" charset="0"/>
                <a:cs typeface="Tahoma" pitchFamily="34" charset="0"/>
              </a:rPr>
              <a:t>well’, ‘This </a:t>
            </a:r>
            <a:r>
              <a:rPr lang="en-US" sz="4200" dirty="0" smtClean="0">
                <a:solidFill>
                  <a:schemeClr val="bg1"/>
                </a:solidFill>
                <a:latin typeface="Tahoma" pitchFamily="34" charset="0"/>
                <a:ea typeface="Tahoma" pitchFamily="34" charset="0"/>
                <a:cs typeface="Tahoma" pitchFamily="34" charset="0"/>
              </a:rPr>
              <a:t>is </a:t>
            </a:r>
            <a:r>
              <a:rPr lang="en-US" sz="4200" dirty="0" smtClean="0">
                <a:solidFill>
                  <a:schemeClr val="bg1"/>
                </a:solidFill>
                <a:latin typeface="Tahoma" pitchFamily="34" charset="0"/>
                <a:ea typeface="Tahoma" pitchFamily="34" charset="0"/>
                <a:cs typeface="Tahoma" pitchFamily="34" charset="0"/>
              </a:rPr>
              <a:t>delicious’)- </a:t>
            </a:r>
            <a:endParaRPr lang="en-US" sz="4200" dirty="0" smtClean="0">
              <a:solidFill>
                <a:schemeClr val="bg1"/>
              </a:solidFill>
              <a:latin typeface="Tahoma" pitchFamily="34" charset="0"/>
              <a:ea typeface="Tahoma" pitchFamily="34" charset="0"/>
              <a:cs typeface="Tahoma" pitchFamily="34" charset="0"/>
            </a:endParaRPr>
          </a:p>
          <a:p>
            <a:pPr algn="ctr">
              <a:buNone/>
            </a:pPr>
            <a:endParaRPr lang="en-US" sz="4200" dirty="0">
              <a:solidFill>
                <a:schemeClr val="bg1"/>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257663101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914400"/>
          </a:xfrm>
        </p:spPr>
        <p:txBody>
          <a:bodyPr>
            <a:normAutofit fontScale="90000"/>
          </a:bodyPr>
          <a:lstStyle/>
          <a:p>
            <a:r>
              <a:rPr lang="en-US" dirty="0" smtClean="0">
                <a:solidFill>
                  <a:srgbClr val="FFFF00"/>
                </a:solidFill>
                <a:latin typeface="Tahoma" pitchFamily="34" charset="0"/>
                <a:ea typeface="Tahoma" pitchFamily="34" charset="0"/>
                <a:cs typeface="Tahoma" pitchFamily="34" charset="0"/>
              </a:rPr>
              <a:t>Examine Yourselves (2 Cor. 13:5)</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162800"/>
          </a:xfrm>
        </p:spPr>
        <p:txBody>
          <a:bodyPr>
            <a:normAutofit fontScale="92500" lnSpcReduction="10000"/>
          </a:bodyPr>
          <a:lstStyle/>
          <a:p>
            <a:pPr algn="ctr">
              <a:buNone/>
            </a:pPr>
            <a:r>
              <a:rPr lang="en-US" sz="4800" dirty="0">
                <a:solidFill>
                  <a:schemeClr val="bg1"/>
                </a:solidFill>
                <a:latin typeface="Tahoma" pitchFamily="34" charset="0"/>
                <a:ea typeface="Tahoma" pitchFamily="34" charset="0"/>
                <a:cs typeface="Tahoma" pitchFamily="34" charset="0"/>
              </a:rPr>
              <a:t>Have you ever taken advantage of someone in a business deal?  (Lied about how much it’s worth)</a:t>
            </a:r>
            <a:endParaRPr lang="en-US" sz="4400" dirty="0">
              <a:solidFill>
                <a:schemeClr val="bg1"/>
              </a:solidFill>
              <a:latin typeface="Tahoma" pitchFamily="34" charset="0"/>
              <a:ea typeface="Tahoma" pitchFamily="34" charset="0"/>
              <a:cs typeface="Tahoma" pitchFamily="34" charset="0"/>
            </a:endParaRPr>
          </a:p>
          <a:p>
            <a:pPr algn="ctr">
              <a:buNone/>
            </a:pPr>
            <a:endParaRPr lang="en-US" sz="2200" dirty="0">
              <a:solidFill>
                <a:schemeClr val="bg1"/>
              </a:solidFill>
              <a:latin typeface="Tahoma" pitchFamily="34" charset="0"/>
              <a:ea typeface="Tahoma" pitchFamily="34" charset="0"/>
              <a:cs typeface="Tahoma" pitchFamily="34" charset="0"/>
            </a:endParaRPr>
          </a:p>
          <a:p>
            <a:pPr algn="ctr">
              <a:buNone/>
            </a:pPr>
            <a:r>
              <a:rPr lang="en-US" sz="4400" dirty="0">
                <a:solidFill>
                  <a:schemeClr val="bg1"/>
                </a:solidFill>
                <a:latin typeface="Tahoma" pitchFamily="34" charset="0"/>
                <a:ea typeface="Tahoma" pitchFamily="34" charset="0"/>
                <a:cs typeface="Tahoma" pitchFamily="34" charset="0"/>
              </a:rPr>
              <a:t>Have you ever lied on an application to get a job, fudged the numbers on taxes, or get out of a difficult job?</a:t>
            </a:r>
          </a:p>
          <a:p>
            <a:pPr algn="ctr">
              <a:buNone/>
            </a:pPr>
            <a:endParaRPr lang="en-US" sz="2200" dirty="0">
              <a:solidFill>
                <a:schemeClr val="bg1"/>
              </a:solidFill>
              <a:latin typeface="Tahoma" pitchFamily="34" charset="0"/>
              <a:ea typeface="Tahoma" pitchFamily="34" charset="0"/>
              <a:cs typeface="Tahoma" pitchFamily="34" charset="0"/>
            </a:endParaRPr>
          </a:p>
          <a:p>
            <a:pPr algn="ctr">
              <a:buNone/>
            </a:pPr>
            <a:r>
              <a:rPr lang="en-US" sz="4400" dirty="0">
                <a:solidFill>
                  <a:schemeClr val="bg1"/>
                </a:solidFill>
                <a:latin typeface="Tahoma" pitchFamily="34" charset="0"/>
                <a:ea typeface="Tahoma" pitchFamily="34" charset="0"/>
                <a:cs typeface="Tahoma" pitchFamily="34" charset="0"/>
              </a:rPr>
              <a:t>Have you ever lied to get out of trouble or because of fear? </a:t>
            </a:r>
          </a:p>
          <a:p>
            <a:pPr algn="ctr">
              <a:buNone/>
            </a:pPr>
            <a:endParaRPr lang="en-US" sz="2200" dirty="0">
              <a:solidFill>
                <a:schemeClr val="bg1"/>
              </a:solidFill>
              <a:latin typeface="Tahoma" pitchFamily="34" charset="0"/>
              <a:ea typeface="Tahoma" pitchFamily="34" charset="0"/>
              <a:cs typeface="Tahoma" pitchFamily="34" charset="0"/>
            </a:endParaRPr>
          </a:p>
          <a:p>
            <a:pPr algn="ctr">
              <a:buNone/>
            </a:pPr>
            <a:r>
              <a:rPr lang="en-US" sz="4400" dirty="0">
                <a:solidFill>
                  <a:schemeClr val="bg1"/>
                </a:solidFill>
                <a:latin typeface="Tahoma" pitchFamily="34" charset="0"/>
                <a:ea typeface="Tahoma" pitchFamily="34" charset="0"/>
                <a:cs typeface="Tahoma" pitchFamily="34" charset="0"/>
              </a:rPr>
              <a:t>Have you ever lied &amp; blamed something on your sibling to avoid getting punished?</a:t>
            </a:r>
          </a:p>
          <a:p>
            <a:pPr algn="ctr">
              <a:buNone/>
            </a:pPr>
            <a:r>
              <a:rPr lang="en-US" sz="1600" dirty="0">
                <a:solidFill>
                  <a:schemeClr val="bg1"/>
                </a:solidFill>
                <a:latin typeface="Tahoma" pitchFamily="34" charset="0"/>
                <a:ea typeface="Tahoma" pitchFamily="34" charset="0"/>
                <a:cs typeface="Tahoma" pitchFamily="34" charset="0"/>
              </a:rPr>
              <a:t> </a:t>
            </a:r>
          </a:p>
          <a:p>
            <a:pPr algn="ctr">
              <a:buNone/>
            </a:pPr>
            <a:r>
              <a:rPr lang="en-US" sz="4400" dirty="0">
                <a:solidFill>
                  <a:schemeClr val="bg1"/>
                </a:solidFill>
                <a:latin typeface="Tahoma" pitchFamily="34" charset="0"/>
                <a:ea typeface="Tahoma" pitchFamily="34" charset="0"/>
                <a:cs typeface="Tahoma" pitchFamily="34" charset="0"/>
              </a:rPr>
              <a:t>Have you ever lied to cover up your sin or someone else’s?</a:t>
            </a:r>
          </a:p>
          <a:p>
            <a:pPr algn="ctr">
              <a:buNone/>
            </a:pPr>
            <a:r>
              <a:rPr lang="en-US" sz="4400" dirty="0">
                <a:solidFill>
                  <a:schemeClr val="bg1"/>
                </a:solidFill>
                <a:latin typeface="Tahoma" pitchFamily="34" charset="0"/>
                <a:ea typeface="Tahoma" pitchFamily="34" charset="0"/>
                <a:cs typeface="Tahoma" pitchFamily="34" charset="0"/>
              </a:rPr>
              <a:t> </a:t>
            </a:r>
            <a:endParaRPr lang="en-US" sz="4200" dirty="0">
              <a:solidFill>
                <a:schemeClr val="bg1"/>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1039034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914400"/>
          </a:xfrm>
        </p:spPr>
        <p:txBody>
          <a:bodyPr>
            <a:normAutofit fontScale="90000"/>
          </a:bodyPr>
          <a:lstStyle/>
          <a:p>
            <a:r>
              <a:rPr lang="en-US" dirty="0" smtClean="0">
                <a:solidFill>
                  <a:srgbClr val="FFFF00"/>
                </a:solidFill>
                <a:latin typeface="Tahoma" pitchFamily="34" charset="0"/>
                <a:ea typeface="Tahoma" pitchFamily="34" charset="0"/>
                <a:cs typeface="Tahoma" pitchFamily="34" charset="0"/>
              </a:rPr>
              <a:t>Examine Yourselves (2 Cor. 13:5)</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162800"/>
          </a:xfrm>
        </p:spPr>
        <p:txBody>
          <a:bodyPr>
            <a:normAutofit fontScale="92500" lnSpcReduction="10000"/>
          </a:bodyPr>
          <a:lstStyle/>
          <a:p>
            <a:pPr algn="ctr">
              <a:buNone/>
            </a:pPr>
            <a:r>
              <a:rPr lang="en-US" sz="4800" dirty="0">
                <a:solidFill>
                  <a:schemeClr val="bg1"/>
                </a:solidFill>
                <a:latin typeface="Tahoma" pitchFamily="34" charset="0"/>
                <a:ea typeface="Tahoma" pitchFamily="34" charset="0"/>
                <a:cs typeface="Tahoma" pitchFamily="34" charset="0"/>
              </a:rPr>
              <a:t> Have you </a:t>
            </a:r>
            <a:r>
              <a:rPr lang="en-US" sz="4800" dirty="0" smtClean="0">
                <a:solidFill>
                  <a:schemeClr val="bg1"/>
                </a:solidFill>
                <a:latin typeface="Tahoma" pitchFamily="34" charset="0"/>
                <a:ea typeface="Tahoma" pitchFamily="34" charset="0"/>
                <a:cs typeface="Tahoma" pitchFamily="34" charset="0"/>
              </a:rPr>
              <a:t>ever taken </a:t>
            </a:r>
            <a:r>
              <a:rPr lang="en-US" sz="4800" dirty="0">
                <a:solidFill>
                  <a:schemeClr val="bg1"/>
                </a:solidFill>
                <a:latin typeface="Tahoma" pitchFamily="34" charset="0"/>
                <a:ea typeface="Tahoma" pitchFamily="34" charset="0"/>
                <a:cs typeface="Tahoma" pitchFamily="34" charset="0"/>
              </a:rPr>
              <a:t>a sick day when you were well or said you were sick when you missed services because you didn’t want to tell the truth? </a:t>
            </a:r>
            <a:endParaRPr lang="en-US" sz="4400" dirty="0">
              <a:solidFill>
                <a:schemeClr val="bg1"/>
              </a:solidFill>
              <a:latin typeface="Tahoma" pitchFamily="34" charset="0"/>
              <a:ea typeface="Tahoma" pitchFamily="34" charset="0"/>
              <a:cs typeface="Tahoma" pitchFamily="34" charset="0"/>
            </a:endParaRPr>
          </a:p>
          <a:p>
            <a:pPr algn="ctr">
              <a:buNone/>
            </a:pPr>
            <a:endParaRPr lang="en-US" sz="1600" dirty="0">
              <a:solidFill>
                <a:schemeClr val="bg1"/>
              </a:solidFill>
              <a:latin typeface="Tahoma" pitchFamily="34" charset="0"/>
              <a:ea typeface="Tahoma" pitchFamily="34" charset="0"/>
              <a:cs typeface="Tahoma" pitchFamily="34" charset="0"/>
            </a:endParaRPr>
          </a:p>
          <a:p>
            <a:pPr algn="ctr">
              <a:buNone/>
            </a:pPr>
            <a:r>
              <a:rPr lang="en-US" sz="4400" dirty="0">
                <a:solidFill>
                  <a:schemeClr val="bg1"/>
                </a:solidFill>
                <a:latin typeface="Tahoma" pitchFamily="34" charset="0"/>
                <a:ea typeface="Tahoma" pitchFamily="34" charset="0"/>
                <a:cs typeface="Tahoma" pitchFamily="34" charset="0"/>
              </a:rPr>
              <a:t>Have you ever lied about your age, who you are, or what you do to impress someone (boy or girl)? </a:t>
            </a:r>
          </a:p>
          <a:p>
            <a:pPr algn="ctr">
              <a:buNone/>
            </a:pPr>
            <a:endParaRPr lang="en-US" sz="1600" dirty="0">
              <a:solidFill>
                <a:schemeClr val="bg1"/>
              </a:solidFill>
              <a:latin typeface="Tahoma" pitchFamily="34" charset="0"/>
              <a:ea typeface="Tahoma" pitchFamily="34" charset="0"/>
              <a:cs typeface="Tahoma" pitchFamily="34" charset="0"/>
            </a:endParaRPr>
          </a:p>
          <a:p>
            <a:pPr algn="ctr">
              <a:buNone/>
            </a:pPr>
            <a:r>
              <a:rPr lang="en-US" sz="4400" dirty="0">
                <a:solidFill>
                  <a:schemeClr val="bg1"/>
                </a:solidFill>
                <a:latin typeface="Tahoma" pitchFamily="34" charset="0"/>
                <a:ea typeface="Tahoma" pitchFamily="34" charset="0"/>
                <a:cs typeface="Tahoma" pitchFamily="34" charset="0"/>
              </a:rPr>
              <a:t>Have you ever lied to spare someone’s feelings by telling them they look great when they don’t or the meal was delicious when it was awful</a:t>
            </a:r>
            <a:r>
              <a:rPr lang="en-US" sz="4400" dirty="0" smtClean="0">
                <a:solidFill>
                  <a:schemeClr val="bg1"/>
                </a:solidFill>
                <a:latin typeface="Tahoma" pitchFamily="34" charset="0"/>
                <a:ea typeface="Tahoma" pitchFamily="34" charset="0"/>
                <a:cs typeface="Tahoma" pitchFamily="34" charset="0"/>
              </a:rPr>
              <a:t>?</a:t>
            </a:r>
          </a:p>
          <a:p>
            <a:pPr algn="ctr">
              <a:buNone/>
            </a:pPr>
            <a:endParaRPr lang="en-US" sz="1600" dirty="0">
              <a:solidFill>
                <a:schemeClr val="bg1"/>
              </a:solidFill>
              <a:latin typeface="Tahoma" pitchFamily="34" charset="0"/>
              <a:ea typeface="Tahoma" pitchFamily="34" charset="0"/>
              <a:cs typeface="Tahoma" pitchFamily="34" charset="0"/>
            </a:endParaRPr>
          </a:p>
          <a:p>
            <a:pPr algn="ctr">
              <a:buNone/>
            </a:pPr>
            <a:r>
              <a:rPr lang="en-US" sz="4400" dirty="0">
                <a:solidFill>
                  <a:schemeClr val="bg1"/>
                </a:solidFill>
                <a:latin typeface="Tahoma" pitchFamily="34" charset="0"/>
                <a:ea typeface="Tahoma" pitchFamily="34" charset="0"/>
                <a:cs typeface="Tahoma" pitchFamily="34" charset="0"/>
              </a:rPr>
              <a:t>Have you ever lied because you were embarrassed to be a Christian</a:t>
            </a:r>
            <a:r>
              <a:rPr lang="en-US" sz="4400" dirty="0" smtClean="0">
                <a:solidFill>
                  <a:schemeClr val="bg1"/>
                </a:solidFill>
                <a:latin typeface="Tahoma" pitchFamily="34" charset="0"/>
                <a:ea typeface="Tahoma" pitchFamily="34" charset="0"/>
                <a:cs typeface="Tahoma" pitchFamily="34" charset="0"/>
              </a:rPr>
              <a:t>?</a:t>
            </a:r>
            <a:endParaRPr lang="en-US" sz="4200" dirty="0">
              <a:solidFill>
                <a:schemeClr val="bg1"/>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341054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066800"/>
          </a:xfrm>
        </p:spPr>
        <p:txBody>
          <a:bodyPr>
            <a:normAutofit fontScale="90000"/>
          </a:bodyPr>
          <a:lstStyle/>
          <a:p>
            <a:r>
              <a:rPr lang="en-US" dirty="0" smtClean="0">
                <a:solidFill>
                  <a:srgbClr val="FFFF00"/>
                </a:solidFill>
                <a:latin typeface="Tahoma" pitchFamily="34" charset="0"/>
                <a:ea typeface="Tahoma" pitchFamily="34" charset="0"/>
                <a:cs typeface="Tahoma" pitchFamily="34" charset="0"/>
              </a:rPr>
              <a:t>The Outcome of All Liars</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162800"/>
          </a:xfrm>
        </p:spPr>
        <p:txBody>
          <a:bodyPr>
            <a:normAutofit/>
          </a:bodyPr>
          <a:lstStyle/>
          <a:p>
            <a:pPr algn="ctr">
              <a:buNone/>
            </a:pPr>
            <a:r>
              <a:rPr lang="en-US" sz="4400" dirty="0">
                <a:solidFill>
                  <a:schemeClr val="bg1"/>
                </a:solidFill>
                <a:latin typeface="Tahoma" pitchFamily="34" charset="0"/>
                <a:ea typeface="Tahoma" pitchFamily="34" charset="0"/>
                <a:cs typeface="Tahoma" pitchFamily="34" charset="0"/>
              </a:rPr>
              <a:t> </a:t>
            </a:r>
            <a:r>
              <a:rPr lang="en-US" sz="4400" dirty="0" smtClean="0">
                <a:solidFill>
                  <a:schemeClr val="bg1"/>
                </a:solidFill>
                <a:latin typeface="Tahoma" pitchFamily="34" charset="0"/>
                <a:ea typeface="Tahoma" pitchFamily="34" charset="0"/>
                <a:cs typeface="Tahoma" pitchFamily="34" charset="0"/>
              </a:rPr>
              <a:t>God hates </a:t>
            </a:r>
            <a:r>
              <a:rPr lang="en-US" sz="4400" dirty="0" smtClean="0">
                <a:solidFill>
                  <a:schemeClr val="bg1"/>
                </a:solidFill>
                <a:latin typeface="Tahoma" pitchFamily="34" charset="0"/>
                <a:ea typeface="Tahoma" pitchFamily="34" charset="0"/>
                <a:cs typeface="Tahoma" pitchFamily="34" charset="0"/>
              </a:rPr>
              <a:t>liars- it </a:t>
            </a:r>
            <a:r>
              <a:rPr lang="en-US" sz="4400" dirty="0" smtClean="0">
                <a:solidFill>
                  <a:schemeClr val="bg1"/>
                </a:solidFill>
                <a:latin typeface="Tahoma" pitchFamily="34" charset="0"/>
                <a:ea typeface="Tahoma" pitchFamily="34" charset="0"/>
                <a:cs typeface="Tahoma" pitchFamily="34" charset="0"/>
              </a:rPr>
              <a:t>is an abomination to Him (Pr. 6:16-19) (2 of the 7 deal with lies)</a:t>
            </a:r>
            <a:endParaRPr lang="en-US" sz="4200" dirty="0" smtClean="0">
              <a:solidFill>
                <a:schemeClr val="bg1"/>
              </a:solidFill>
              <a:latin typeface="Tahoma" pitchFamily="34" charset="0"/>
              <a:ea typeface="Tahoma" pitchFamily="34" charset="0"/>
              <a:cs typeface="Tahoma" pitchFamily="34" charset="0"/>
            </a:endParaRPr>
          </a:p>
          <a:p>
            <a:pPr algn="ctr">
              <a:buNone/>
            </a:pPr>
            <a:endParaRPr lang="en-US" sz="2400" dirty="0">
              <a:solidFill>
                <a:schemeClr val="bg1"/>
              </a:solidFill>
              <a:latin typeface="Tahoma" pitchFamily="34" charset="0"/>
              <a:ea typeface="Tahoma" pitchFamily="34" charset="0"/>
              <a:cs typeface="Tahoma" pitchFamily="34" charset="0"/>
            </a:endParaRPr>
          </a:p>
          <a:p>
            <a:pPr algn="ctr">
              <a:buNone/>
            </a:pPr>
            <a:r>
              <a:rPr lang="en-US" sz="4200" dirty="0" smtClean="0">
                <a:solidFill>
                  <a:schemeClr val="bg1"/>
                </a:solidFill>
                <a:latin typeface="Tahoma" pitchFamily="34" charset="0"/>
                <a:ea typeface="Tahoma" pitchFamily="34" charset="0"/>
                <a:cs typeface="Tahoma" pitchFamily="34" charset="0"/>
              </a:rPr>
              <a:t>All liars will have their part in the lake that burns with fire and brimstone which is the second death (Rev. 21:8</a:t>
            </a:r>
            <a:r>
              <a:rPr lang="en-US" sz="4200" dirty="0" smtClean="0">
                <a:solidFill>
                  <a:schemeClr val="bg1"/>
                </a:solidFill>
                <a:latin typeface="Tahoma" pitchFamily="34" charset="0"/>
                <a:ea typeface="Tahoma" pitchFamily="34" charset="0"/>
                <a:cs typeface="Tahoma" pitchFamily="34" charset="0"/>
              </a:rPr>
              <a:t>)!</a:t>
            </a:r>
            <a:endParaRPr lang="en-US" sz="4200" dirty="0" smtClean="0">
              <a:solidFill>
                <a:schemeClr val="bg1"/>
              </a:solidFill>
              <a:latin typeface="Tahoma" pitchFamily="34" charset="0"/>
              <a:ea typeface="Tahoma" pitchFamily="34" charset="0"/>
              <a:cs typeface="Tahoma" pitchFamily="34" charset="0"/>
            </a:endParaRPr>
          </a:p>
          <a:p>
            <a:pPr algn="ctr">
              <a:buNone/>
            </a:pPr>
            <a:endParaRPr lang="en-US" sz="2400" dirty="0" smtClean="0">
              <a:solidFill>
                <a:schemeClr val="bg1"/>
              </a:solidFill>
              <a:latin typeface="Tahoma" pitchFamily="34" charset="0"/>
              <a:ea typeface="Tahoma" pitchFamily="34" charset="0"/>
              <a:cs typeface="Tahoma" pitchFamily="34" charset="0"/>
            </a:endParaRPr>
          </a:p>
          <a:p>
            <a:pPr algn="ctr">
              <a:buNone/>
            </a:pPr>
            <a:r>
              <a:rPr lang="en-US" sz="4200" dirty="0" smtClean="0">
                <a:solidFill>
                  <a:schemeClr val="bg1"/>
                </a:solidFill>
                <a:latin typeface="Tahoma" pitchFamily="34" charset="0"/>
                <a:ea typeface="Tahoma" pitchFamily="34" charset="0"/>
                <a:cs typeface="Tahoma" pitchFamily="34" charset="0"/>
              </a:rPr>
              <a:t>You may not have </a:t>
            </a:r>
            <a:r>
              <a:rPr lang="en-US" sz="4200" dirty="0" smtClean="0">
                <a:solidFill>
                  <a:schemeClr val="bg1"/>
                </a:solidFill>
                <a:latin typeface="Tahoma" pitchFamily="34" charset="0"/>
                <a:ea typeface="Tahoma" pitchFamily="34" charset="0"/>
                <a:cs typeface="Tahoma" pitchFamily="34" charset="0"/>
              </a:rPr>
              <a:t>murdered someone </a:t>
            </a:r>
            <a:r>
              <a:rPr lang="en-US" sz="4200" dirty="0" smtClean="0">
                <a:solidFill>
                  <a:schemeClr val="bg1"/>
                </a:solidFill>
                <a:latin typeface="Tahoma" pitchFamily="34" charset="0"/>
                <a:ea typeface="Tahoma" pitchFamily="34" charset="0"/>
                <a:cs typeface="Tahoma" pitchFamily="34" charset="0"/>
              </a:rPr>
              <a:t>but you will be suffering torment with the most vile sinners of all time if you have the sin of lying on your record!</a:t>
            </a:r>
            <a:endParaRPr lang="en-US" sz="42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990600"/>
          </a:xfrm>
        </p:spPr>
        <p:txBody>
          <a:bodyPr>
            <a:normAutofit fontScale="90000"/>
          </a:bodyPr>
          <a:lstStyle/>
          <a:p>
            <a:r>
              <a:rPr lang="en-US" dirty="0" smtClean="0">
                <a:solidFill>
                  <a:srgbClr val="FFFF00"/>
                </a:solidFill>
                <a:latin typeface="Tahoma" pitchFamily="34" charset="0"/>
                <a:ea typeface="Tahoma" pitchFamily="34" charset="0"/>
                <a:cs typeface="Tahoma" pitchFamily="34" charset="0"/>
              </a:rPr>
              <a:t>The Solution to the Sin of Lying</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162800"/>
          </a:xfrm>
        </p:spPr>
        <p:txBody>
          <a:bodyPr>
            <a:normAutofit fontScale="92500" lnSpcReduction="10000"/>
          </a:bodyPr>
          <a:lstStyle/>
          <a:p>
            <a:pPr marL="0" indent="0" algn="ctr">
              <a:buNone/>
            </a:pPr>
            <a:r>
              <a:rPr lang="en-US" alt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You </a:t>
            </a:r>
            <a:r>
              <a:rPr lang="en-US" alt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must quit deceiving yourself &amp; admit you have a problem (1 John 1:8, 10</a:t>
            </a:r>
            <a:r>
              <a:rPr lang="en-US" alt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endParaRPr lang="en-US" altLang="en-US" sz="2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alt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If </a:t>
            </a:r>
            <a:r>
              <a:rPr lang="en-US" alt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you’re a Christian, repent &amp; </a:t>
            </a:r>
            <a:r>
              <a:rPr lang="en-US" alt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confess your sins to God &amp; others you lied to or about (1 John </a:t>
            </a:r>
            <a:r>
              <a:rPr lang="en-US" alt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1:9; </a:t>
            </a:r>
            <a:r>
              <a:rPr lang="en-US" alt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James </a:t>
            </a:r>
            <a:r>
              <a:rPr lang="en-US" alt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5:16</a:t>
            </a:r>
            <a:r>
              <a:rPr lang="en-US" alt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endParaRPr lang="en-US" altLang="en-US" sz="4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altLang="en-US" sz="2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alt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You </a:t>
            </a:r>
            <a:r>
              <a:rPr lang="en-US" alt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must have the conviction to love the truth so that you will </a:t>
            </a:r>
            <a:r>
              <a:rPr lang="en-US" alt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speak </a:t>
            </a:r>
            <a:r>
              <a:rPr lang="en-US" alt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the truth. Jesus did! </a:t>
            </a:r>
            <a:endParaRPr lang="en-US" alt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alt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alt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2 Thess. 2:9-12; Eph. 4:15, 25; </a:t>
            </a:r>
            <a:r>
              <a:rPr lang="en-US" alt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John </a:t>
            </a:r>
            <a:r>
              <a:rPr lang="en-US" alt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8:45-46</a:t>
            </a:r>
            <a:r>
              <a:rPr lang="en-US" alt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endParaRPr lang="en-US" altLang="en-US" sz="2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alt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Be </a:t>
            </a:r>
            <a:r>
              <a:rPr lang="en-US" alt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prepared when temptation comes. God will provide an escape (James 1:13-16; 1 Cor. 10:13).</a:t>
            </a:r>
          </a:p>
          <a:p>
            <a:pPr algn="ctr">
              <a:buNone/>
            </a:pPr>
            <a:endParaRPr lang="en-US" sz="42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500"/>
                                        <p:tgtEl>
                                          <p:spTgt spid="3">
                                            <p:txEl>
                                              <p:pRg st="5" end="5"/>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fade">
                                      <p:cBhvr>
                                        <p:cTn id="2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990600"/>
          </a:xfrm>
        </p:spPr>
        <p:txBody>
          <a:bodyPr>
            <a:normAutofit fontScale="90000"/>
          </a:bodyPr>
          <a:lstStyle/>
          <a:p>
            <a:r>
              <a:rPr lang="en-US" dirty="0" smtClean="0">
                <a:solidFill>
                  <a:srgbClr val="FFFF00"/>
                </a:solidFill>
                <a:latin typeface="Tahoma" pitchFamily="34" charset="0"/>
                <a:ea typeface="Tahoma" pitchFamily="34" charset="0"/>
                <a:cs typeface="Tahoma" pitchFamily="34" charset="0"/>
              </a:rPr>
              <a:t>The Solution to the Sin of Lying</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162800"/>
          </a:xfrm>
        </p:spPr>
        <p:txBody>
          <a:bodyPr>
            <a:normAutofit/>
          </a:bodyPr>
          <a:lstStyle/>
          <a:p>
            <a:pPr marL="0" indent="0" algn="ctr">
              <a:buNone/>
            </a:pPr>
            <a:r>
              <a:rPr lang="en-US" alt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“Let God be </a:t>
            </a:r>
            <a:r>
              <a:rPr lang="en-US" alt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found true</a:t>
            </a:r>
            <a:r>
              <a:rPr lang="en-US" alt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though </a:t>
            </a:r>
            <a:r>
              <a:rPr lang="en-US" alt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every man </a:t>
            </a:r>
            <a:r>
              <a:rPr lang="en-US" alt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be found a </a:t>
            </a:r>
            <a:r>
              <a:rPr lang="en-US" alt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liar</a:t>
            </a:r>
            <a:r>
              <a:rPr lang="en-US" alt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alt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alt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Romans </a:t>
            </a:r>
            <a:r>
              <a:rPr lang="en-US" alt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3:4)</a:t>
            </a:r>
          </a:p>
          <a:p>
            <a:pPr marL="869950" indent="-869950" algn="ctr"/>
            <a:endParaRPr lang="en-US" altLang="en-US"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alt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Satan is a liar, the father of lies, and </a:t>
            </a:r>
            <a:r>
              <a:rPr lang="en-US" alt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uses false teachers who</a:t>
            </a:r>
          </a:p>
          <a:p>
            <a:pPr marL="0" indent="0" algn="ctr">
              <a:buNone/>
            </a:pPr>
            <a:r>
              <a:rPr lang="en-US" alt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teach faith </a:t>
            </a:r>
            <a:r>
              <a:rPr lang="en-US" alt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only, once saved always saved, there is no hell, etc</a:t>
            </a:r>
            <a:r>
              <a:rPr lang="en-US" alt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lgn="ctr">
              <a:buNone/>
            </a:pPr>
            <a:r>
              <a:rPr lang="en-US" alt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to deceive people!</a:t>
            </a:r>
            <a:endParaRPr lang="en-US" alt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869950" indent="-869950" algn="ctr"/>
            <a:endParaRPr lang="en-US" altLang="en-US"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alt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Don’t be deceived; you will reap what you have sown in the Judgment Day (Gal. 6:7-8). </a:t>
            </a:r>
            <a:endParaRPr lang="en-US" alt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altLang="en-US"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alt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Jesus is the author of eternal salvation to all who obey Him!  Repent and be baptized today (Heb. 5:9; Acts 2:38).</a:t>
            </a:r>
            <a:endParaRPr lang="en-US" alt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869950" indent="-869950" algn="ctr"/>
            <a:endParaRPr lang="en-US" alt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buNone/>
            </a:pPr>
            <a:endParaRPr lang="en-US" sz="4200" dirty="0">
              <a:solidFill>
                <a:schemeClr val="bg1"/>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2331504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500"/>
                                        <p:tgtEl>
                                          <p:spTgt spid="3">
                                            <p:txEl>
                                              <p:pRg st="6" end="6"/>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fade">
                                      <p:cBhvr>
                                        <p:cTn id="28"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838200"/>
          </a:xfrm>
        </p:spPr>
        <p:txBody>
          <a:bodyPr>
            <a:normAutofit fontScale="90000"/>
          </a:bodyPr>
          <a:lstStyle/>
          <a:p>
            <a:r>
              <a:rPr lang="en-US" dirty="0" smtClean="0">
                <a:solidFill>
                  <a:srgbClr val="FFFF00"/>
                </a:solidFill>
                <a:latin typeface="Tahoma" pitchFamily="34" charset="0"/>
                <a:ea typeface="Tahoma" pitchFamily="34" charset="0"/>
                <a:cs typeface="Tahoma" pitchFamily="34" charset="0"/>
              </a:rPr>
              <a:t>Why Do People Lie?</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467600"/>
          </a:xfrm>
        </p:spPr>
        <p:txBody>
          <a:bodyPr>
            <a:normAutofit/>
          </a:bodyPr>
          <a:lstStyle/>
          <a:p>
            <a:pPr algn="ctr">
              <a:buNone/>
            </a:pPr>
            <a:r>
              <a:rPr lang="en-US" sz="4400" dirty="0">
                <a:solidFill>
                  <a:schemeClr val="bg1"/>
                </a:solidFill>
                <a:latin typeface="Tahoma" pitchFamily="34" charset="0"/>
                <a:ea typeface="Tahoma" pitchFamily="34" charset="0"/>
                <a:cs typeface="Tahoma" pitchFamily="34" charset="0"/>
              </a:rPr>
              <a:t> </a:t>
            </a:r>
            <a:r>
              <a:rPr lang="en-US" sz="4800" dirty="0" smtClean="0">
                <a:solidFill>
                  <a:schemeClr val="bg1"/>
                </a:solidFill>
                <a:latin typeface="Tahoma" pitchFamily="34" charset="0"/>
                <a:ea typeface="Tahoma" pitchFamily="34" charset="0"/>
                <a:cs typeface="Tahoma" pitchFamily="34" charset="0"/>
              </a:rPr>
              <a:t>Profit (financial gain)</a:t>
            </a:r>
          </a:p>
          <a:p>
            <a:pPr algn="ctr">
              <a:buNone/>
            </a:pPr>
            <a:r>
              <a:rPr lang="en-US" sz="4800" dirty="0" smtClean="0">
                <a:solidFill>
                  <a:schemeClr val="bg1"/>
                </a:solidFill>
                <a:latin typeface="Tahoma" pitchFamily="34" charset="0"/>
                <a:ea typeface="Tahoma" pitchFamily="34" charset="0"/>
                <a:cs typeface="Tahoma" pitchFamily="34" charset="0"/>
              </a:rPr>
              <a:t>[false </a:t>
            </a:r>
            <a:r>
              <a:rPr lang="en-US" sz="4800" dirty="0" smtClean="0">
                <a:solidFill>
                  <a:schemeClr val="bg1"/>
                </a:solidFill>
                <a:latin typeface="Tahoma" pitchFamily="34" charset="0"/>
                <a:ea typeface="Tahoma" pitchFamily="34" charset="0"/>
                <a:cs typeface="Tahoma" pitchFamily="34" charset="0"/>
              </a:rPr>
              <a:t>teachers, salesman, lawyers, </a:t>
            </a:r>
            <a:r>
              <a:rPr lang="en-US" sz="4800" dirty="0" smtClean="0">
                <a:solidFill>
                  <a:schemeClr val="bg1"/>
                </a:solidFill>
                <a:latin typeface="Tahoma" pitchFamily="34" charset="0"/>
                <a:ea typeface="Tahoma" pitchFamily="34" charset="0"/>
                <a:cs typeface="Tahoma" pitchFamily="34" charset="0"/>
              </a:rPr>
              <a:t>solicitors] </a:t>
            </a:r>
          </a:p>
          <a:p>
            <a:pPr algn="ctr">
              <a:buNone/>
            </a:pPr>
            <a:r>
              <a:rPr lang="en-US" sz="4800" dirty="0" smtClean="0">
                <a:solidFill>
                  <a:schemeClr val="bg1"/>
                </a:solidFill>
                <a:latin typeface="Tahoma" pitchFamily="34" charset="0"/>
                <a:ea typeface="Tahoma" pitchFamily="34" charset="0"/>
                <a:cs typeface="Tahoma" pitchFamily="34" charset="0"/>
              </a:rPr>
              <a:t>(</a:t>
            </a:r>
            <a:r>
              <a:rPr lang="en-US" sz="4800" dirty="0" smtClean="0">
                <a:solidFill>
                  <a:schemeClr val="bg1"/>
                </a:solidFill>
                <a:latin typeface="Tahoma" pitchFamily="34" charset="0"/>
                <a:ea typeface="Tahoma" pitchFamily="34" charset="0"/>
                <a:cs typeface="Tahoma" pitchFamily="34" charset="0"/>
              </a:rPr>
              <a:t>1 Tim. 6:3-5)</a:t>
            </a:r>
          </a:p>
          <a:p>
            <a:pPr algn="ctr">
              <a:buNone/>
            </a:pPr>
            <a:r>
              <a:rPr lang="en-US" sz="1400" dirty="0" smtClean="0">
                <a:solidFill>
                  <a:schemeClr val="bg1"/>
                </a:solidFill>
                <a:latin typeface="Tahoma" pitchFamily="34" charset="0"/>
                <a:ea typeface="Tahoma" pitchFamily="34" charset="0"/>
                <a:cs typeface="Tahoma" pitchFamily="34" charset="0"/>
              </a:rPr>
              <a:t> </a:t>
            </a:r>
          </a:p>
          <a:p>
            <a:pPr algn="ctr">
              <a:buNone/>
            </a:pPr>
            <a:r>
              <a:rPr lang="en-US" sz="1400" dirty="0" smtClean="0">
                <a:solidFill>
                  <a:schemeClr val="bg1"/>
                </a:solidFill>
                <a:latin typeface="Tahoma" pitchFamily="34" charset="0"/>
                <a:ea typeface="Tahoma" pitchFamily="34" charset="0"/>
                <a:cs typeface="Tahoma" pitchFamily="34" charset="0"/>
              </a:rPr>
              <a:t> </a:t>
            </a:r>
            <a:r>
              <a:rPr lang="en-US" sz="1500" dirty="0" smtClean="0">
                <a:solidFill>
                  <a:schemeClr val="bg1"/>
                </a:solidFill>
                <a:latin typeface="Tahoma" pitchFamily="34" charset="0"/>
                <a:ea typeface="Tahoma" pitchFamily="34" charset="0"/>
                <a:cs typeface="Tahoma" pitchFamily="34" charset="0"/>
              </a:rPr>
              <a:t> </a:t>
            </a:r>
            <a:endParaRPr lang="en-US" sz="1500" dirty="0" smtClean="0">
              <a:solidFill>
                <a:schemeClr val="bg1"/>
              </a:solidFill>
              <a:latin typeface="Tahoma" pitchFamily="34" charset="0"/>
              <a:ea typeface="Tahoma" pitchFamily="34" charset="0"/>
              <a:cs typeface="Tahoma" pitchFamily="34" charset="0"/>
            </a:endParaRPr>
          </a:p>
          <a:p>
            <a:pPr algn="ctr">
              <a:buNone/>
            </a:pPr>
            <a:endParaRPr lang="en-US" sz="42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838200"/>
          </a:xfrm>
        </p:spPr>
        <p:txBody>
          <a:bodyPr>
            <a:normAutofit fontScale="90000"/>
          </a:bodyPr>
          <a:lstStyle/>
          <a:p>
            <a:r>
              <a:rPr lang="en-US" dirty="0" smtClean="0">
                <a:solidFill>
                  <a:srgbClr val="FFFF00"/>
                </a:solidFill>
                <a:latin typeface="Tahoma" pitchFamily="34" charset="0"/>
                <a:ea typeface="Tahoma" pitchFamily="34" charset="0"/>
                <a:cs typeface="Tahoma" pitchFamily="34" charset="0"/>
              </a:rPr>
              <a:t>Why Do People Lie</a:t>
            </a:r>
            <a:r>
              <a:rPr lang="en-US" dirty="0" smtClean="0">
                <a:solidFill>
                  <a:srgbClr val="FFFF00"/>
                </a:solidFill>
                <a:latin typeface="Tahoma" pitchFamily="34" charset="0"/>
                <a:ea typeface="Tahoma" pitchFamily="34" charset="0"/>
                <a:cs typeface="Tahoma" pitchFamily="34" charset="0"/>
              </a:rPr>
              <a:t>? Profit</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467600"/>
          </a:xfrm>
        </p:spPr>
        <p:txBody>
          <a:bodyPr>
            <a:normAutofit/>
          </a:bodyPr>
          <a:lstStyle/>
          <a:p>
            <a:pPr algn="ctr">
              <a:buNone/>
            </a:pPr>
            <a:r>
              <a:rPr lang="en-US" sz="4400" dirty="0">
                <a:solidFill>
                  <a:schemeClr val="bg1"/>
                </a:solidFill>
                <a:latin typeface="Tahoma" pitchFamily="34" charset="0"/>
                <a:ea typeface="Tahoma" pitchFamily="34" charset="0"/>
                <a:cs typeface="Tahoma" pitchFamily="34" charset="0"/>
              </a:rPr>
              <a:t> </a:t>
            </a:r>
            <a:r>
              <a:rPr lang="en-US" sz="4400" dirty="0" smtClean="0">
                <a:solidFill>
                  <a:schemeClr val="bg1"/>
                </a:solidFill>
                <a:latin typeface="Tahoma" pitchFamily="34" charset="0"/>
                <a:ea typeface="Tahoma" pitchFamily="34" charset="0"/>
                <a:cs typeface="Tahoma" pitchFamily="34" charset="0"/>
              </a:rPr>
              <a:t>”</a:t>
            </a:r>
            <a:r>
              <a:rPr lang="en-US" sz="4400" dirty="0" smtClean="0">
                <a:solidFill>
                  <a:srgbClr val="FF0000"/>
                </a:solidFill>
                <a:latin typeface="Tahoma" panose="020B0604030504040204" pitchFamily="34" charset="0"/>
                <a:ea typeface="Tahoma" panose="020B0604030504040204" pitchFamily="34" charset="0"/>
                <a:cs typeface="Tahoma" panose="020B0604030504040204" pitchFamily="34" charset="0"/>
              </a:rPr>
              <a:t>If </a:t>
            </a:r>
            <a:r>
              <a:rPr lang="en-US" sz="4400" dirty="0">
                <a:solidFill>
                  <a:srgbClr val="FF0000"/>
                </a:solidFill>
                <a:latin typeface="Tahoma" panose="020B0604030504040204" pitchFamily="34" charset="0"/>
                <a:ea typeface="Tahoma" panose="020B0604030504040204" pitchFamily="34" charset="0"/>
                <a:cs typeface="Tahoma" panose="020B0604030504040204" pitchFamily="34" charset="0"/>
              </a:rPr>
              <a:t>anyone advocates a different doctrine and does not </a:t>
            </a:r>
            <a:r>
              <a:rPr lang="en-US" sz="4400" dirty="0" smtClean="0">
                <a:solidFill>
                  <a:srgbClr val="FF0000"/>
                </a:solidFill>
                <a:latin typeface="Tahoma" panose="020B0604030504040204" pitchFamily="34" charset="0"/>
                <a:ea typeface="Tahoma" panose="020B0604030504040204" pitchFamily="34" charset="0"/>
                <a:cs typeface="Tahoma" panose="020B0604030504040204" pitchFamily="34" charset="0"/>
              </a:rPr>
              <a:t>agree </a:t>
            </a:r>
            <a:r>
              <a:rPr lang="en-US" sz="4400" dirty="0">
                <a:solidFill>
                  <a:srgbClr val="FF0000"/>
                </a:solidFill>
                <a:latin typeface="Tahoma" panose="020B0604030504040204" pitchFamily="34" charset="0"/>
                <a:ea typeface="Tahoma" panose="020B0604030504040204" pitchFamily="34" charset="0"/>
                <a:cs typeface="Tahoma" panose="020B0604030504040204" pitchFamily="34" charset="0"/>
              </a:rPr>
              <a:t>with</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400" dirty="0">
                <a:solidFill>
                  <a:srgbClr val="00B0F0"/>
                </a:solidFill>
                <a:latin typeface="Tahoma" panose="020B0604030504040204" pitchFamily="34" charset="0"/>
                <a:ea typeface="Tahoma" panose="020B0604030504040204" pitchFamily="34" charset="0"/>
                <a:cs typeface="Tahoma" panose="020B0604030504040204" pitchFamily="34" charset="0"/>
              </a:rPr>
              <a:t>sound words, those of our Lord Jesus Christ</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 and with </a:t>
            </a:r>
            <a:r>
              <a:rPr lang="en-US" sz="4400" dirty="0">
                <a:solidFill>
                  <a:srgbClr val="92D050"/>
                </a:solidFill>
                <a:latin typeface="Tahoma" panose="020B0604030504040204" pitchFamily="34" charset="0"/>
                <a:ea typeface="Tahoma" panose="020B0604030504040204" pitchFamily="34" charset="0"/>
                <a:cs typeface="Tahoma" panose="020B0604030504040204" pitchFamily="34" charset="0"/>
              </a:rPr>
              <a:t>the doctrine conforming to godliness</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400" dirty="0" smtClean="0">
                <a:solidFill>
                  <a:srgbClr val="FF0000"/>
                </a:solidFill>
                <a:latin typeface="Tahoma" panose="020B0604030504040204" pitchFamily="34" charset="0"/>
                <a:ea typeface="Tahoma" panose="020B0604030504040204" pitchFamily="34" charset="0"/>
                <a:cs typeface="Tahoma" panose="020B0604030504040204" pitchFamily="34" charset="0"/>
              </a:rPr>
              <a:t>he </a:t>
            </a:r>
            <a:r>
              <a:rPr lang="en-US" sz="4400" dirty="0">
                <a:solidFill>
                  <a:srgbClr val="FF0000"/>
                </a:solidFill>
                <a:latin typeface="Tahoma" panose="020B0604030504040204" pitchFamily="34" charset="0"/>
                <a:ea typeface="Tahoma" panose="020B0604030504040204" pitchFamily="34" charset="0"/>
                <a:cs typeface="Tahoma" panose="020B0604030504040204" pitchFamily="34" charset="0"/>
              </a:rPr>
              <a:t>is conceited </a:t>
            </a:r>
            <a:r>
              <a:rPr lang="en-US" sz="4400" i="1" dirty="0">
                <a:solidFill>
                  <a:srgbClr val="FF0000"/>
                </a:solidFill>
                <a:latin typeface="Tahoma" panose="020B0604030504040204" pitchFamily="34" charset="0"/>
                <a:ea typeface="Tahoma" panose="020B0604030504040204" pitchFamily="34" charset="0"/>
                <a:cs typeface="Tahoma" panose="020B0604030504040204" pitchFamily="34" charset="0"/>
              </a:rPr>
              <a:t>and</a:t>
            </a:r>
            <a:r>
              <a:rPr lang="en-US" sz="4400" dirty="0">
                <a:solidFill>
                  <a:srgbClr val="FF0000"/>
                </a:solidFill>
                <a:latin typeface="Tahoma" panose="020B0604030504040204" pitchFamily="34" charset="0"/>
                <a:ea typeface="Tahoma" panose="020B0604030504040204" pitchFamily="34" charset="0"/>
                <a:cs typeface="Tahoma" panose="020B0604030504040204" pitchFamily="34" charset="0"/>
              </a:rPr>
              <a:t> understands nothing</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 but he </a:t>
            </a: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has </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a morbid interest in controversial questions and disputes about words, out of which arise envy, strife, abusive language, evil suspicions, </a:t>
            </a: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constant friction between </a:t>
            </a:r>
            <a:r>
              <a:rPr lang="en-US" sz="4400" dirty="0">
                <a:solidFill>
                  <a:srgbClr val="FF0000"/>
                </a:solidFill>
                <a:latin typeface="Tahoma" panose="020B0604030504040204" pitchFamily="34" charset="0"/>
                <a:ea typeface="Tahoma" panose="020B0604030504040204" pitchFamily="34" charset="0"/>
                <a:cs typeface="Tahoma" panose="020B0604030504040204" pitchFamily="34" charset="0"/>
              </a:rPr>
              <a:t>men of depraved mind and deprived of </a:t>
            </a:r>
            <a:r>
              <a:rPr lang="en-US" sz="4400" dirty="0">
                <a:solidFill>
                  <a:srgbClr val="00B0F0"/>
                </a:solidFill>
                <a:latin typeface="Tahoma" panose="020B0604030504040204" pitchFamily="34" charset="0"/>
                <a:ea typeface="Tahoma" panose="020B0604030504040204" pitchFamily="34" charset="0"/>
                <a:cs typeface="Tahoma" panose="020B0604030504040204" pitchFamily="34" charset="0"/>
              </a:rPr>
              <a:t>the truth</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400" dirty="0">
                <a:solidFill>
                  <a:srgbClr val="FF0000"/>
                </a:solidFill>
                <a:latin typeface="Tahoma" panose="020B0604030504040204" pitchFamily="34" charset="0"/>
                <a:ea typeface="Tahoma" panose="020B0604030504040204" pitchFamily="34" charset="0"/>
                <a:cs typeface="Tahoma" panose="020B0604030504040204" pitchFamily="34" charset="0"/>
              </a:rPr>
              <a:t>who suppose that </a:t>
            </a:r>
            <a:r>
              <a:rPr lang="en-US" sz="4400" dirty="0" smtClean="0">
                <a:solidFill>
                  <a:srgbClr val="FF0000"/>
                </a:solidFill>
                <a:latin typeface="Tahoma" panose="020B0604030504040204" pitchFamily="34" charset="0"/>
                <a:ea typeface="Tahoma" panose="020B0604030504040204" pitchFamily="34" charset="0"/>
                <a:cs typeface="Tahoma" panose="020B0604030504040204" pitchFamily="34" charset="0"/>
              </a:rPr>
              <a:t>godliness </a:t>
            </a:r>
            <a:r>
              <a:rPr lang="en-US" sz="4400" dirty="0">
                <a:solidFill>
                  <a:srgbClr val="FF0000"/>
                </a:solidFill>
                <a:latin typeface="Tahoma" panose="020B0604030504040204" pitchFamily="34" charset="0"/>
                <a:ea typeface="Tahoma" panose="020B0604030504040204" pitchFamily="34" charset="0"/>
                <a:cs typeface="Tahoma" panose="020B0604030504040204" pitchFamily="34" charset="0"/>
              </a:rPr>
              <a:t>is a means of </a:t>
            </a:r>
            <a:r>
              <a:rPr lang="en-US" sz="4400" dirty="0" smtClean="0">
                <a:solidFill>
                  <a:srgbClr val="FF0000"/>
                </a:solidFill>
                <a:latin typeface="Tahoma" panose="020B0604030504040204" pitchFamily="34" charset="0"/>
                <a:ea typeface="Tahoma" panose="020B0604030504040204" pitchFamily="34" charset="0"/>
                <a:cs typeface="Tahoma" panose="020B0604030504040204" pitchFamily="34" charset="0"/>
              </a:rPr>
              <a:t>gain</a:t>
            </a: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algn="ctr">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(1 Timothy 6:3-5)</a:t>
            </a:r>
            <a:endParaRPr lang="en-US" sz="4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buNone/>
            </a:pPr>
            <a:r>
              <a:rPr lang="en-US" sz="1400" dirty="0" smtClean="0">
                <a:solidFill>
                  <a:schemeClr val="bg1"/>
                </a:solidFill>
                <a:latin typeface="Tahoma" pitchFamily="34" charset="0"/>
                <a:ea typeface="Tahoma" pitchFamily="34" charset="0"/>
                <a:cs typeface="Tahoma" pitchFamily="34" charset="0"/>
              </a:rPr>
              <a:t> </a:t>
            </a:r>
            <a:r>
              <a:rPr lang="en-US" sz="1500" dirty="0" smtClean="0">
                <a:solidFill>
                  <a:schemeClr val="bg1"/>
                </a:solidFill>
                <a:latin typeface="Tahoma" pitchFamily="34" charset="0"/>
                <a:ea typeface="Tahoma" pitchFamily="34" charset="0"/>
                <a:cs typeface="Tahoma" pitchFamily="34" charset="0"/>
              </a:rPr>
              <a:t> </a:t>
            </a:r>
          </a:p>
          <a:p>
            <a:pPr algn="ctr">
              <a:buNone/>
            </a:pPr>
            <a:endParaRPr lang="en-US" sz="4200" dirty="0">
              <a:solidFill>
                <a:schemeClr val="bg1"/>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31421481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838200"/>
          </a:xfrm>
        </p:spPr>
        <p:txBody>
          <a:bodyPr>
            <a:normAutofit fontScale="90000"/>
          </a:bodyPr>
          <a:lstStyle/>
          <a:p>
            <a:r>
              <a:rPr lang="en-US" dirty="0" smtClean="0">
                <a:solidFill>
                  <a:srgbClr val="FFFF00"/>
                </a:solidFill>
                <a:latin typeface="Tahoma" pitchFamily="34" charset="0"/>
                <a:ea typeface="Tahoma" pitchFamily="34" charset="0"/>
                <a:cs typeface="Tahoma" pitchFamily="34" charset="0"/>
              </a:rPr>
              <a:t>Why Do People Lie?</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467600"/>
          </a:xfrm>
        </p:spPr>
        <p:txBody>
          <a:bodyPr>
            <a:normAutofit/>
          </a:bodyPr>
          <a:lstStyle/>
          <a:p>
            <a:pPr algn="ctr">
              <a:buNone/>
            </a:pPr>
            <a:r>
              <a:rPr lang="en-US" sz="4400" dirty="0">
                <a:solidFill>
                  <a:schemeClr val="bg1"/>
                </a:solidFill>
                <a:latin typeface="Tahoma" pitchFamily="34" charset="0"/>
                <a:ea typeface="Tahoma" pitchFamily="34" charset="0"/>
                <a:cs typeface="Tahoma" pitchFamily="34" charset="0"/>
              </a:rPr>
              <a:t> </a:t>
            </a:r>
            <a:r>
              <a:rPr lang="en-US" sz="4000" dirty="0" smtClean="0">
                <a:solidFill>
                  <a:schemeClr val="bg1"/>
                </a:solidFill>
                <a:latin typeface="Tahoma" pitchFamily="34" charset="0"/>
                <a:ea typeface="Tahoma" pitchFamily="34" charset="0"/>
                <a:cs typeface="Tahoma" pitchFamily="34" charset="0"/>
              </a:rPr>
              <a:t>Profit (financial gain)</a:t>
            </a:r>
          </a:p>
          <a:p>
            <a:pPr algn="ctr">
              <a:buNone/>
            </a:pPr>
            <a:r>
              <a:rPr lang="en-US" sz="4000" dirty="0" smtClean="0">
                <a:solidFill>
                  <a:schemeClr val="bg1"/>
                </a:solidFill>
                <a:latin typeface="Tahoma" pitchFamily="34" charset="0"/>
                <a:ea typeface="Tahoma" pitchFamily="34" charset="0"/>
                <a:cs typeface="Tahoma" pitchFamily="34" charset="0"/>
              </a:rPr>
              <a:t>[false </a:t>
            </a:r>
            <a:r>
              <a:rPr lang="en-US" sz="4000" dirty="0" smtClean="0">
                <a:solidFill>
                  <a:schemeClr val="bg1"/>
                </a:solidFill>
                <a:latin typeface="Tahoma" pitchFamily="34" charset="0"/>
                <a:ea typeface="Tahoma" pitchFamily="34" charset="0"/>
                <a:cs typeface="Tahoma" pitchFamily="34" charset="0"/>
              </a:rPr>
              <a:t>teachers, salesman, lawyers, </a:t>
            </a:r>
            <a:r>
              <a:rPr lang="en-US" sz="4000" dirty="0" smtClean="0">
                <a:solidFill>
                  <a:schemeClr val="bg1"/>
                </a:solidFill>
                <a:latin typeface="Tahoma" pitchFamily="34" charset="0"/>
                <a:ea typeface="Tahoma" pitchFamily="34" charset="0"/>
                <a:cs typeface="Tahoma" pitchFamily="34" charset="0"/>
              </a:rPr>
              <a:t>solicitors] </a:t>
            </a:r>
            <a:r>
              <a:rPr lang="en-US" sz="4000" dirty="0" smtClean="0">
                <a:solidFill>
                  <a:schemeClr val="bg1"/>
                </a:solidFill>
                <a:latin typeface="Tahoma" pitchFamily="34" charset="0"/>
                <a:ea typeface="Tahoma" pitchFamily="34" charset="0"/>
                <a:cs typeface="Tahoma" pitchFamily="34" charset="0"/>
              </a:rPr>
              <a:t>(1 Tim. 6:3-5)</a:t>
            </a:r>
          </a:p>
          <a:p>
            <a:pPr algn="ctr">
              <a:buNone/>
            </a:pPr>
            <a:r>
              <a:rPr lang="en-US" sz="1400" dirty="0" smtClean="0">
                <a:solidFill>
                  <a:schemeClr val="bg1"/>
                </a:solidFill>
                <a:latin typeface="Tahoma" pitchFamily="34" charset="0"/>
                <a:ea typeface="Tahoma" pitchFamily="34" charset="0"/>
                <a:cs typeface="Tahoma" pitchFamily="34" charset="0"/>
              </a:rPr>
              <a:t> </a:t>
            </a:r>
          </a:p>
          <a:p>
            <a:pPr algn="ctr">
              <a:buNone/>
            </a:pPr>
            <a:r>
              <a:rPr lang="en-US" sz="4800" dirty="0" smtClean="0">
                <a:solidFill>
                  <a:srgbClr val="FFFF00"/>
                </a:solidFill>
                <a:latin typeface="Tahoma" pitchFamily="34" charset="0"/>
                <a:ea typeface="Tahoma" pitchFamily="34" charset="0"/>
                <a:cs typeface="Tahoma" pitchFamily="34" charset="0"/>
              </a:rPr>
              <a:t>Pride/Desire to appear righteous before men </a:t>
            </a:r>
          </a:p>
          <a:p>
            <a:pPr algn="ctr">
              <a:buNone/>
            </a:pPr>
            <a:r>
              <a:rPr lang="en-US" sz="4800" dirty="0" smtClean="0">
                <a:solidFill>
                  <a:schemeClr val="bg1"/>
                </a:solidFill>
                <a:latin typeface="Tahoma" pitchFamily="34" charset="0"/>
                <a:ea typeface="Tahoma" pitchFamily="34" charset="0"/>
                <a:cs typeface="Tahoma" pitchFamily="34" charset="0"/>
              </a:rPr>
              <a:t>(Acts 5:1-11; Matt. 23:28)</a:t>
            </a:r>
            <a:endParaRPr lang="en-US" sz="4800" dirty="0" smtClean="0">
              <a:solidFill>
                <a:schemeClr val="bg1"/>
              </a:solidFill>
              <a:latin typeface="Tahoma" pitchFamily="34" charset="0"/>
              <a:ea typeface="Tahoma" pitchFamily="34" charset="0"/>
              <a:cs typeface="Tahoma" pitchFamily="34" charset="0"/>
            </a:endParaRP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sz="1400" dirty="0" smtClean="0">
                <a:solidFill>
                  <a:schemeClr val="bg1"/>
                </a:solidFill>
                <a:latin typeface="Tahoma" pitchFamily="34" charset="0"/>
                <a:ea typeface="Tahoma" pitchFamily="34" charset="0"/>
                <a:cs typeface="Tahoma" pitchFamily="34" charset="0"/>
              </a:rPr>
              <a:t> </a:t>
            </a:r>
            <a:r>
              <a:rPr lang="en-US" sz="1500" dirty="0" smtClean="0">
                <a:solidFill>
                  <a:schemeClr val="bg1"/>
                </a:solidFill>
                <a:latin typeface="Tahoma" pitchFamily="34" charset="0"/>
                <a:ea typeface="Tahoma" pitchFamily="34" charset="0"/>
                <a:cs typeface="Tahoma" pitchFamily="34" charset="0"/>
              </a:rPr>
              <a:t> </a:t>
            </a:r>
            <a:endParaRPr lang="en-US" sz="1500" dirty="0" smtClean="0">
              <a:solidFill>
                <a:schemeClr val="bg1"/>
              </a:solidFill>
              <a:latin typeface="Tahoma" pitchFamily="34" charset="0"/>
              <a:ea typeface="Tahoma" pitchFamily="34" charset="0"/>
              <a:cs typeface="Tahoma" pitchFamily="34" charset="0"/>
            </a:endParaRPr>
          </a:p>
          <a:p>
            <a:pPr algn="ctr">
              <a:buNone/>
            </a:pPr>
            <a:endParaRPr lang="en-US" sz="4200" dirty="0">
              <a:solidFill>
                <a:schemeClr val="bg1"/>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42356617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838200"/>
          </a:xfrm>
        </p:spPr>
        <p:txBody>
          <a:bodyPr>
            <a:normAutofit fontScale="90000"/>
          </a:bodyPr>
          <a:lstStyle/>
          <a:p>
            <a:r>
              <a:rPr lang="en-US" dirty="0" smtClean="0">
                <a:solidFill>
                  <a:srgbClr val="FFFF00"/>
                </a:solidFill>
                <a:latin typeface="Tahoma" pitchFamily="34" charset="0"/>
                <a:ea typeface="Tahoma" pitchFamily="34" charset="0"/>
                <a:cs typeface="Tahoma" pitchFamily="34" charset="0"/>
              </a:rPr>
              <a:t>Why Do People Lie</a:t>
            </a:r>
            <a:r>
              <a:rPr lang="en-US" dirty="0" smtClean="0">
                <a:solidFill>
                  <a:srgbClr val="FFFF00"/>
                </a:solidFill>
                <a:latin typeface="Tahoma" pitchFamily="34" charset="0"/>
                <a:ea typeface="Tahoma" pitchFamily="34" charset="0"/>
                <a:cs typeface="Tahoma" pitchFamily="34" charset="0"/>
              </a:rPr>
              <a:t>? Pride/Appear Righteous</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467600"/>
          </a:xfrm>
        </p:spPr>
        <p:txBody>
          <a:bodyPr>
            <a:normAutofit/>
          </a:bodyPr>
          <a:lstStyle/>
          <a:p>
            <a:pPr algn="ctr">
              <a:buNone/>
            </a:pP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”A</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man named Ananias, with his wife </a:t>
            </a:r>
            <a:r>
              <a:rPr lang="en-US" sz="3700" dirty="0" err="1">
                <a:solidFill>
                  <a:schemeClr val="bg1"/>
                </a:solidFill>
                <a:latin typeface="Tahoma" panose="020B0604030504040204" pitchFamily="34" charset="0"/>
                <a:ea typeface="Tahoma" panose="020B0604030504040204" pitchFamily="34" charset="0"/>
                <a:cs typeface="Tahoma" panose="020B0604030504040204" pitchFamily="34" charset="0"/>
              </a:rPr>
              <a:t>Sapphira</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dirty="0">
                <a:solidFill>
                  <a:srgbClr val="FFFF00"/>
                </a:solidFill>
                <a:latin typeface="Tahoma" panose="020B0604030504040204" pitchFamily="34" charset="0"/>
                <a:ea typeface="Tahoma" panose="020B0604030504040204" pitchFamily="34" charset="0"/>
                <a:cs typeface="Tahoma" panose="020B0604030504040204" pitchFamily="34" charset="0"/>
              </a:rPr>
              <a:t>sold a piece of property, </a:t>
            </a:r>
            <a:r>
              <a:rPr lang="en-US" sz="3700" dirty="0" smtClean="0">
                <a:solidFill>
                  <a:srgbClr val="FFFF00"/>
                </a:solidFill>
                <a:latin typeface="Tahoma" panose="020B0604030504040204" pitchFamily="34" charset="0"/>
                <a:ea typeface="Tahoma" panose="020B0604030504040204" pitchFamily="34" charset="0"/>
                <a:cs typeface="Tahoma" panose="020B0604030504040204" pitchFamily="34" charset="0"/>
              </a:rPr>
              <a:t>&amp; </a:t>
            </a:r>
            <a:r>
              <a:rPr lang="en-US" sz="3700" dirty="0">
                <a:solidFill>
                  <a:srgbClr val="FFFF00"/>
                </a:solidFill>
                <a:latin typeface="Tahoma" panose="020B0604030504040204" pitchFamily="34" charset="0"/>
                <a:ea typeface="Tahoma" panose="020B0604030504040204" pitchFamily="34" charset="0"/>
                <a:cs typeface="Tahoma" panose="020B0604030504040204" pitchFamily="34" charset="0"/>
              </a:rPr>
              <a:t>kept back </a:t>
            </a:r>
            <a:r>
              <a:rPr lang="en-US" sz="3700" i="1" dirty="0">
                <a:solidFill>
                  <a:srgbClr val="FFFF00"/>
                </a:solidFill>
                <a:latin typeface="Tahoma" panose="020B0604030504040204" pitchFamily="34" charset="0"/>
                <a:ea typeface="Tahoma" panose="020B0604030504040204" pitchFamily="34" charset="0"/>
                <a:cs typeface="Tahoma" panose="020B0604030504040204" pitchFamily="34" charset="0"/>
              </a:rPr>
              <a:t>some</a:t>
            </a:r>
            <a:r>
              <a:rPr lang="en-US" sz="3700" dirty="0">
                <a:solidFill>
                  <a:srgbClr val="FFFF00"/>
                </a:solidFill>
                <a:latin typeface="Tahoma" panose="020B0604030504040204" pitchFamily="34" charset="0"/>
                <a:ea typeface="Tahoma" panose="020B0604030504040204" pitchFamily="34" charset="0"/>
                <a:cs typeface="Tahoma" panose="020B0604030504040204" pitchFamily="34" charset="0"/>
              </a:rPr>
              <a:t> of the price for himself</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with his wife’s </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full </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knowledge, </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bringing a portion of it, he laid it at the apostles’ feet. </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But </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Peter said, “Ananias, </a:t>
            </a:r>
            <a:r>
              <a:rPr lang="en-US" sz="3700" dirty="0">
                <a:solidFill>
                  <a:srgbClr val="FF0000"/>
                </a:solidFill>
                <a:latin typeface="Tahoma" panose="020B0604030504040204" pitchFamily="34" charset="0"/>
                <a:ea typeface="Tahoma" panose="020B0604030504040204" pitchFamily="34" charset="0"/>
                <a:cs typeface="Tahoma" panose="020B0604030504040204" pitchFamily="34" charset="0"/>
              </a:rPr>
              <a:t>why has Satan filled </a:t>
            </a:r>
            <a:r>
              <a:rPr lang="en-US" sz="3700" dirty="0">
                <a:solidFill>
                  <a:srgbClr val="FFFF00"/>
                </a:solidFill>
                <a:latin typeface="Tahoma" panose="020B0604030504040204" pitchFamily="34" charset="0"/>
                <a:ea typeface="Tahoma" panose="020B0604030504040204" pitchFamily="34" charset="0"/>
                <a:cs typeface="Tahoma" panose="020B0604030504040204" pitchFamily="34" charset="0"/>
              </a:rPr>
              <a:t>your heart </a:t>
            </a:r>
            <a:r>
              <a:rPr lang="en-US" sz="3700" dirty="0">
                <a:solidFill>
                  <a:srgbClr val="FF0000"/>
                </a:solidFill>
                <a:latin typeface="Tahoma" panose="020B0604030504040204" pitchFamily="34" charset="0"/>
                <a:ea typeface="Tahoma" panose="020B0604030504040204" pitchFamily="34" charset="0"/>
                <a:cs typeface="Tahoma" panose="020B0604030504040204" pitchFamily="34" charset="0"/>
              </a:rPr>
              <a:t>to lie to</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the Holy Spirit </a:t>
            </a:r>
            <a:r>
              <a:rPr lang="en-US" sz="3700" dirty="0" smtClean="0">
                <a:solidFill>
                  <a:srgbClr val="00B0F0"/>
                </a:solidFill>
                <a:latin typeface="Tahoma" panose="020B0604030504040204" pitchFamily="34" charset="0"/>
                <a:ea typeface="Tahoma" panose="020B0604030504040204" pitchFamily="34" charset="0"/>
                <a:cs typeface="Tahoma" panose="020B0604030504040204" pitchFamily="34" charset="0"/>
              </a:rPr>
              <a:t>&amp;</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dirty="0">
                <a:solidFill>
                  <a:srgbClr val="FFFF00"/>
                </a:solidFill>
                <a:latin typeface="Tahoma" panose="020B0604030504040204" pitchFamily="34" charset="0"/>
                <a:ea typeface="Tahoma" panose="020B0604030504040204" pitchFamily="34" charset="0"/>
                <a:cs typeface="Tahoma" panose="020B0604030504040204" pitchFamily="34" charset="0"/>
              </a:rPr>
              <a:t>to keep back </a:t>
            </a:r>
            <a:r>
              <a:rPr lang="en-US" sz="3700" i="1" dirty="0">
                <a:solidFill>
                  <a:srgbClr val="FFFF00"/>
                </a:solidFill>
                <a:latin typeface="Tahoma" panose="020B0604030504040204" pitchFamily="34" charset="0"/>
                <a:ea typeface="Tahoma" panose="020B0604030504040204" pitchFamily="34" charset="0"/>
                <a:cs typeface="Tahoma" panose="020B0604030504040204" pitchFamily="34" charset="0"/>
              </a:rPr>
              <a:t>some</a:t>
            </a:r>
            <a:r>
              <a:rPr lang="en-US" sz="3700" dirty="0">
                <a:solidFill>
                  <a:srgbClr val="FFFF00"/>
                </a:solidFill>
                <a:latin typeface="Tahoma" panose="020B0604030504040204" pitchFamily="34" charset="0"/>
                <a:ea typeface="Tahoma" panose="020B0604030504040204" pitchFamily="34" charset="0"/>
                <a:cs typeface="Tahoma" panose="020B0604030504040204" pitchFamily="34" charset="0"/>
              </a:rPr>
              <a:t> of the price of the land</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While </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it remained </a:t>
            </a:r>
            <a:r>
              <a:rPr lang="en-US" sz="3700" i="1" dirty="0">
                <a:solidFill>
                  <a:schemeClr val="bg1"/>
                </a:solidFill>
                <a:latin typeface="Tahoma" panose="020B0604030504040204" pitchFamily="34" charset="0"/>
                <a:ea typeface="Tahoma" panose="020B0604030504040204" pitchFamily="34" charset="0"/>
                <a:cs typeface="Tahoma" panose="020B0604030504040204" pitchFamily="34" charset="0"/>
              </a:rPr>
              <a:t>unsold</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did it not remain your own? And after it was sold, was it not </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under </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your control? </a:t>
            </a:r>
            <a:r>
              <a:rPr lang="en-US" sz="3700" dirty="0">
                <a:solidFill>
                  <a:srgbClr val="FFFF00"/>
                </a:solidFill>
                <a:latin typeface="Tahoma" panose="020B0604030504040204" pitchFamily="34" charset="0"/>
                <a:ea typeface="Tahoma" panose="020B0604030504040204" pitchFamily="34" charset="0"/>
                <a:cs typeface="Tahoma" panose="020B0604030504040204" pitchFamily="34" charset="0"/>
              </a:rPr>
              <a:t>Why is it that you have </a:t>
            </a:r>
            <a:r>
              <a:rPr lang="en-US" sz="3700" dirty="0" smtClean="0">
                <a:solidFill>
                  <a:srgbClr val="FFFF00"/>
                </a:solidFill>
                <a:latin typeface="Tahoma" panose="020B0604030504040204" pitchFamily="34" charset="0"/>
                <a:ea typeface="Tahoma" panose="020B0604030504040204" pitchFamily="34" charset="0"/>
                <a:cs typeface="Tahoma" panose="020B0604030504040204" pitchFamily="34" charset="0"/>
              </a:rPr>
              <a:t>conceived </a:t>
            </a:r>
            <a:r>
              <a:rPr lang="en-US" sz="3700" dirty="0">
                <a:solidFill>
                  <a:srgbClr val="FFFF00"/>
                </a:solidFill>
                <a:latin typeface="Tahoma" panose="020B0604030504040204" pitchFamily="34" charset="0"/>
                <a:ea typeface="Tahoma" panose="020B0604030504040204" pitchFamily="34" charset="0"/>
                <a:cs typeface="Tahoma" panose="020B0604030504040204" pitchFamily="34" charset="0"/>
              </a:rPr>
              <a:t>this deed in your heart</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You have not </a:t>
            </a:r>
            <a:r>
              <a:rPr lang="en-US" sz="3700" dirty="0">
                <a:solidFill>
                  <a:srgbClr val="FF0000"/>
                </a:solidFill>
                <a:latin typeface="Tahoma" panose="020B0604030504040204" pitchFamily="34" charset="0"/>
                <a:ea typeface="Tahoma" panose="020B0604030504040204" pitchFamily="34" charset="0"/>
                <a:cs typeface="Tahoma" panose="020B0604030504040204" pitchFamily="34" charset="0"/>
              </a:rPr>
              <a:t>lied to </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men but to </a:t>
            </a: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God</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As </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he heard these words, Ananias fell down and breathed his last; and great fear came over all who heard of it. </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young men got up and covered him up, and after carrying him out, they buried him.</a:t>
            </a:r>
            <a:endPar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buNone/>
            </a:pPr>
            <a:endParaRPr lang="en-US" sz="42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454958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838200"/>
          </a:xfrm>
        </p:spPr>
        <p:txBody>
          <a:bodyPr>
            <a:normAutofit fontScale="90000"/>
          </a:bodyPr>
          <a:lstStyle/>
          <a:p>
            <a:r>
              <a:rPr lang="en-US" dirty="0" smtClean="0">
                <a:solidFill>
                  <a:srgbClr val="FFFF00"/>
                </a:solidFill>
                <a:latin typeface="Tahoma" pitchFamily="34" charset="0"/>
                <a:ea typeface="Tahoma" pitchFamily="34" charset="0"/>
                <a:cs typeface="Tahoma" pitchFamily="34" charset="0"/>
              </a:rPr>
              <a:t>Why Do People Lie</a:t>
            </a:r>
            <a:r>
              <a:rPr lang="en-US" dirty="0" smtClean="0">
                <a:solidFill>
                  <a:srgbClr val="FFFF00"/>
                </a:solidFill>
                <a:latin typeface="Tahoma" pitchFamily="34" charset="0"/>
                <a:ea typeface="Tahoma" pitchFamily="34" charset="0"/>
                <a:cs typeface="Tahoma" pitchFamily="34" charset="0"/>
              </a:rPr>
              <a:t>? Pride/Appear Righteous</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467600"/>
          </a:xfrm>
        </p:spPr>
        <p:txBody>
          <a:bodyPr>
            <a:normAutofit/>
          </a:bodyPr>
          <a:lstStyle/>
          <a:p>
            <a:pPr algn="ctr">
              <a:buNone/>
            </a:pP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…Now </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there elapsed an interval of about three hours, and his wife came in, not knowing what had happened. </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Peter responded to her, “Tell me whether you sold the land </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for </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such and such a price?” And she said, “Yes, </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that </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was the price.” </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Then </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Peter </a:t>
            </a:r>
            <a:r>
              <a:rPr lang="en-US" sz="3700" i="1" dirty="0">
                <a:solidFill>
                  <a:schemeClr val="bg1"/>
                </a:solidFill>
                <a:latin typeface="Tahoma" panose="020B0604030504040204" pitchFamily="34" charset="0"/>
                <a:ea typeface="Tahoma" panose="020B0604030504040204" pitchFamily="34" charset="0"/>
                <a:cs typeface="Tahoma" panose="020B0604030504040204" pitchFamily="34" charset="0"/>
              </a:rPr>
              <a:t>said</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to her, “</a:t>
            </a:r>
            <a:r>
              <a:rPr lang="en-US" sz="3700" dirty="0">
                <a:solidFill>
                  <a:srgbClr val="FF0000"/>
                </a:solidFill>
                <a:latin typeface="Tahoma" panose="020B0604030504040204" pitchFamily="34" charset="0"/>
                <a:ea typeface="Tahoma" panose="020B0604030504040204" pitchFamily="34" charset="0"/>
                <a:cs typeface="Tahoma" panose="020B0604030504040204" pitchFamily="34" charset="0"/>
              </a:rPr>
              <a:t>Why is it that you have agreed together to put </a:t>
            </a: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the Spirit of the Lord</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to the test? Behold, the feet of those who have buried your husband are at the door, and they will carry you out </a:t>
            </a:r>
            <a:r>
              <a:rPr lang="en-US" sz="3700" i="1" dirty="0">
                <a:solidFill>
                  <a:schemeClr val="bg1"/>
                </a:solidFill>
                <a:latin typeface="Tahoma" panose="020B0604030504040204" pitchFamily="34" charset="0"/>
                <a:ea typeface="Tahoma" panose="020B0604030504040204" pitchFamily="34" charset="0"/>
                <a:cs typeface="Tahoma" panose="020B0604030504040204" pitchFamily="34" charset="0"/>
              </a:rPr>
              <a:t>as well</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immediately </a:t>
            </a:r>
            <a:r>
              <a:rPr lang="en-US" sz="3700" dirty="0">
                <a:solidFill>
                  <a:srgbClr val="FF0000"/>
                </a:solidFill>
                <a:latin typeface="Tahoma" panose="020B0604030504040204" pitchFamily="34" charset="0"/>
                <a:ea typeface="Tahoma" panose="020B0604030504040204" pitchFamily="34" charset="0"/>
                <a:cs typeface="Tahoma" panose="020B0604030504040204" pitchFamily="34" charset="0"/>
              </a:rPr>
              <a:t>she fell at his feet and breathed her last, and the young men came in and found her dead</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and they carried her out and buried her beside her husband. </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great fear came over the whole church, and over all who heard of these </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things”</a:t>
            </a:r>
            <a:endParaRPr lang="en-US" sz="42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821698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838200"/>
          </a:xfrm>
        </p:spPr>
        <p:txBody>
          <a:bodyPr>
            <a:normAutofit fontScale="90000"/>
          </a:bodyPr>
          <a:lstStyle/>
          <a:p>
            <a:r>
              <a:rPr lang="en-US" dirty="0" smtClean="0">
                <a:solidFill>
                  <a:srgbClr val="FFFF00"/>
                </a:solidFill>
                <a:latin typeface="Tahoma" pitchFamily="34" charset="0"/>
                <a:ea typeface="Tahoma" pitchFamily="34" charset="0"/>
                <a:cs typeface="Tahoma" pitchFamily="34" charset="0"/>
              </a:rPr>
              <a:t>Why Do People Lie</a:t>
            </a:r>
            <a:r>
              <a:rPr lang="en-US" dirty="0" smtClean="0">
                <a:solidFill>
                  <a:srgbClr val="FFFF00"/>
                </a:solidFill>
                <a:latin typeface="Tahoma" pitchFamily="34" charset="0"/>
                <a:ea typeface="Tahoma" pitchFamily="34" charset="0"/>
                <a:cs typeface="Tahoma" pitchFamily="34" charset="0"/>
              </a:rPr>
              <a:t>? Pride/Appear Righteous</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467600"/>
          </a:xfrm>
        </p:spPr>
        <p:txBody>
          <a:bodyPr>
            <a:normAutofit/>
          </a:bodyPr>
          <a:lstStyle/>
          <a:p>
            <a:pPr algn="ctr">
              <a:buNone/>
            </a:pPr>
            <a:r>
              <a:rPr lang="en-US" sz="4200" dirty="0" smtClean="0">
                <a:solidFill>
                  <a:schemeClr val="bg1"/>
                </a:solidFill>
                <a:latin typeface="Tahoma" panose="020B0604030504040204" pitchFamily="34" charset="0"/>
                <a:ea typeface="Tahoma" panose="020B0604030504040204" pitchFamily="34" charset="0"/>
                <a:cs typeface="Tahoma" panose="020B0604030504040204" pitchFamily="34" charset="0"/>
              </a:rPr>
              <a:t>Jesus exposed the Pharisees sins before all the people,</a:t>
            </a:r>
          </a:p>
          <a:p>
            <a:pPr algn="ctr">
              <a:buNone/>
            </a:pPr>
            <a:endPar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“So </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you, too, </a:t>
            </a:r>
            <a:r>
              <a:rPr lang="en-US" sz="4400" dirty="0">
                <a:solidFill>
                  <a:srgbClr val="FF0000"/>
                </a:solidFill>
                <a:latin typeface="Tahoma" panose="020B0604030504040204" pitchFamily="34" charset="0"/>
                <a:ea typeface="Tahoma" panose="020B0604030504040204" pitchFamily="34" charset="0"/>
                <a:cs typeface="Tahoma" panose="020B0604030504040204" pitchFamily="34" charset="0"/>
              </a:rPr>
              <a:t>outwardly appear </a:t>
            </a:r>
            <a:r>
              <a:rPr lang="en-US" sz="4400" dirty="0">
                <a:solidFill>
                  <a:srgbClr val="92D050"/>
                </a:solidFill>
                <a:latin typeface="Tahoma" panose="020B0604030504040204" pitchFamily="34" charset="0"/>
                <a:ea typeface="Tahoma" panose="020B0604030504040204" pitchFamily="34" charset="0"/>
                <a:cs typeface="Tahoma" panose="020B0604030504040204" pitchFamily="34" charset="0"/>
              </a:rPr>
              <a:t>righteous</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 to men, </a:t>
            </a:r>
            <a:endPar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but </a:t>
            </a:r>
            <a:r>
              <a:rPr lang="en-US" sz="4400" dirty="0">
                <a:solidFill>
                  <a:srgbClr val="FFFF00"/>
                </a:solidFill>
                <a:latin typeface="Tahoma" panose="020B0604030504040204" pitchFamily="34" charset="0"/>
                <a:ea typeface="Tahoma" panose="020B0604030504040204" pitchFamily="34" charset="0"/>
                <a:cs typeface="Tahoma" panose="020B0604030504040204" pitchFamily="34" charset="0"/>
              </a:rPr>
              <a:t>inwardly</a:t>
            </a: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 you are </a:t>
            </a:r>
            <a:r>
              <a:rPr lang="en-US" sz="4400" dirty="0">
                <a:solidFill>
                  <a:srgbClr val="FF0000"/>
                </a:solidFill>
                <a:latin typeface="Tahoma" panose="020B0604030504040204" pitchFamily="34" charset="0"/>
                <a:ea typeface="Tahoma" panose="020B0604030504040204" pitchFamily="34" charset="0"/>
                <a:cs typeface="Tahoma" panose="020B0604030504040204" pitchFamily="34" charset="0"/>
              </a:rPr>
              <a:t>full of hypocrisy and </a:t>
            </a:r>
            <a:r>
              <a:rPr lang="en-US" sz="4400" dirty="0" smtClean="0">
                <a:solidFill>
                  <a:srgbClr val="FF0000"/>
                </a:solidFill>
                <a:latin typeface="Tahoma" panose="020B0604030504040204" pitchFamily="34" charset="0"/>
                <a:ea typeface="Tahoma" panose="020B0604030504040204" pitchFamily="34" charset="0"/>
                <a:cs typeface="Tahoma" panose="020B0604030504040204" pitchFamily="34" charset="0"/>
              </a:rPr>
              <a:t>lawlessness</a:t>
            </a: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endParaRPr lang="en-US" sz="42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4511570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838200"/>
          </a:xfrm>
        </p:spPr>
        <p:txBody>
          <a:bodyPr>
            <a:normAutofit fontScale="90000"/>
          </a:bodyPr>
          <a:lstStyle/>
          <a:p>
            <a:r>
              <a:rPr lang="en-US" dirty="0" smtClean="0">
                <a:solidFill>
                  <a:srgbClr val="FFFF00"/>
                </a:solidFill>
                <a:latin typeface="Tahoma" pitchFamily="34" charset="0"/>
                <a:ea typeface="Tahoma" pitchFamily="34" charset="0"/>
                <a:cs typeface="Tahoma" pitchFamily="34" charset="0"/>
              </a:rPr>
              <a:t>Why Do People Lie?</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467600"/>
          </a:xfrm>
        </p:spPr>
        <p:txBody>
          <a:bodyPr>
            <a:normAutofit/>
          </a:bodyPr>
          <a:lstStyle/>
          <a:p>
            <a:pPr algn="ctr">
              <a:buNone/>
            </a:pPr>
            <a:r>
              <a:rPr lang="en-US" sz="4400" dirty="0">
                <a:solidFill>
                  <a:schemeClr val="bg1"/>
                </a:solidFill>
                <a:latin typeface="Tahoma" pitchFamily="34" charset="0"/>
                <a:ea typeface="Tahoma" pitchFamily="34" charset="0"/>
                <a:cs typeface="Tahoma" pitchFamily="34" charset="0"/>
              </a:rPr>
              <a:t> </a:t>
            </a:r>
            <a:r>
              <a:rPr lang="en-US" sz="4000" dirty="0" smtClean="0">
                <a:solidFill>
                  <a:schemeClr val="bg1"/>
                </a:solidFill>
                <a:latin typeface="Tahoma" pitchFamily="34" charset="0"/>
                <a:ea typeface="Tahoma" pitchFamily="34" charset="0"/>
                <a:cs typeface="Tahoma" pitchFamily="34" charset="0"/>
              </a:rPr>
              <a:t>Profit (financial gain)</a:t>
            </a:r>
          </a:p>
          <a:p>
            <a:pPr algn="ctr">
              <a:buNone/>
            </a:pPr>
            <a:r>
              <a:rPr lang="en-US" sz="4000" dirty="0" smtClean="0">
                <a:solidFill>
                  <a:schemeClr val="bg1"/>
                </a:solidFill>
                <a:latin typeface="Tahoma" pitchFamily="34" charset="0"/>
                <a:ea typeface="Tahoma" pitchFamily="34" charset="0"/>
                <a:cs typeface="Tahoma" pitchFamily="34" charset="0"/>
              </a:rPr>
              <a:t>[false </a:t>
            </a:r>
            <a:r>
              <a:rPr lang="en-US" sz="4000" dirty="0" smtClean="0">
                <a:solidFill>
                  <a:schemeClr val="bg1"/>
                </a:solidFill>
                <a:latin typeface="Tahoma" pitchFamily="34" charset="0"/>
                <a:ea typeface="Tahoma" pitchFamily="34" charset="0"/>
                <a:cs typeface="Tahoma" pitchFamily="34" charset="0"/>
              </a:rPr>
              <a:t>teachers, salesman, lawyers, </a:t>
            </a:r>
            <a:r>
              <a:rPr lang="en-US" sz="4000" dirty="0" smtClean="0">
                <a:solidFill>
                  <a:schemeClr val="bg1"/>
                </a:solidFill>
                <a:latin typeface="Tahoma" pitchFamily="34" charset="0"/>
                <a:ea typeface="Tahoma" pitchFamily="34" charset="0"/>
                <a:cs typeface="Tahoma" pitchFamily="34" charset="0"/>
              </a:rPr>
              <a:t>solicitors] </a:t>
            </a:r>
            <a:r>
              <a:rPr lang="en-US" sz="4000" dirty="0" smtClean="0">
                <a:solidFill>
                  <a:schemeClr val="bg1"/>
                </a:solidFill>
                <a:latin typeface="Tahoma" pitchFamily="34" charset="0"/>
                <a:ea typeface="Tahoma" pitchFamily="34" charset="0"/>
                <a:cs typeface="Tahoma" pitchFamily="34" charset="0"/>
              </a:rPr>
              <a:t>(1 Tim. 6:3-5)</a:t>
            </a:r>
          </a:p>
          <a:p>
            <a:pPr algn="ctr">
              <a:buNone/>
            </a:pPr>
            <a:r>
              <a:rPr lang="en-US" sz="1400" dirty="0" smtClean="0">
                <a:solidFill>
                  <a:schemeClr val="bg1"/>
                </a:solidFill>
                <a:latin typeface="Tahoma" pitchFamily="34" charset="0"/>
                <a:ea typeface="Tahoma" pitchFamily="34" charset="0"/>
                <a:cs typeface="Tahoma" pitchFamily="34" charset="0"/>
              </a:rPr>
              <a:t> </a:t>
            </a:r>
          </a:p>
          <a:p>
            <a:pPr algn="ctr">
              <a:buNone/>
            </a:pPr>
            <a:r>
              <a:rPr lang="en-US" sz="4200" dirty="0" smtClean="0">
                <a:solidFill>
                  <a:schemeClr val="bg1"/>
                </a:solidFill>
                <a:latin typeface="Tahoma" pitchFamily="34" charset="0"/>
                <a:ea typeface="Tahoma" pitchFamily="34" charset="0"/>
                <a:cs typeface="Tahoma" pitchFamily="34" charset="0"/>
              </a:rPr>
              <a:t>Pride/Desire to appear righteous before men </a:t>
            </a:r>
          </a:p>
          <a:p>
            <a:pPr algn="ctr">
              <a:buNone/>
            </a:pPr>
            <a:r>
              <a:rPr lang="en-US" sz="4200" dirty="0" smtClean="0">
                <a:solidFill>
                  <a:schemeClr val="bg1"/>
                </a:solidFill>
                <a:latin typeface="Tahoma" pitchFamily="34" charset="0"/>
                <a:ea typeface="Tahoma" pitchFamily="34" charset="0"/>
                <a:cs typeface="Tahoma" pitchFamily="34" charset="0"/>
              </a:rPr>
              <a:t>(Acts 5:1-11; Matt. 23:28)</a:t>
            </a:r>
            <a:endParaRPr lang="en-US" sz="4200" dirty="0" smtClean="0">
              <a:solidFill>
                <a:schemeClr val="bg1"/>
              </a:solidFill>
              <a:latin typeface="Tahoma" pitchFamily="34" charset="0"/>
              <a:ea typeface="Tahoma" pitchFamily="34" charset="0"/>
              <a:cs typeface="Tahoma" pitchFamily="34" charset="0"/>
            </a:endParaRP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sz="4800" dirty="0" smtClean="0">
                <a:solidFill>
                  <a:srgbClr val="FFFF00"/>
                </a:solidFill>
                <a:latin typeface="Tahoma" pitchFamily="34" charset="0"/>
                <a:ea typeface="Tahoma" pitchFamily="34" charset="0"/>
                <a:cs typeface="Tahoma" pitchFamily="34" charset="0"/>
              </a:rPr>
              <a:t>Fear </a:t>
            </a:r>
            <a:r>
              <a:rPr lang="en-US" sz="4800" dirty="0" smtClean="0">
                <a:solidFill>
                  <a:srgbClr val="FFFF00"/>
                </a:solidFill>
                <a:latin typeface="Tahoma" pitchFamily="34" charset="0"/>
                <a:ea typeface="Tahoma" pitchFamily="34" charset="0"/>
                <a:cs typeface="Tahoma" pitchFamily="34" charset="0"/>
              </a:rPr>
              <a:t>[death, punishment, or get out of trouble]                   </a:t>
            </a:r>
            <a:r>
              <a:rPr lang="en-US" sz="4200" dirty="0" smtClean="0">
                <a:solidFill>
                  <a:schemeClr val="bg1"/>
                </a:solidFill>
                <a:latin typeface="Tahoma" pitchFamily="34" charset="0"/>
                <a:ea typeface="Tahoma" pitchFamily="34" charset="0"/>
                <a:cs typeface="Tahoma" pitchFamily="34" charset="0"/>
              </a:rPr>
              <a:t>(Gen. 12:13; 20:12; 26:7; Mt. 26:69-74; Luke 12:5)</a:t>
            </a: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sz="1400" dirty="0" smtClean="0">
                <a:solidFill>
                  <a:schemeClr val="bg1"/>
                </a:solidFill>
                <a:latin typeface="Tahoma" pitchFamily="34" charset="0"/>
                <a:ea typeface="Tahoma" pitchFamily="34" charset="0"/>
                <a:cs typeface="Tahoma" pitchFamily="34" charset="0"/>
              </a:rPr>
              <a:t> </a:t>
            </a:r>
            <a:r>
              <a:rPr lang="en-US" sz="1500" dirty="0" smtClean="0">
                <a:solidFill>
                  <a:schemeClr val="bg1"/>
                </a:solidFill>
                <a:latin typeface="Tahoma" pitchFamily="34" charset="0"/>
                <a:ea typeface="Tahoma" pitchFamily="34" charset="0"/>
                <a:cs typeface="Tahoma" pitchFamily="34" charset="0"/>
              </a:rPr>
              <a:t> </a:t>
            </a:r>
            <a:endParaRPr lang="en-US" sz="1500" dirty="0" smtClean="0">
              <a:solidFill>
                <a:schemeClr val="bg1"/>
              </a:solidFill>
              <a:latin typeface="Tahoma" pitchFamily="34" charset="0"/>
              <a:ea typeface="Tahoma" pitchFamily="34" charset="0"/>
              <a:cs typeface="Tahoma" pitchFamily="34" charset="0"/>
            </a:endParaRPr>
          </a:p>
          <a:p>
            <a:pPr algn="ctr">
              <a:buNone/>
            </a:pPr>
            <a:endParaRPr lang="en-US" sz="4200" dirty="0">
              <a:solidFill>
                <a:schemeClr val="bg1"/>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17101220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750</TotalTime>
  <Words>1622</Words>
  <Application>Microsoft Office PowerPoint</Application>
  <PresentationFormat>Custom</PresentationFormat>
  <Paragraphs>169</Paragraphs>
  <Slides>28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Impact</vt:lpstr>
      <vt:lpstr>Tahoma</vt:lpstr>
      <vt:lpstr>Office Theme</vt:lpstr>
      <vt:lpstr>Hymns for Worship at Woodmont</vt:lpstr>
      <vt:lpstr>PowerPoint Presentation</vt:lpstr>
      <vt:lpstr>Why Do People Lie?</vt:lpstr>
      <vt:lpstr>Why Do People Lie? Profit</vt:lpstr>
      <vt:lpstr>Why Do People Lie?</vt:lpstr>
      <vt:lpstr>Why Do People Lie? Pride/Appear Righteous</vt:lpstr>
      <vt:lpstr>Why Do People Lie? Pride/Appear Righteous</vt:lpstr>
      <vt:lpstr>Why Do People Lie? Pride/Appear Righteous</vt:lpstr>
      <vt:lpstr>Why Do People Lie?</vt:lpstr>
      <vt:lpstr>Why Do People Lie? Fear Death</vt:lpstr>
      <vt:lpstr>Why Do People Lie? Fear Death</vt:lpstr>
      <vt:lpstr>Why Do People Lie? Fear Death</vt:lpstr>
      <vt:lpstr>Why Do People Lie? Fear Punishment</vt:lpstr>
      <vt:lpstr>Why Do People Lie?</vt:lpstr>
      <vt:lpstr>Why Do People Lie? Cover Up Sin</vt:lpstr>
      <vt:lpstr>Why Do People Lie?</vt:lpstr>
      <vt:lpstr>Why Do People Lie? Shirk Responsibility</vt:lpstr>
      <vt:lpstr>Why Do People Lie? Shirk Responsibility</vt:lpstr>
      <vt:lpstr>Why Do People Lie?</vt:lpstr>
      <vt:lpstr>Why Do People Lie? Self-Esteem</vt:lpstr>
      <vt:lpstr>Why Do People Lie?</vt:lpstr>
      <vt:lpstr>Why Do People Lie?  Not offend someone</vt:lpstr>
      <vt:lpstr>Why Do People Lie?</vt:lpstr>
      <vt:lpstr>Examine Yourselves (2 Cor. 13:5)</vt:lpstr>
      <vt:lpstr>Examine Yourselves (2 Cor. 13:5)</vt:lpstr>
      <vt:lpstr>The Outcome of All Liars</vt:lpstr>
      <vt:lpstr>The Solution to the Sin of Lying</vt:lpstr>
      <vt:lpstr>The Solution to the Sin of Lying</vt:lpstr>
    </vt:vector>
  </TitlesOfParts>
  <Company>Highway 290 Church of Christ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 Honest-   Don’t Lie</dc:title>
  <dc:creator>Steven Lawrence Locklair</dc:creator>
  <cp:lastModifiedBy>Bettye Locklair</cp:lastModifiedBy>
  <cp:revision>37</cp:revision>
  <dcterms:created xsi:type="dcterms:W3CDTF">2015-04-11T18:13:40Z</dcterms:created>
  <dcterms:modified xsi:type="dcterms:W3CDTF">2019-11-03T16:29:49Z</dcterms:modified>
</cp:coreProperties>
</file>