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20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9435F-2F4C-4EC0-A05F-779031F8FD09}" type="datetimeFigureOut">
              <a:rPr lang="en-US" smtClean="0"/>
              <a:t>11/30/2019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CE71D-6989-4520-BD0B-F0D6121AF379}" type="slidenum">
              <a:rPr lang="en-US" smtClean="0"/>
              <a:t>‹#›</a:t>
            </a:fld>
            <a:endParaRPr lang="en-US"/>
          </a:p>
        </p:txBody>
      </p:sp>
    </p:spTree>
    <p:extLst>
      <p:ext uri="{BB962C8B-B14F-4D97-AF65-F5344CB8AC3E}">
        <p14:creationId xmlns:p14="http://schemas.microsoft.com/office/powerpoint/2010/main" val="365546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Born in NJ.  He worked in his father’s mercantile business</a:t>
            </a:r>
            <a:r>
              <a:rPr lang="en-US" sz="1200" u="none" strike="noStrike" kern="1200" baseline="0" dirty="0" smtClean="0">
                <a:solidFill>
                  <a:schemeClr val="tx1"/>
                </a:solidFill>
                <a:effectLst/>
                <a:latin typeface="+mn-lt"/>
                <a:ea typeface="+mn-ea"/>
                <a:cs typeface="+mn-cs"/>
              </a:rPr>
              <a:t> &amp; sold insurance after  his father died. At </a:t>
            </a:r>
            <a:r>
              <a:rPr lang="en-US" sz="1200" u="none" strike="noStrike" kern="1200" dirty="0" smtClean="0">
                <a:solidFill>
                  <a:schemeClr val="tx1"/>
                </a:solidFill>
                <a:effectLst/>
                <a:latin typeface="+mn-lt"/>
                <a:ea typeface="+mn-ea"/>
                <a:cs typeface="+mn-cs"/>
              </a:rPr>
              <a:t>36, he started writing hymns for others to sing. </a:t>
            </a:r>
            <a:r>
              <a:rPr lang="en-US" sz="1200" u="none" strike="noStrike" kern="1200" dirty="0" err="1" smtClean="0">
                <a:solidFill>
                  <a:schemeClr val="tx1"/>
                </a:solidFill>
                <a:effectLst/>
                <a:latin typeface="+mn-lt"/>
                <a:ea typeface="+mn-ea"/>
                <a:cs typeface="+mn-cs"/>
              </a:rPr>
              <a:t>Oatman</a:t>
            </a:r>
            <a:r>
              <a:rPr lang="en-US" sz="1200" u="none" strike="noStrike" kern="1200" dirty="0" smtClean="0">
                <a:solidFill>
                  <a:schemeClr val="tx1"/>
                </a:solidFill>
                <a:effectLst/>
                <a:latin typeface="+mn-lt"/>
                <a:ea typeface="+mn-ea"/>
                <a:cs typeface="+mn-cs"/>
              </a:rPr>
              <a:t> never became a famous preacher or even a famous singer, but he did produce over 5,000 hymns with such well-known gospel composers as John R. </a:t>
            </a:r>
            <a:r>
              <a:rPr lang="en-US" sz="1200" u="none" strike="noStrike" kern="1200" dirty="0" err="1" smtClean="0">
                <a:solidFill>
                  <a:schemeClr val="tx1"/>
                </a:solidFill>
                <a:effectLst/>
                <a:latin typeface="+mn-lt"/>
                <a:ea typeface="+mn-ea"/>
                <a:cs typeface="+mn-cs"/>
              </a:rPr>
              <a:t>Sweney</a:t>
            </a:r>
            <a:r>
              <a:rPr lang="en-US" sz="1200" u="none" strike="noStrike" kern="1200" dirty="0" smtClean="0">
                <a:solidFill>
                  <a:schemeClr val="tx1"/>
                </a:solidFill>
                <a:effectLst/>
                <a:latin typeface="+mn-lt"/>
                <a:ea typeface="+mn-ea"/>
                <a:cs typeface="+mn-cs"/>
              </a:rPr>
              <a:t>, William J. Kirkpatrick, and Charles H. Gabriel, including texts for “Higher Ground,” “No, Not One,” “Hand In Hand With Jesus,” “Sweeter Than All,” “The Last Mile Of The Way,” “What Shall It Profit?”, “I’ll Be a Friend to Jesus,” </a:t>
            </a:r>
            <a:endParaRPr lang="en-US" dirty="0"/>
          </a:p>
        </p:txBody>
      </p:sp>
      <p:sp>
        <p:nvSpPr>
          <p:cNvPr id="4" name="Slide Number Placeholder 3"/>
          <p:cNvSpPr>
            <a:spLocks noGrp="1"/>
          </p:cNvSpPr>
          <p:nvPr>
            <p:ph type="sldNum" sz="quarter" idx="10"/>
          </p:nvPr>
        </p:nvSpPr>
        <p:spPr/>
        <p:txBody>
          <a:bodyPr/>
          <a:lstStyle/>
          <a:p>
            <a:fld id="{554CE71D-6989-4520-BD0B-F0D6121AF379}" type="slidenum">
              <a:rPr lang="en-US" smtClean="0"/>
              <a:t>1</a:t>
            </a:fld>
            <a:endParaRPr lang="en-US"/>
          </a:p>
        </p:txBody>
      </p:sp>
    </p:spTree>
    <p:extLst>
      <p:ext uri="{BB962C8B-B14F-4D97-AF65-F5344CB8AC3E}">
        <p14:creationId xmlns:p14="http://schemas.microsoft.com/office/powerpoint/2010/main" val="184856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Distress- great pain, anxiety, or sorrow; acute physical or mental suffering; affliction; trouble.  Billows- a great wave or surge of the sea. Tempest tossed- pounded or hit repeatedly by storms or adversities. buffeted, storm-</a:t>
            </a:r>
            <a:r>
              <a:rPr lang="en-US" sz="1200" b="1" i="0" u="none" strike="noStrike" kern="1200" dirty="0" smtClean="0">
                <a:solidFill>
                  <a:schemeClr val="tx1"/>
                </a:solidFill>
                <a:effectLst/>
                <a:latin typeface="+mn-lt"/>
                <a:ea typeface="+mn-ea"/>
                <a:cs typeface="+mn-cs"/>
              </a:rPr>
              <a:t>tossed</a:t>
            </a:r>
            <a:r>
              <a:rPr lang="en-US" sz="1200" b="0" i="0" u="none" strike="noStrike" kern="120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tempest</a:t>
            </a:r>
            <a:r>
              <a:rPr lang="en-US" sz="1200" b="0" i="0" u="none" strike="noStrike" kern="1200" dirty="0" smtClean="0">
                <a:solidFill>
                  <a:schemeClr val="tx1"/>
                </a:solidFill>
                <a:effectLst/>
                <a:latin typeface="+mn-lt"/>
                <a:ea typeface="+mn-ea"/>
                <a:cs typeface="+mn-cs"/>
              </a:rPr>
              <a:t>-swept, </a:t>
            </a:r>
            <a:r>
              <a:rPr lang="en-US" sz="1200" b="1" i="0" u="none" strike="noStrike" kern="1200" dirty="0" smtClean="0">
                <a:solidFill>
                  <a:schemeClr val="tx1"/>
                </a:solidFill>
                <a:effectLst/>
                <a:latin typeface="+mn-lt"/>
                <a:ea typeface="+mn-ea"/>
                <a:cs typeface="+mn-cs"/>
              </a:rPr>
              <a:t>tempest</a:t>
            </a:r>
            <a:r>
              <a:rPr lang="en-US" sz="1200" b="0" i="0" u="none" strike="noStrike" kern="1200" dirty="0" smtClean="0">
                <a:solidFill>
                  <a:schemeClr val="tx1"/>
                </a:solidFill>
                <a:effectLst/>
                <a:latin typeface="+mn-lt"/>
                <a:ea typeface="+mn-ea"/>
                <a:cs typeface="+mn-cs"/>
              </a:rPr>
              <a:t>-</a:t>
            </a:r>
            <a:r>
              <a:rPr lang="en-US" sz="1200" b="1" i="0" u="none" strike="noStrike" kern="1200" dirty="0" err="1" smtClean="0">
                <a:solidFill>
                  <a:schemeClr val="tx1"/>
                </a:solidFill>
                <a:effectLst/>
                <a:latin typeface="+mn-lt"/>
                <a:ea typeface="+mn-ea"/>
                <a:cs typeface="+mn-cs"/>
              </a:rPr>
              <a:t>tost</a:t>
            </a:r>
            <a:r>
              <a:rPr lang="en-US" sz="1200" b="0" i="0" u="none" strike="noStrike" kern="1200" dirty="0" smtClean="0">
                <a:solidFill>
                  <a:schemeClr val="tx1"/>
                </a:solidFill>
                <a:effectLst/>
                <a:latin typeface="+mn-lt"/>
                <a:ea typeface="+mn-ea"/>
                <a:cs typeface="+mn-cs"/>
              </a:rPr>
              <a:t>.  Figurative language-  Wave of </a:t>
            </a:r>
            <a:r>
              <a:rPr lang="en-US" sz="1200" b="0" i="0" u="none" strike="noStrike" kern="1200" dirty="0" err="1" smtClean="0">
                <a:solidFill>
                  <a:schemeClr val="tx1"/>
                </a:solidFill>
                <a:effectLst/>
                <a:latin typeface="+mn-lt"/>
                <a:ea typeface="+mn-ea"/>
                <a:cs typeface="+mn-cs"/>
              </a:rPr>
              <a:t>naursea</a:t>
            </a:r>
            <a:r>
              <a:rPr lang="en-US" sz="1200" b="0" i="0" u="none" strike="noStrike" kern="1200" dirty="0" smtClean="0">
                <a:solidFill>
                  <a:schemeClr val="tx1"/>
                </a:solidFill>
                <a:effectLst/>
                <a:latin typeface="+mn-lt"/>
                <a:ea typeface="+mn-ea"/>
                <a:cs typeface="+mn-cs"/>
              </a:rPr>
              <a:t>, sickness, disease,</a:t>
            </a:r>
            <a:r>
              <a:rPr lang="en-US" sz="1200" b="0" i="0" u="none" strike="noStrike" kern="1200" baseline="0" dirty="0" smtClean="0">
                <a:solidFill>
                  <a:schemeClr val="tx1"/>
                </a:solidFill>
                <a:effectLst/>
                <a:latin typeface="+mn-lt"/>
                <a:ea typeface="+mn-ea"/>
                <a:cs typeface="+mn-cs"/>
              </a:rPr>
              <a:t> cancer, surgery, etc.  Losing the worldly desires, but gaining Christ.  Count your blessings, not your curses, name them one by one.  Through suffering you learn to trust in God, not yourself.  Free to count your blessings.</a:t>
            </a:r>
            <a:endParaRPr lang="en-US" dirty="0"/>
          </a:p>
        </p:txBody>
      </p:sp>
      <p:sp>
        <p:nvSpPr>
          <p:cNvPr id="4" name="Slide Number Placeholder 3"/>
          <p:cNvSpPr>
            <a:spLocks noGrp="1"/>
          </p:cNvSpPr>
          <p:nvPr>
            <p:ph type="sldNum" sz="quarter" idx="10"/>
          </p:nvPr>
        </p:nvSpPr>
        <p:spPr/>
        <p:txBody>
          <a:bodyPr/>
          <a:lstStyle/>
          <a:p>
            <a:fld id="{554CE71D-6989-4520-BD0B-F0D6121AF379}" type="slidenum">
              <a:rPr lang="en-US" smtClean="0"/>
              <a:t>3</a:t>
            </a:fld>
            <a:endParaRPr lang="en-US"/>
          </a:p>
        </p:txBody>
      </p:sp>
    </p:spTree>
    <p:extLst>
      <p:ext uri="{BB962C8B-B14F-4D97-AF65-F5344CB8AC3E}">
        <p14:creationId xmlns:p14="http://schemas.microsoft.com/office/powerpoint/2010/main" val="159730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a:t>
            </a:r>
            <a:r>
              <a:rPr lang="en-US" baseline="0" dirty="0" smtClean="0"/>
              <a:t> we think that God isn’t hearing and answering our prayers in a life &amp; death circumstance and we are worried that he doesn’t really care about us.  Disciples were sleeping in the boat &amp;  it looks like they are going to drown, Jesus is fast asleep as it isn’t bothering him at all.  Don’t you care that we are about to die.  How many times could the disciples count their blessings that they were even alive.  But there were still doubts in their heart even after they were told that them about DBR and it happened.  </a:t>
            </a:r>
            <a:endParaRPr lang="en-US" dirty="0"/>
          </a:p>
        </p:txBody>
      </p:sp>
      <p:sp>
        <p:nvSpPr>
          <p:cNvPr id="4" name="Slide Number Placeholder 3"/>
          <p:cNvSpPr>
            <a:spLocks noGrp="1"/>
          </p:cNvSpPr>
          <p:nvPr>
            <p:ph type="sldNum" sz="quarter" idx="10"/>
          </p:nvPr>
        </p:nvSpPr>
        <p:spPr/>
        <p:txBody>
          <a:bodyPr/>
          <a:lstStyle/>
          <a:p>
            <a:fld id="{554CE71D-6989-4520-BD0B-F0D6121AF379}" type="slidenum">
              <a:rPr lang="en-US" smtClean="0"/>
              <a:t>4</a:t>
            </a:fld>
            <a:endParaRPr lang="en-US"/>
          </a:p>
        </p:txBody>
      </p:sp>
    </p:spTree>
    <p:extLst>
      <p:ext uri="{BB962C8B-B14F-4D97-AF65-F5344CB8AC3E}">
        <p14:creationId xmlns:p14="http://schemas.microsoft.com/office/powerpoint/2010/main" val="374416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envious of the rich’s possessions? The Psalmist was!  I should</a:t>
            </a:r>
            <a:r>
              <a:rPr lang="en-US" baseline="0" dirty="0" smtClean="0"/>
              <a:t> be also.  If I’m diligent I will be rich.  The Lord has promised to make people rich right! </a:t>
            </a:r>
            <a:r>
              <a:rPr lang="en-US" dirty="0" smtClean="0"/>
              <a:t>  Do you think that Christ</a:t>
            </a:r>
            <a:r>
              <a:rPr lang="en-US" baseline="0" dirty="0" smtClean="0"/>
              <a:t> has promised you all of His wealth?  Not now.  </a:t>
            </a:r>
            <a:endParaRPr lang="en-US" dirty="0"/>
          </a:p>
        </p:txBody>
      </p:sp>
      <p:sp>
        <p:nvSpPr>
          <p:cNvPr id="4" name="Slide Number Placeholder 3"/>
          <p:cNvSpPr>
            <a:spLocks noGrp="1"/>
          </p:cNvSpPr>
          <p:nvPr>
            <p:ph type="sldNum" sz="quarter" idx="10"/>
          </p:nvPr>
        </p:nvSpPr>
        <p:spPr/>
        <p:txBody>
          <a:bodyPr/>
          <a:lstStyle/>
          <a:p>
            <a:fld id="{554CE71D-6989-4520-BD0B-F0D6121AF379}" type="slidenum">
              <a:rPr lang="en-US" smtClean="0"/>
              <a:t>5</a:t>
            </a:fld>
            <a:endParaRPr lang="en-US"/>
          </a:p>
        </p:txBody>
      </p:sp>
    </p:spTree>
    <p:extLst>
      <p:ext uri="{BB962C8B-B14F-4D97-AF65-F5344CB8AC3E}">
        <p14:creationId xmlns:p14="http://schemas.microsoft.com/office/powerpoint/2010/main" val="3544893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 your conflict, health,</a:t>
            </a:r>
            <a:r>
              <a:rPr lang="en-US" baseline="0" dirty="0" smtClean="0"/>
              <a:t> security, job, finances, relationships, the church (false teacher, factious, divisive, troublemaker etc.) don’t be discouraged, God is on it!</a:t>
            </a:r>
            <a:endParaRPr lang="en-US" dirty="0"/>
          </a:p>
        </p:txBody>
      </p:sp>
      <p:sp>
        <p:nvSpPr>
          <p:cNvPr id="4" name="Slide Number Placeholder 3"/>
          <p:cNvSpPr>
            <a:spLocks noGrp="1"/>
          </p:cNvSpPr>
          <p:nvPr>
            <p:ph type="sldNum" sz="quarter" idx="10"/>
          </p:nvPr>
        </p:nvSpPr>
        <p:spPr/>
        <p:txBody>
          <a:bodyPr/>
          <a:lstStyle/>
          <a:p>
            <a:fld id="{554CE71D-6989-4520-BD0B-F0D6121AF379}" type="slidenum">
              <a:rPr lang="en-US" smtClean="0"/>
              <a:t>6</a:t>
            </a:fld>
            <a:endParaRPr lang="en-US"/>
          </a:p>
        </p:txBody>
      </p:sp>
    </p:spTree>
    <p:extLst>
      <p:ext uri="{BB962C8B-B14F-4D97-AF65-F5344CB8AC3E}">
        <p14:creationId xmlns:p14="http://schemas.microsoft.com/office/powerpoint/2010/main" val="6902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6CB59B-82BE-4B6F-8542-D6768E5438A3}"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326083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CB59B-82BE-4B6F-8542-D6768E5438A3}"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366740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CB59B-82BE-4B6F-8542-D6768E5438A3}"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218430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CB59B-82BE-4B6F-8542-D6768E5438A3}"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57291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CB59B-82BE-4B6F-8542-D6768E5438A3}" type="datetimeFigureOut">
              <a:rPr lang="en-US" smtClean="0"/>
              <a:t>11/30/2019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271593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CB59B-82BE-4B6F-8542-D6768E5438A3}"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299767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6CB59B-82BE-4B6F-8542-D6768E5438A3}" type="datetimeFigureOut">
              <a:rPr lang="en-US" smtClean="0"/>
              <a:t>11/30/2019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385397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CB59B-82BE-4B6F-8542-D6768E5438A3}" type="datetimeFigureOut">
              <a:rPr lang="en-US" smtClean="0"/>
              <a:t>11/30/2019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47132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CB59B-82BE-4B6F-8542-D6768E5438A3}" type="datetimeFigureOut">
              <a:rPr lang="en-US" smtClean="0"/>
              <a:t>11/30/2019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3460495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CB59B-82BE-4B6F-8542-D6768E5438A3}"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125791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CB59B-82BE-4B6F-8542-D6768E5438A3}" type="datetimeFigureOut">
              <a:rPr lang="en-US" smtClean="0"/>
              <a:t>11/30/2019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3A4D0-ADDF-4259-905E-EAE0A1EF3EA9}" type="slidenum">
              <a:rPr lang="en-US" smtClean="0"/>
              <a:t>‹#›</a:t>
            </a:fld>
            <a:endParaRPr lang="en-US"/>
          </a:p>
        </p:txBody>
      </p:sp>
    </p:spTree>
    <p:extLst>
      <p:ext uri="{BB962C8B-B14F-4D97-AF65-F5344CB8AC3E}">
        <p14:creationId xmlns:p14="http://schemas.microsoft.com/office/powerpoint/2010/main" val="368007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CB59B-82BE-4B6F-8542-D6768E5438A3}" type="datetimeFigureOut">
              <a:rPr lang="en-US" smtClean="0"/>
              <a:t>11/30/2019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3A4D0-ADDF-4259-905E-EAE0A1EF3EA9}" type="slidenum">
              <a:rPr lang="en-US" smtClean="0"/>
              <a:t>‹#›</a:t>
            </a:fld>
            <a:endParaRPr lang="en-US"/>
          </a:p>
        </p:txBody>
      </p:sp>
    </p:spTree>
    <p:extLst>
      <p:ext uri="{BB962C8B-B14F-4D97-AF65-F5344CB8AC3E}">
        <p14:creationId xmlns:p14="http://schemas.microsoft.com/office/powerpoint/2010/main" val="86443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91990" y="0"/>
            <a:ext cx="7700010" cy="6858000"/>
          </a:xfrm>
        </p:spPr>
        <p:txBody>
          <a:bodyPr/>
          <a:lstStyle/>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By</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Johnson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1897</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1856-1922</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Tune</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Composed by</a:t>
            </a: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Edwin </a:t>
            </a:r>
            <a:r>
              <a:rPr lang="en-US" sz="4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Excell</a:t>
            </a:r>
            <a:endPar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1851-1921</a:t>
            </a:r>
          </a:p>
          <a:p>
            <a:endParaRPr lang="en-US" dirty="0" smtClean="0">
              <a:solidFill>
                <a:srgbClr val="FFFF00"/>
              </a:solidFill>
            </a:endParaRPr>
          </a:p>
          <a:p>
            <a:endParaRPr lang="en-US" dirty="0">
              <a:solidFill>
                <a:srgbClr val="FFFF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491990" cy="6816990"/>
          </a:xfrm>
          <a:prstGeom prst="rect">
            <a:avLst/>
          </a:prstGeom>
        </p:spPr>
      </p:pic>
    </p:spTree>
    <p:extLst>
      <p:ext uri="{BB962C8B-B14F-4D97-AF65-F5344CB8AC3E}">
        <p14:creationId xmlns:p14="http://schemas.microsoft.com/office/powerpoint/2010/main" val="377179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lstStyle/>
          <a:p>
            <a:pPr marL="0" indent="0">
              <a:buNone/>
            </a:pPr>
            <a:endParaRPr lang="en-US" dirty="0" smtClean="0"/>
          </a:p>
          <a:p>
            <a:pPr marL="0" indent="0">
              <a:buNone/>
            </a:pPr>
            <a:r>
              <a:rPr lang="en-US" sz="3400" dirty="0">
                <a:solidFill>
                  <a:srgbClr val="FFFF00"/>
                </a:solidFill>
                <a:latin typeface="Tahoma" panose="020B0604030504040204" pitchFamily="34" charset="0"/>
                <a:ea typeface="Tahoma" panose="020B0604030504040204" pitchFamily="34" charset="0"/>
                <a:cs typeface="Tahoma" panose="020B0604030504040204" pitchFamily="34" charset="0"/>
              </a:rPr>
              <a:t>Many</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4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400" dirty="0">
                <a:solidFill>
                  <a:srgbClr val="00B0F0"/>
                </a:solidFill>
                <a:latin typeface="Tahoma" panose="020B0604030504040204" pitchFamily="34" charset="0"/>
                <a:ea typeface="Tahoma" panose="020B0604030504040204" pitchFamily="34" charset="0"/>
                <a:cs typeface="Tahoma" panose="020B0604030504040204" pitchFamily="34" charset="0"/>
              </a:rPr>
              <a:t> my God, are the wonders which You have done</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400" dirty="0">
                <a:solidFill>
                  <a:srgbClr val="00B0F0"/>
                </a:solidFill>
                <a:latin typeface="Tahoma" panose="020B0604030504040204" pitchFamily="34" charset="0"/>
                <a:ea typeface="Tahoma" panose="020B0604030504040204" pitchFamily="34" charset="0"/>
                <a:cs typeface="Tahoma" panose="020B0604030504040204" pitchFamily="34" charset="0"/>
              </a:rPr>
              <a:t>Your thoughts toward</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rgbClr val="FF0000"/>
                </a:solidFill>
                <a:latin typeface="Tahoma" panose="020B0604030504040204" pitchFamily="34" charset="0"/>
                <a:ea typeface="Tahoma" panose="020B0604030504040204" pitchFamily="34" charset="0"/>
                <a:cs typeface="Tahoma" panose="020B0604030504040204" pitchFamily="34" charset="0"/>
              </a:rPr>
              <a:t>us</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There </a:t>
            </a:r>
            <a:r>
              <a:rPr lang="en-US" sz="3400" dirty="0">
                <a:solidFill>
                  <a:srgbClr val="FF0000"/>
                </a:solidFill>
                <a:latin typeface="Tahoma" panose="020B0604030504040204" pitchFamily="34" charset="0"/>
                <a:ea typeface="Tahoma" panose="020B0604030504040204" pitchFamily="34" charset="0"/>
                <a:cs typeface="Tahoma" panose="020B0604030504040204" pitchFamily="34" charset="0"/>
              </a:rPr>
              <a:t>is none to compare </a:t>
            </a:r>
            <a:r>
              <a:rPr lang="en-US" sz="3400" dirty="0">
                <a:solidFill>
                  <a:srgbClr val="00B0F0"/>
                </a:solidFill>
                <a:latin typeface="Tahoma" panose="020B0604030504040204" pitchFamily="34" charset="0"/>
                <a:ea typeface="Tahoma" panose="020B0604030504040204" pitchFamily="34" charset="0"/>
                <a:cs typeface="Tahoma" panose="020B0604030504040204" pitchFamily="34" charset="0"/>
              </a:rPr>
              <a:t>with You</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400" dirty="0">
                <a:solidFill>
                  <a:srgbClr val="FFFF00"/>
                </a:solidFill>
                <a:latin typeface="Tahoma" panose="020B0604030504040204" pitchFamily="34" charset="0"/>
                <a:ea typeface="Tahoma" panose="020B0604030504040204" pitchFamily="34" charset="0"/>
                <a:cs typeface="Tahoma" panose="020B0604030504040204" pitchFamily="34" charset="0"/>
              </a:rPr>
              <a:t>I would declare and speak </a:t>
            </a:r>
            <a:r>
              <a:rPr lang="en-US" sz="3400" dirty="0">
                <a:solidFill>
                  <a:srgbClr val="00B0F0"/>
                </a:solidFill>
                <a:latin typeface="Tahoma" panose="020B0604030504040204" pitchFamily="34" charset="0"/>
                <a:ea typeface="Tahoma" panose="020B0604030504040204" pitchFamily="34" charset="0"/>
                <a:cs typeface="Tahoma" panose="020B0604030504040204" pitchFamily="34" charset="0"/>
              </a:rPr>
              <a:t>of them</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They </a:t>
            </a:r>
            <a:r>
              <a:rPr lang="en-US" sz="3400" dirty="0">
                <a:solidFill>
                  <a:srgbClr val="92D050"/>
                </a:solidFill>
                <a:latin typeface="Tahoma" panose="020B0604030504040204" pitchFamily="34" charset="0"/>
                <a:ea typeface="Tahoma" panose="020B0604030504040204" pitchFamily="34" charset="0"/>
                <a:cs typeface="Tahoma" panose="020B0604030504040204" pitchFamily="34" charset="0"/>
              </a:rPr>
              <a:t>would be too numerous to count</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40:5)</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3579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1. Remember to count your blessings when in distress</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upon life's billows you are tempest tossed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discouraged, thinking all is lost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(Mt. 8:23-25; Job 9:27; 30:9ff; 2 Cor. 1:8)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many blessings, name them one by 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55:6-11; Ps. 139:13-18; Eph. 1:3ff)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will surprise you what the Lord hath done.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4:11-13)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208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2. Remember to count your blessings when worried</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ever burdened with a load of care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(Mk. 4:37-38)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cross seem heavy you are called to bear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10:34-39; 16:24; Acts 9:16; 2 Cor. 11:23-29)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many blessings,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ev'ry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doubt will fly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24:36-49; Heb. 13:5-6)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be singing as the days go by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 3:16; James 5:13)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03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Remember to count your blessings, not possessions</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look at others with their lands and gold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Christ has promised you His wealth untold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 10:4, 22; Ps. 73:3; 2 Cor. 8:9; Luke 12:15)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many blessings, money cannot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reward in heaven, nor your home on high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12:16-20; 1 Tim. 6:6-10; Matt. 6:19-21, 24)</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686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4. Remember to count your blessings in your struggles</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amid the conflict, whether great or small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be discouraged, God is over 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6:12;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1:19-20; 6:12-13)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many blessings, angels will attend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4:11; Luke 22:43)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comfort give you to your journey's end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16:22; Ps. 103:19)</a:t>
            </a:r>
          </a:p>
        </p:txBody>
      </p:sp>
    </p:spTree>
    <p:extLst>
      <p:ext uri="{BB962C8B-B14F-4D97-AF65-F5344CB8AC3E}">
        <p14:creationId xmlns:p14="http://schemas.microsoft.com/office/powerpoint/2010/main" val="1206479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Count Your Blessings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Count your blessings, name them one by 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blessings, see what God hath done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blessings, name them one by 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many blessings, see what God hath done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103)</a:t>
            </a:r>
          </a:p>
        </p:txBody>
      </p:sp>
    </p:spTree>
    <p:extLst>
      <p:ext uri="{BB962C8B-B14F-4D97-AF65-F5344CB8AC3E}">
        <p14:creationId xmlns:p14="http://schemas.microsoft.com/office/powerpoint/2010/main" val="143804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826</Words>
  <Application>Microsoft Office PowerPoint</Application>
  <PresentationFormat>Widescreen</PresentationFormat>
  <Paragraphs>74</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Count Your Blessings by Johnson Oatman Jr.</vt:lpstr>
      <vt:lpstr>Count Your Blessings by Johnson Oatman Jr.</vt:lpstr>
      <vt:lpstr>Count Your Blessings by Johnson Oatman Jr.</vt:lpstr>
      <vt:lpstr>Count Your Blessings by Johnson Oatman Jr.</vt:lpstr>
      <vt:lpstr>Count Your Blessings by Johnson Oatman Jr.</vt:lpstr>
      <vt:lpstr>Count Your Blessings by Johnson Oatman Jr.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21</cp:revision>
  <dcterms:created xsi:type="dcterms:W3CDTF">2019-11-30T13:11:47Z</dcterms:created>
  <dcterms:modified xsi:type="dcterms:W3CDTF">2019-11-30T20:56:28Z</dcterms:modified>
</cp:coreProperties>
</file>