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4" r:id="rId2"/>
    <p:sldId id="258" r:id="rId3"/>
    <p:sldId id="257" r:id="rId4"/>
    <p:sldId id="259" r:id="rId5"/>
    <p:sldId id="260" r:id="rId6"/>
    <p:sldId id="275" r:id="rId7"/>
    <p:sldId id="276" r:id="rId8"/>
    <p:sldId id="277" r:id="rId9"/>
    <p:sldId id="263" r:id="rId10"/>
    <p:sldId id="278" r:id="rId11"/>
    <p:sldId id="264" r:id="rId12"/>
    <p:sldId id="279" r:id="rId13"/>
    <p:sldId id="280" r:id="rId14"/>
    <p:sldId id="281" r:id="rId15"/>
    <p:sldId id="265" r:id="rId16"/>
    <p:sldId id="282" r:id="rId17"/>
    <p:sldId id="283" r:id="rId18"/>
    <p:sldId id="266" r:id="rId19"/>
    <p:sldId id="284" r:id="rId20"/>
    <p:sldId id="285" r:id="rId21"/>
    <p:sldId id="267" r:id="rId22"/>
    <p:sldId id="286" r:id="rId23"/>
    <p:sldId id="287" r:id="rId24"/>
    <p:sldId id="268" r:id="rId25"/>
    <p:sldId id="288" r:id="rId26"/>
    <p:sldId id="289" r:id="rId27"/>
    <p:sldId id="269" r:id="rId28"/>
    <p:sldId id="290" r:id="rId29"/>
    <p:sldId id="291" r:id="rId30"/>
    <p:sldId id="292" r:id="rId31"/>
    <p:sldId id="2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8FCC4-A64C-40AB-A832-5179053FE757}" type="datetimeFigureOut">
              <a:rPr lang="en-US" smtClean="0"/>
              <a:t>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17D1A-7344-48F0-931B-77122D2F6571}" type="slidenum">
              <a:rPr lang="en-US" smtClean="0"/>
              <a:t>‹#›</a:t>
            </a:fld>
            <a:endParaRPr lang="en-US"/>
          </a:p>
        </p:txBody>
      </p:sp>
    </p:spTree>
    <p:extLst>
      <p:ext uri="{BB962C8B-B14F-4D97-AF65-F5344CB8AC3E}">
        <p14:creationId xmlns:p14="http://schemas.microsoft.com/office/powerpoint/2010/main" val="1506974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Regret- </a:t>
            </a:r>
            <a:r>
              <a:rPr lang="en-US" sz="1200" b="0" i="0" u="none" strike="noStrike" kern="1200" dirty="0" smtClean="0">
                <a:solidFill>
                  <a:schemeClr val="tx1"/>
                </a:solidFill>
                <a:effectLst/>
                <a:latin typeface="+mn-lt"/>
                <a:ea typeface="+mn-ea"/>
                <a:cs typeface="+mn-cs"/>
              </a:rPr>
              <a:t>to feel sorrow or remorse for (an act, fault, disappointment, etc.):  Whether</a:t>
            </a:r>
            <a:r>
              <a:rPr lang="en-US" sz="1200" b="0" i="0" u="none" strike="noStrike" kern="1200" baseline="0" dirty="0" smtClean="0">
                <a:solidFill>
                  <a:schemeClr val="tx1"/>
                </a:solidFill>
                <a:effectLst/>
                <a:latin typeface="+mn-lt"/>
                <a:ea typeface="+mn-ea"/>
                <a:cs typeface="+mn-cs"/>
              </a:rPr>
              <a:t> in words or deeds.  We all regret something we have done.  WE all likely wished that we had obeyed sooner, would have listened to wisdom, could start over again but there’s nothing we can do about that now.  What we choose to do about our regrets will determine whether we will suffer eternal torment or salvation!  The question we ask is your regret leading to salvation or torment.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a:t>
            </a:fld>
            <a:endParaRPr lang="en-US"/>
          </a:p>
        </p:txBody>
      </p:sp>
    </p:spTree>
    <p:extLst>
      <p:ext uri="{BB962C8B-B14F-4D97-AF65-F5344CB8AC3E}">
        <p14:creationId xmlns:p14="http://schemas.microsoft.com/office/powerpoint/2010/main" val="790673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 were many who were willing to obey,</a:t>
            </a:r>
            <a:r>
              <a:rPr lang="en-US" baseline="0" dirty="0" smtClean="0"/>
              <a:t> about 3,000, the rest of the multitude didn’t at that time.  Most of them never did.  Likely pride was the main reason.  Warning about pride, choosing to refuse to respond to the gospel of Christ which will help them</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18</a:t>
            </a:fld>
            <a:endParaRPr lang="en-US"/>
          </a:p>
        </p:txBody>
      </p:sp>
    </p:spTree>
    <p:extLst>
      <p:ext uri="{BB962C8B-B14F-4D97-AF65-F5344CB8AC3E}">
        <p14:creationId xmlns:p14="http://schemas.microsoft.com/office/powerpoint/2010/main" val="2281544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Jews had refused to repent over and over again in</a:t>
            </a:r>
            <a:r>
              <a:rPr lang="en-US" baseline="0" dirty="0" smtClean="0"/>
              <a:t> their history.  If you choose pride it’s going to lead you on the road to ruin rather than redemption.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19</a:t>
            </a:fld>
            <a:endParaRPr lang="en-US"/>
          </a:p>
        </p:txBody>
      </p:sp>
    </p:spTree>
    <p:extLst>
      <p:ext uri="{BB962C8B-B14F-4D97-AF65-F5344CB8AC3E}">
        <p14:creationId xmlns:p14="http://schemas.microsoft.com/office/powerpoint/2010/main" val="1520192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were told to repent but they refused in the church at Thyatira. So it’s not just unbelievers.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20</a:t>
            </a:fld>
            <a:endParaRPr lang="en-US"/>
          </a:p>
        </p:txBody>
      </p:sp>
    </p:spTree>
    <p:extLst>
      <p:ext uri="{BB962C8B-B14F-4D97-AF65-F5344CB8AC3E}">
        <p14:creationId xmlns:p14="http://schemas.microsoft.com/office/powerpoint/2010/main" val="695414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Corinthian brethren showed that they repented</a:t>
            </a:r>
            <a:r>
              <a:rPr lang="en-US" baseline="0" dirty="0" smtClean="0"/>
              <a:t> of their sins that he had written about in the 1</a:t>
            </a:r>
            <a:r>
              <a:rPr lang="en-US" baseline="30000" dirty="0" smtClean="0"/>
              <a:t>st</a:t>
            </a:r>
            <a:r>
              <a:rPr lang="en-US" baseline="0" dirty="0" smtClean="0"/>
              <a:t> letter especially concerning the withdrawn from fornicator.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22</a:t>
            </a:fld>
            <a:endParaRPr lang="en-US"/>
          </a:p>
        </p:txBody>
      </p:sp>
    </p:spTree>
    <p:extLst>
      <p:ext uri="{BB962C8B-B14F-4D97-AF65-F5344CB8AC3E}">
        <p14:creationId xmlns:p14="http://schemas.microsoft.com/office/powerpoint/2010/main" val="1013857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joy in repentance as the Lord has provided redemption for even one lost sinner.</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23</a:t>
            </a:fld>
            <a:endParaRPr lang="en-US"/>
          </a:p>
        </p:txBody>
      </p:sp>
    </p:spTree>
    <p:extLst>
      <p:ext uri="{BB962C8B-B14F-4D97-AF65-F5344CB8AC3E}">
        <p14:creationId xmlns:p14="http://schemas.microsoft.com/office/powerpoint/2010/main" val="1626621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refused</a:t>
            </a:r>
            <a:r>
              <a:rPr lang="en-US" baseline="0" dirty="0" smtClean="0"/>
              <a:t> to be sorry for their rebellious activity and had gotten to the point where they didn’t even blush at sin.  Invitation to walk in the ancient paths where you would find rest for your souls instead of regret.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25</a:t>
            </a:fld>
            <a:endParaRPr lang="en-US"/>
          </a:p>
        </p:txBody>
      </p:sp>
    </p:spTree>
    <p:extLst>
      <p:ext uri="{BB962C8B-B14F-4D97-AF65-F5344CB8AC3E}">
        <p14:creationId xmlns:p14="http://schemas.microsoft.com/office/powerpoint/2010/main" val="3833394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Pharisees</a:t>
            </a:r>
            <a:r>
              <a:rPr lang="en-US" baseline="0" dirty="0" smtClean="0"/>
              <a:t> and lawyers refused the baptism of John and thus refused God’s purpose for themselves.</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26</a:t>
            </a:fld>
            <a:endParaRPr lang="en-US"/>
          </a:p>
        </p:txBody>
      </p:sp>
    </p:spTree>
    <p:extLst>
      <p:ext uri="{BB962C8B-B14F-4D97-AF65-F5344CB8AC3E}">
        <p14:creationId xmlns:p14="http://schemas.microsoft.com/office/powerpoint/2010/main" val="846192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penitent</a:t>
            </a:r>
            <a:r>
              <a:rPr lang="en-US" baseline="0" dirty="0" smtClean="0"/>
              <a:t> believer who is truly sorry for his sins will be baptized into Christ.</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27</a:t>
            </a:fld>
            <a:endParaRPr lang="en-US"/>
          </a:p>
        </p:txBody>
      </p:sp>
    </p:spTree>
    <p:extLst>
      <p:ext uri="{BB962C8B-B14F-4D97-AF65-F5344CB8AC3E}">
        <p14:creationId xmlns:p14="http://schemas.microsoft.com/office/powerpoint/2010/main" val="131137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jailer likely regretted having to hurt the apostle</a:t>
            </a:r>
            <a:r>
              <a:rPr lang="en-US" baseline="0" dirty="0" smtClean="0"/>
              <a:t> Paul who had been a model prisoner and saving him from suicide.  But it was because of Christ that Paul learned redemption instead of regret for putting men and women in prison and casting their vote to have him killed.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29</a:t>
            </a:fld>
            <a:endParaRPr lang="en-US"/>
          </a:p>
        </p:txBody>
      </p:sp>
    </p:spTree>
    <p:extLst>
      <p:ext uri="{BB962C8B-B14F-4D97-AF65-F5344CB8AC3E}">
        <p14:creationId xmlns:p14="http://schemas.microsoft.com/office/powerpoint/2010/main" val="1144573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lnSpc>
                <a:spcPct val="90000"/>
              </a:lnSpc>
              <a:buNone/>
            </a:pPr>
            <a:r>
              <a:rPr lang="en-US" sz="1200" dirty="0" smtClean="0">
                <a:solidFill>
                  <a:schemeClr val="bg1"/>
                </a:solidFill>
                <a:effectLst/>
                <a:latin typeface="Tahoma" pitchFamily="34" charset="0"/>
                <a:ea typeface="Tahoma" pitchFamily="34" charset="0"/>
                <a:cs typeface="Tahoma" pitchFamily="34" charset="0"/>
              </a:rPr>
              <a:t>We all likely have regretted decisions that we have made and wish that we could turn back the clock.   You can’t change what has happened in the past but you can change your regrets into repentance and your condemnation into redemption through the blood of Jesus Christ (2 Cor. 7:10; Eph. 1:7</a:t>
            </a:r>
            <a:r>
              <a:rPr lang="en-US" sz="1200" dirty="0" smtClean="0">
                <a:solidFill>
                  <a:schemeClr val="bg1"/>
                </a:solidFill>
                <a:effectLst/>
                <a:latin typeface="Tahoma" pitchFamily="34" charset="0"/>
                <a:ea typeface="Tahoma" pitchFamily="34" charset="0"/>
                <a:cs typeface="Tahoma" pitchFamily="34" charset="0"/>
              </a:rPr>
              <a:t>).  </a:t>
            </a:r>
            <a:endParaRPr lang="en-US" sz="1200" dirty="0" smtClean="0">
              <a:solidFill>
                <a:schemeClr val="bg1"/>
              </a:solidFill>
              <a:effectLst/>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30</a:t>
            </a:fld>
            <a:endParaRPr lang="en-US"/>
          </a:p>
        </p:txBody>
      </p:sp>
    </p:spTree>
    <p:extLst>
      <p:ext uri="{BB962C8B-B14F-4D97-AF65-F5344CB8AC3E}">
        <p14:creationId xmlns:p14="http://schemas.microsoft.com/office/powerpoint/2010/main" val="278591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devil has deceived them into thinking that their regret is somehow God’s fault</a:t>
            </a:r>
            <a:r>
              <a:rPr lang="en-US" baseline="0" dirty="0" smtClean="0"/>
              <a:t> or there is no consequences for their sin.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8</a:t>
            </a:fld>
            <a:endParaRPr lang="en-US"/>
          </a:p>
        </p:txBody>
      </p:sp>
    </p:spTree>
    <p:extLst>
      <p:ext uri="{BB962C8B-B14F-4D97-AF65-F5344CB8AC3E}">
        <p14:creationId xmlns:p14="http://schemas.microsoft.com/office/powerpoint/2010/main" val="2988753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Regret</a:t>
            </a:r>
            <a:r>
              <a:rPr lang="en-US" baseline="0" dirty="0" smtClean="0"/>
              <a:t> first drink, first toke, first look at pornography, first taste of SI, first time to gamble, etc.  Many souls living with eternal regret in pain and agony for they will never be able to escape forever and ever while the saints are rejoicing in heaven.</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31</a:t>
            </a:fld>
            <a:endParaRPr lang="en-US"/>
          </a:p>
        </p:txBody>
      </p:sp>
    </p:spTree>
    <p:extLst>
      <p:ext uri="{BB962C8B-B14F-4D97-AF65-F5344CB8AC3E}">
        <p14:creationId xmlns:p14="http://schemas.microsoft.com/office/powerpoint/2010/main" val="1209611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way God designed it to work that our regret because</a:t>
            </a:r>
            <a:r>
              <a:rPr lang="en-US" baseline="0" dirty="0" smtClean="0"/>
              <a:t> of our sins leads us to be convicted of our sins and realize we are guilty so that we can be on the road to redemption rather than torment.</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10</a:t>
            </a:fld>
            <a:endParaRPr lang="en-US"/>
          </a:p>
        </p:txBody>
      </p:sp>
    </p:spTree>
    <p:extLst>
      <p:ext uri="{BB962C8B-B14F-4D97-AF65-F5344CB8AC3E}">
        <p14:creationId xmlns:p14="http://schemas.microsoft.com/office/powerpoint/2010/main" val="129061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Those who regret on the road to ruin don’t seek God’s wisdom but despise it so that they</a:t>
            </a:r>
            <a:r>
              <a:rPr lang="en-US" baseline="0" dirty="0" smtClean="0"/>
              <a:t> </a:t>
            </a:r>
            <a:r>
              <a:rPr lang="en-US" dirty="0" smtClean="0"/>
              <a:t>seek after pleasure.  The son isn’t listening to his</a:t>
            </a:r>
            <a:r>
              <a:rPr lang="en-US" baseline="0" dirty="0" smtClean="0"/>
              <a:t> father’s warning and thinks that pleasures will make him happy.  </a:t>
            </a:r>
            <a:r>
              <a:rPr lang="en-US" dirty="0" smtClean="0"/>
              <a:t>The adulteress woman is warned about over and over again in</a:t>
            </a:r>
            <a:r>
              <a:rPr lang="en-US" baseline="0" dirty="0" smtClean="0"/>
              <a:t> the book of Proverbs.  </a:t>
            </a:r>
            <a:endParaRPr lang="en-US" dirty="0" smtClean="0"/>
          </a:p>
          <a:p>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12</a:t>
            </a:fld>
            <a:endParaRPr lang="en-US"/>
          </a:p>
        </p:txBody>
      </p:sp>
    </p:spTree>
    <p:extLst>
      <p:ext uri="{BB962C8B-B14F-4D97-AF65-F5344CB8AC3E}">
        <p14:creationId xmlns:p14="http://schemas.microsoft.com/office/powerpoint/2010/main" val="2847426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see the regret when they begin to suffer the consequences for the choices that they have made.  How</a:t>
            </a:r>
            <a:r>
              <a:rPr lang="en-US" baseline="0" dirty="0" smtClean="0"/>
              <a:t> many adulterous relationships have led to the loss of what they have worked for all their lives,  the loss of their children in the divorce to their spouse,  paying child support, suffering the consequence of STD’s.</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13</a:t>
            </a:fld>
            <a:endParaRPr lang="en-US"/>
          </a:p>
        </p:txBody>
      </p:sp>
    </p:spTree>
    <p:extLst>
      <p:ext uri="{BB962C8B-B14F-4D97-AF65-F5344CB8AC3E}">
        <p14:creationId xmlns:p14="http://schemas.microsoft.com/office/powerpoint/2010/main" val="258495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Alcohol</a:t>
            </a:r>
            <a:r>
              <a:rPr lang="en-US" baseline="0" dirty="0" smtClean="0"/>
              <a:t> is so deceiving because you drink and it is smooth and the commercials display it as being fun, you have a great time, open up your inhibitions if you are shy.  You can forget about your regrets.  Just one drink.  The devil doesn’t want you to think about the first drink possibly leading to become an alcoholic, the DT’s, the blackouts, the bruises, the beaten spouses or children, or all the people that have been killed on the roads because of drunk driving and the desire for more.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14</a:t>
            </a:fld>
            <a:endParaRPr lang="en-US"/>
          </a:p>
        </p:txBody>
      </p:sp>
    </p:spTree>
    <p:extLst>
      <p:ext uri="{BB962C8B-B14F-4D97-AF65-F5344CB8AC3E}">
        <p14:creationId xmlns:p14="http://schemas.microsoft.com/office/powerpoint/2010/main" val="120750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one who is</a:t>
            </a:r>
            <a:r>
              <a:rPr lang="en-US" baseline="0" dirty="0" smtClean="0"/>
              <a:t> on the road to redemption in response to his regret is convicted of sin like those on the Day of Pentecost who had taken part in having Jesus crucified.  They had been stirred up by the religious leaders.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15</a:t>
            </a:fld>
            <a:endParaRPr lang="en-US"/>
          </a:p>
        </p:txBody>
      </p:sp>
    </p:spTree>
    <p:extLst>
      <p:ext uri="{BB962C8B-B14F-4D97-AF65-F5344CB8AC3E}">
        <p14:creationId xmlns:p14="http://schemas.microsoft.com/office/powerpoint/2010/main" val="1371465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something they could do to get the forgiveness of sins and have a good conscience instead of living the regret of crucifying their</a:t>
            </a:r>
            <a:r>
              <a:rPr lang="en-US" baseline="0" dirty="0" smtClean="0"/>
              <a:t> Messiah the rest of their lives.</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16</a:t>
            </a:fld>
            <a:endParaRPr lang="en-US"/>
          </a:p>
        </p:txBody>
      </p:sp>
    </p:spTree>
    <p:extLst>
      <p:ext uri="{BB962C8B-B14F-4D97-AF65-F5344CB8AC3E}">
        <p14:creationId xmlns:p14="http://schemas.microsoft.com/office/powerpoint/2010/main" val="945625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Godly sorrow produces repentance leading to salvation while worldly sorrow produces death. </a:t>
            </a:r>
            <a:endParaRPr lang="en-US" dirty="0"/>
          </a:p>
        </p:txBody>
      </p:sp>
      <p:sp>
        <p:nvSpPr>
          <p:cNvPr id="4" name="Slide Number Placeholder 3"/>
          <p:cNvSpPr>
            <a:spLocks noGrp="1"/>
          </p:cNvSpPr>
          <p:nvPr>
            <p:ph type="sldNum" sz="quarter" idx="10"/>
          </p:nvPr>
        </p:nvSpPr>
        <p:spPr/>
        <p:txBody>
          <a:bodyPr/>
          <a:lstStyle/>
          <a:p>
            <a:fld id="{F9417D1A-7344-48F0-931B-77122D2F6571}" type="slidenum">
              <a:rPr lang="en-US" smtClean="0"/>
              <a:t>17</a:t>
            </a:fld>
            <a:endParaRPr lang="en-US"/>
          </a:p>
        </p:txBody>
      </p:sp>
    </p:spTree>
    <p:extLst>
      <p:ext uri="{BB962C8B-B14F-4D97-AF65-F5344CB8AC3E}">
        <p14:creationId xmlns:p14="http://schemas.microsoft.com/office/powerpoint/2010/main" val="206665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4E6D0-450E-4FB5-9BC1-6EEDFF5ADC1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170873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4E6D0-450E-4FB5-9BC1-6EEDFF5ADC1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2987280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4E6D0-450E-4FB5-9BC1-6EEDFF5ADC1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2237502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4E6D0-450E-4FB5-9BC1-6EEDFF5ADC1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183342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4E6D0-450E-4FB5-9BC1-6EEDFF5ADC1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393243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4E6D0-450E-4FB5-9BC1-6EEDFF5ADC1E}"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180253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4E6D0-450E-4FB5-9BC1-6EEDFF5ADC1E}"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366855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4E6D0-450E-4FB5-9BC1-6EEDFF5ADC1E}"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285152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4E6D0-450E-4FB5-9BC1-6EEDFF5ADC1E}"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99830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4E6D0-450E-4FB5-9BC1-6EEDFF5ADC1E}"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300363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4E6D0-450E-4FB5-9BC1-6EEDFF5ADC1E}"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388EF-582E-4A7D-85BD-4FE4AE0E3FB1}" type="slidenum">
              <a:rPr lang="en-US" smtClean="0"/>
              <a:t>‹#›</a:t>
            </a:fld>
            <a:endParaRPr lang="en-US"/>
          </a:p>
        </p:txBody>
      </p:sp>
    </p:spTree>
    <p:extLst>
      <p:ext uri="{BB962C8B-B14F-4D97-AF65-F5344CB8AC3E}">
        <p14:creationId xmlns:p14="http://schemas.microsoft.com/office/powerpoint/2010/main" val="338485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4E6D0-450E-4FB5-9BC1-6EEDFF5ADC1E}" type="datetimeFigureOut">
              <a:rPr lang="en-US" smtClean="0"/>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388EF-582E-4A7D-85BD-4FE4AE0E3FB1}" type="slidenum">
              <a:rPr lang="en-US" smtClean="0"/>
              <a:t>‹#›</a:t>
            </a:fld>
            <a:endParaRPr lang="en-US"/>
          </a:p>
        </p:txBody>
      </p:sp>
    </p:spTree>
    <p:extLst>
      <p:ext uri="{BB962C8B-B14F-4D97-AF65-F5344CB8AC3E}">
        <p14:creationId xmlns:p14="http://schemas.microsoft.com/office/powerpoint/2010/main" val="3208955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227- There is a Habitation</a:t>
            </a:r>
          </a:p>
          <a:p>
            <a:pPr marL="0" indent="0">
              <a:buNone/>
            </a:pPr>
            <a:r>
              <a:rPr lang="en-US" sz="4400" dirty="0" smtClean="0">
                <a:solidFill>
                  <a:schemeClr val="bg1"/>
                </a:solidFill>
              </a:rPr>
              <a:t>125- Nearer Still Nearer</a:t>
            </a:r>
          </a:p>
          <a:p>
            <a:pPr marL="0" indent="0">
              <a:buNone/>
            </a:pPr>
            <a:r>
              <a:rPr lang="en-US" sz="4400" dirty="0" smtClean="0">
                <a:solidFill>
                  <a:schemeClr val="bg1"/>
                </a:solidFill>
              </a:rPr>
              <a:t>189- When I Survey the Wondrous Cross</a:t>
            </a:r>
          </a:p>
          <a:p>
            <a:pPr marL="0" indent="0">
              <a:buNone/>
            </a:pPr>
            <a:r>
              <a:rPr lang="en-US" sz="4400" dirty="0" smtClean="0">
                <a:solidFill>
                  <a:schemeClr val="bg1"/>
                </a:solidFill>
              </a:rPr>
              <a:t>150- Purer in Heart O God</a:t>
            </a:r>
          </a:p>
          <a:p>
            <a:pPr marL="0" indent="0">
              <a:buNone/>
            </a:pPr>
            <a:r>
              <a:rPr lang="en-US" sz="4400" dirty="0" smtClean="0">
                <a:solidFill>
                  <a:schemeClr val="bg1"/>
                </a:solidFill>
              </a:rPr>
              <a:t>285- Zion’s Call</a:t>
            </a:r>
          </a:p>
          <a:p>
            <a:pPr marL="0" indent="0">
              <a:buNone/>
            </a:pPr>
            <a:r>
              <a:rPr lang="en-US" sz="4400" dirty="0" smtClean="0">
                <a:solidFill>
                  <a:schemeClr val="bg1"/>
                </a:solidFill>
              </a:rPr>
              <a:t>260- Hand in Hand with Jesus</a:t>
            </a:r>
            <a:endParaRPr lang="en-US" sz="4400" dirty="0">
              <a:solidFill>
                <a:schemeClr val="bg1"/>
              </a:solidFill>
            </a:endParaRPr>
          </a:p>
        </p:txBody>
      </p:sp>
    </p:spTree>
    <p:extLst>
      <p:ext uri="{BB962C8B-B14F-4D97-AF65-F5344CB8AC3E}">
        <p14:creationId xmlns:p14="http://schemas.microsoft.com/office/powerpoint/2010/main" val="387563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Convicted of Sin</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Holy Spirit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comes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convict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concerning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righteousness &amp; judgment” (John 16:8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Preach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ready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season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out of season;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reprove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rebuke, exhort, with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great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patience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instruction” (2 Tim. 4:2).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Whoever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keeps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whole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law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yet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stumbles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one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point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has become guilty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(James 2:10).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All have sinned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fall short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the glory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 3:23)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085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7269539"/>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Suffer for 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5:8-14;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46520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Suffer for Doing Evil-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fear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the beginning of knowledge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But fools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despise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wisdom 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instruction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 1:7).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one who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commits adultery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with a woman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lacking</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sense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would destroy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himself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does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 6:32).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077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Suffer for Doing Evil-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way far from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her (the adulteress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go near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door of her house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will give your vigor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years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 cruel 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strangers will be filled with your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strength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hard-earned goods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will go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house of an alien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groan at your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final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flesh and your body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are consumed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say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How I have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instruction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my heart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spurned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reproof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have not listened 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voice of my teachers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inclined my ear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my instructors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was almost 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utter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ruin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the midst of the assembly and congregation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5:8-14)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3845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Suffer for Doing Evil-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woe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Who 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sorrow</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contentions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Who 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complaining</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wounds without cause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redness of eyes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Those who linger long over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wine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those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who go to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taste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mixed wine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not look on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wine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when it is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red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sparkles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in the cup</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when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it goes down smoothly</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last it bites like a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serpent &amp;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stings like a viper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eyes will see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strange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things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mind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will utter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perverse things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you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will be like one who lies down in 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middle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the sea</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like one who lies down on the top of a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mast.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struck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me,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but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did not become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ill</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beat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me, </a:t>
            </a:r>
            <a:r>
              <a:rPr lang="en-US" sz="3500" i="1" dirty="0">
                <a:solidFill>
                  <a:srgbClr val="FFFF00"/>
                </a:solidFill>
                <a:latin typeface="Tahoma" panose="020B0604030504040204" pitchFamily="34" charset="0"/>
                <a:ea typeface="Tahoma" panose="020B0604030504040204" pitchFamily="34" charset="0"/>
                <a:cs typeface="Tahoma" panose="020B0604030504040204" pitchFamily="34" charset="0"/>
              </a:rPr>
              <a:t>but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I did not know </a:t>
            </a:r>
            <a:r>
              <a:rPr lang="en-US" sz="3500" i="1" dirty="0">
                <a:solidFill>
                  <a:srgbClr val="FFFF00"/>
                </a:solidFill>
                <a:latin typeface="Tahoma" panose="020B0604030504040204" pitchFamily="34" charset="0"/>
                <a:ea typeface="Tahoma" panose="020B0604030504040204" pitchFamily="34" charset="0"/>
                <a:cs typeface="Tahoma" panose="020B0604030504040204" pitchFamily="34" charset="0"/>
              </a:rPr>
              <a:t>it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shall I awake</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will seek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another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drink</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 23:29-35).</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3897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24766792"/>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Suffering for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5:8-13;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Godly sorrow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2:36-37; 2 </a:t>
                      </a:r>
                      <a:r>
                        <a:rPr lang="en-US" sz="3500" b="0" dirty="0">
                          <a:effectLst/>
                          <a:latin typeface="Tahoma" panose="020B0604030504040204" pitchFamily="34" charset="0"/>
                          <a:ea typeface="Tahoma" panose="020B0604030504040204" pitchFamily="34" charset="0"/>
                          <a:cs typeface="Tahoma" panose="020B0604030504040204" pitchFamily="34" charset="0"/>
                        </a:rPr>
                        <a:t>Cor.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7:8-10)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00688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Godly Sorrow</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Peter preached,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Therefore let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the house of Israel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 for certain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has made Him both Lord 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whom you crucified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heard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they were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pierced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the 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said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Peter and the rest of the apostles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we do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2:36-37)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2895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Godly Sorrow</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to the Corinthian brethren,</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caused you sorrow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letter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do not regret it; though I did regret it—</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see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letter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caused you sorrow, though only for a while—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now rejoice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that you were made sorrowful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but that you were made sorrowful 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the point of</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repentance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you were made sorrowful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according to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 will of</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that you might not suffer loss in anything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sorrow that is according to</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 will of</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produces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repentance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without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regret,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leading</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to salvation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sorrow of the world produces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death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7:8-10).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6767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53871091"/>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Suffering for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5:8-13;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Godly sorrow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2:36-37; 2 </a:t>
                      </a:r>
                      <a:r>
                        <a:rPr lang="en-US" sz="3500" b="0" dirty="0">
                          <a:effectLst/>
                          <a:latin typeface="Tahoma" panose="020B0604030504040204" pitchFamily="34" charset="0"/>
                          <a:ea typeface="Tahoma" panose="020B0604030504040204" pitchFamily="34" charset="0"/>
                          <a:cs typeface="Tahoma" panose="020B0604030504040204" pitchFamily="34" charset="0"/>
                        </a:rPr>
                        <a:t>Cor.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7:8-10)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Pride-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Refuse </a:t>
                      </a:r>
                      <a:r>
                        <a:rPr lang="en-US" sz="3500" b="0" dirty="0">
                          <a:effectLst/>
                          <a:latin typeface="Tahoma" panose="020B0604030504040204" pitchFamily="34" charset="0"/>
                          <a:ea typeface="Tahoma" panose="020B0604030504040204" pitchFamily="34" charset="0"/>
                          <a:cs typeface="Tahoma" panose="020B0604030504040204" pitchFamily="34" charset="0"/>
                        </a:rPr>
                        <a:t>to change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(Pr. 16:18; Jer. 5:3; Rv. </a:t>
                      </a:r>
                      <a:r>
                        <a:rPr lang="en-US" sz="3500" b="0" dirty="0">
                          <a:effectLst/>
                          <a:latin typeface="Tahoma" panose="020B0604030504040204" pitchFamily="34" charset="0"/>
                          <a:ea typeface="Tahoma" panose="020B0604030504040204" pitchFamily="34" charset="0"/>
                          <a:cs typeface="Tahoma" panose="020B0604030504040204" pitchFamily="34" charset="0"/>
                        </a:rPr>
                        <a:t>2:21)</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11740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Refuse to Change-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Pride</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goes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before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destruction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haughty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spirit before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stumbling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 16:18).</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do 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eyes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look</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for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have smitten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But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did not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weaken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have consumed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refused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take correction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have made their faces harder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than rock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have refused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repent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(Jer. 5:3).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41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0" y="1"/>
            <a:ext cx="12192000" cy="902969"/>
          </a:xfrm>
        </p:spPr>
        <p:txBody>
          <a:bodyPr>
            <a:normAutofit fontScale="90000"/>
          </a:bodyPr>
          <a:lstStyle/>
          <a:p>
            <a:pPr algn="ct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Your Regret Leading to Salvation or Torment?</a:t>
            </a:r>
            <a:b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900" dirty="0"/>
          </a:p>
        </p:txBody>
      </p:sp>
    </p:spTree>
    <p:extLst>
      <p:ext uri="{BB962C8B-B14F-4D97-AF65-F5344CB8AC3E}">
        <p14:creationId xmlns:p14="http://schemas.microsoft.com/office/powerpoint/2010/main" val="199921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Refuse to Change-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Son of God rebuked the church at Thyatira for</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tolerating Jezebel who was leading His servants astray,</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said to them,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gave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time to repent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she does not want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repent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immorality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2:21)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5090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55370944"/>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Suffer for 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5:8-13;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Godly sorrow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2:36-37; 2 </a:t>
                      </a:r>
                      <a:r>
                        <a:rPr lang="en-US" sz="3500" b="0" dirty="0">
                          <a:effectLst/>
                          <a:latin typeface="Tahoma" panose="020B0604030504040204" pitchFamily="34" charset="0"/>
                          <a:ea typeface="Tahoma" panose="020B0604030504040204" pitchFamily="34" charset="0"/>
                          <a:cs typeface="Tahoma" panose="020B0604030504040204" pitchFamily="34" charset="0"/>
                        </a:rPr>
                        <a:t>Cor.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7:8-10)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Pride-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refuse </a:t>
                      </a:r>
                      <a:r>
                        <a:rPr lang="en-US" sz="3500" b="0" dirty="0">
                          <a:effectLst/>
                          <a:latin typeface="Tahoma" panose="020B0604030504040204" pitchFamily="34" charset="0"/>
                          <a:ea typeface="Tahoma" panose="020B0604030504040204" pitchFamily="34" charset="0"/>
                          <a:cs typeface="Tahoma" panose="020B0604030504040204" pitchFamily="34" charset="0"/>
                        </a:rPr>
                        <a:t>to change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(Pr. 16:18; Jer. 5:3; Rv. </a:t>
                      </a:r>
                      <a:r>
                        <a:rPr lang="en-US" sz="3500" b="0" dirty="0">
                          <a:effectLst/>
                          <a:latin typeface="Tahoma" panose="020B0604030504040204" pitchFamily="34" charset="0"/>
                          <a:ea typeface="Tahoma" panose="020B0604030504040204" pitchFamily="34" charset="0"/>
                          <a:cs typeface="Tahoma" panose="020B0604030504040204" pitchFamily="34" charset="0"/>
                        </a:rPr>
                        <a:t>2:21)</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Repent- changing will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(Luke 15:7</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 Cor. 7:11-13)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23734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Repentance</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to the Corinthian brethren,</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behold what earnestness this very thing,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this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godly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sorrow, has produced in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vindication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yourselves, 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indignation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fear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longing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zeal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avenging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wrong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everything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demonstrated yourselves to be innocent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matter.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although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 wrote 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 was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not for the sake of the offender nor for the sake of the one offended, 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your earnestness on our behalf might be made known 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sight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this reason we have been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comforted”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7:11-13).</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32191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Repentance</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be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more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joy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heaven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one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repents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over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ninety-nine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 persons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need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repentance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15:7)</a:t>
            </a:r>
          </a:p>
        </p:txBody>
      </p:sp>
    </p:spTree>
    <p:extLst>
      <p:ext uri="{BB962C8B-B14F-4D97-AF65-F5344CB8AC3E}">
        <p14:creationId xmlns:p14="http://schemas.microsoft.com/office/powerpoint/2010/main" val="3868861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28842698"/>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Suffer </a:t>
                      </a:r>
                      <a:r>
                        <a:rPr lang="en-US" sz="3500" b="0" dirty="0">
                          <a:effectLst/>
                          <a:latin typeface="Tahoma" panose="020B0604030504040204" pitchFamily="34" charset="0"/>
                          <a:ea typeface="Tahoma" panose="020B0604030504040204" pitchFamily="34" charset="0"/>
                          <a:cs typeface="Tahoma" panose="020B0604030504040204" pitchFamily="34" charset="0"/>
                        </a:rPr>
                        <a:t>for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5:8-13;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Godly sorrow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2:36-37; 2 </a:t>
                      </a:r>
                      <a:r>
                        <a:rPr lang="en-US" sz="3500" b="0" dirty="0">
                          <a:effectLst/>
                          <a:latin typeface="Tahoma" panose="020B0604030504040204" pitchFamily="34" charset="0"/>
                          <a:ea typeface="Tahoma" panose="020B0604030504040204" pitchFamily="34" charset="0"/>
                          <a:cs typeface="Tahoma" panose="020B0604030504040204" pitchFamily="34" charset="0"/>
                        </a:rPr>
                        <a:t>Cor.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7:8-10)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Pride-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refuse </a:t>
                      </a:r>
                      <a:r>
                        <a:rPr lang="en-US" sz="3500" b="0" dirty="0">
                          <a:effectLst/>
                          <a:latin typeface="Tahoma" panose="020B0604030504040204" pitchFamily="34" charset="0"/>
                          <a:ea typeface="Tahoma" panose="020B0604030504040204" pitchFamily="34" charset="0"/>
                          <a:cs typeface="Tahoma" panose="020B0604030504040204" pitchFamily="34" charset="0"/>
                        </a:rPr>
                        <a:t>to change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(Pr. 16:18; Jer. 5:3; Rv. </a:t>
                      </a:r>
                      <a:r>
                        <a:rPr lang="en-US" sz="3500" b="0" dirty="0">
                          <a:effectLst/>
                          <a:latin typeface="Tahoma" panose="020B0604030504040204" pitchFamily="34" charset="0"/>
                          <a:ea typeface="Tahoma" panose="020B0604030504040204" pitchFamily="34" charset="0"/>
                          <a:cs typeface="Tahoma" panose="020B0604030504040204" pitchFamily="34" charset="0"/>
                        </a:rPr>
                        <a:t>2:21)</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Repent- changing will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(Luke 15:7</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 Cor. 7:11-13)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Not sorry for rebellion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(Jer</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6:15-16; Luke 7:28-30)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95837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Sorry for Rebellion-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they ashamed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abomination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have done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not even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ashamed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did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even know how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blush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Therefore</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fall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those who fall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time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punish</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shall be cast down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Stand by the ways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see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ask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ancient paths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Where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good way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walk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will find rest for your souls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said, ‘We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not walk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in it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6:15-16).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1056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Sorry for Rebellion- Regret to Torment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4410"/>
            <a:ext cx="12192000" cy="586359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you, among those born of women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no one greater than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John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yet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who is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least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of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greater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than he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the people and the tax collectors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acknowledged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God’s justice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having been baptized with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baptism of John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Pharisees and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lawyers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rejected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God’s purpose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themselves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been baptized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John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7:28-30).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643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25230589"/>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10:4, 6;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Suffering for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doing evil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err="1" smtClean="0">
                          <a:effectLst/>
                          <a:latin typeface="Tahoma" panose="020B0604030504040204" pitchFamily="34" charset="0"/>
                          <a:ea typeface="Tahoma" panose="020B0604030504040204" pitchFamily="34" charset="0"/>
                          <a:cs typeface="Tahoma" panose="020B0604030504040204" pitchFamily="34" charset="0"/>
                        </a:rPr>
                        <a:t>Pr</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5:8-13; </a:t>
                      </a:r>
                      <a:r>
                        <a:rPr lang="en-US" sz="3500" b="0" dirty="0">
                          <a:effectLst/>
                          <a:latin typeface="Tahoma" panose="020B0604030504040204" pitchFamily="34" charset="0"/>
                          <a:ea typeface="Tahoma" panose="020B0604030504040204" pitchFamily="34" charset="0"/>
                          <a:cs typeface="Tahoma" panose="020B0604030504040204" pitchFamily="34" charset="0"/>
                        </a:rPr>
                        <a:t>6:32;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23:29f)</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Godly sorrow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2:36-37; 2 </a:t>
                      </a:r>
                      <a:r>
                        <a:rPr lang="en-US" sz="3500" b="0" dirty="0">
                          <a:effectLst/>
                          <a:latin typeface="Tahoma" panose="020B0604030504040204" pitchFamily="34" charset="0"/>
                          <a:ea typeface="Tahoma" panose="020B0604030504040204" pitchFamily="34" charset="0"/>
                          <a:cs typeface="Tahoma" panose="020B0604030504040204" pitchFamily="34" charset="0"/>
                        </a:rPr>
                        <a:t>Cor.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7:8-10)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Pride- </a:t>
                      </a:r>
                      <a:r>
                        <a:rPr lang="en-US" sz="3500" b="0" dirty="0" smtClean="0">
                          <a:effectLst/>
                          <a:latin typeface="Tahoma" panose="020B0604030504040204" pitchFamily="34" charset="0"/>
                          <a:ea typeface="Tahoma" panose="020B0604030504040204" pitchFamily="34" charset="0"/>
                          <a:cs typeface="Tahoma" panose="020B0604030504040204" pitchFamily="34" charset="0"/>
                        </a:rPr>
                        <a:t>refuse </a:t>
                      </a:r>
                      <a:r>
                        <a:rPr lang="en-US" sz="3500" b="0" dirty="0">
                          <a:effectLst/>
                          <a:latin typeface="Tahoma" panose="020B0604030504040204" pitchFamily="34" charset="0"/>
                          <a:ea typeface="Tahoma" panose="020B0604030504040204" pitchFamily="34" charset="0"/>
                          <a:cs typeface="Tahoma" panose="020B0604030504040204" pitchFamily="34" charset="0"/>
                        </a:rPr>
                        <a:t>to change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(Pr. 16:18; Jer. 5:3; Rv. </a:t>
                      </a:r>
                      <a:r>
                        <a:rPr lang="en-US" sz="3500" b="0" dirty="0">
                          <a:effectLst/>
                          <a:latin typeface="Tahoma" panose="020B0604030504040204" pitchFamily="34" charset="0"/>
                          <a:ea typeface="Tahoma" panose="020B0604030504040204" pitchFamily="34" charset="0"/>
                          <a:cs typeface="Tahoma" panose="020B0604030504040204" pitchFamily="34" charset="0"/>
                        </a:rPr>
                        <a:t>2:21)</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Repent- changing will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(Luke 15:7</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 Cor. 7:11-13)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Not sorry for rebellion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(Jer</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6:15-16; Luke 7:28-30)</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Baptized into Christ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(Acts 2:38, 41; </a:t>
                      </a:r>
                      <a:r>
                        <a:rPr lang="en-US" sz="3500" b="0" dirty="0">
                          <a:effectLst/>
                          <a:latin typeface="Tahoma" panose="020B0604030504040204" pitchFamily="34" charset="0"/>
                          <a:ea typeface="Tahoma" panose="020B0604030504040204" pitchFamily="34" charset="0"/>
                          <a:cs typeface="Tahoma" panose="020B0604030504040204" pitchFamily="34" charset="0"/>
                        </a:rPr>
                        <a:t>16:31-34;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1 Pet</a:t>
                      </a:r>
                      <a:r>
                        <a:rPr lang="en-US" sz="3500" b="0" dirty="0">
                          <a:effectLst/>
                          <a:latin typeface="Tahoma" panose="020B0604030504040204" pitchFamily="34" charset="0"/>
                          <a:ea typeface="Tahoma" panose="020B0604030504040204" pitchFamily="34" charset="0"/>
                          <a:cs typeface="Tahoma" panose="020B0604030504040204" pitchFamily="34" charset="0"/>
                        </a:rPr>
                        <a:t>. 3:21)</a:t>
                      </a:r>
                    </a:p>
                  </a:txBody>
                  <a:tcPr marL="68580" marR="68580" marT="0" marB="0"/>
                </a:tc>
              </a:tr>
            </a:tbl>
          </a:graphicData>
        </a:graphic>
      </p:graphicFrame>
    </p:spTree>
    <p:extLst>
      <p:ext uri="{BB962C8B-B14F-4D97-AF65-F5344CB8AC3E}">
        <p14:creationId xmlns:p14="http://schemas.microsoft.com/office/powerpoint/2010/main" val="1433399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Baptism in Christ</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Repent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and each of 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 baptized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forgiveness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will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receive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gift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the Holy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Spirit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2:38).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had received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word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were baptized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were added about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three thousand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souls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(v. 41).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22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Baptism in Christ</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 &amp; Silas said to the Philippian jailer who asked what he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must do to be saved,</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Believe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will be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your</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household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spoke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him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together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with all who were in his house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took them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very</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hour of the night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washed their wounds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immediately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was baptized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his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household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brought them into his house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set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before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rejoiced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greatly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believed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his whole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household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16:31-34).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0683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85564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Baptism in Christ</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Eight souls were brought safely through the water</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Corresponding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that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baptism now saves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removal of dirt from the flesh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 appeal to God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good conscience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resurrection of Jesus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3:21).</a:t>
            </a:r>
          </a:p>
        </p:txBody>
      </p:sp>
    </p:spTree>
    <p:extLst>
      <p:ext uri="{BB962C8B-B14F-4D97-AF65-F5344CB8AC3E}">
        <p14:creationId xmlns:p14="http://schemas.microsoft.com/office/powerpoint/2010/main" val="830655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Salvation- Baptism in Christ</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Eight souls were brought safely through the water</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Corresponding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that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baptism now saves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removal of dirt from the flesh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 appeal to God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good conscience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resurrection of Jesus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3:21).</a:t>
            </a:r>
          </a:p>
        </p:txBody>
      </p:sp>
    </p:spTree>
    <p:extLst>
      <p:ext uri="{BB962C8B-B14F-4D97-AF65-F5344CB8AC3E}">
        <p14:creationId xmlns:p14="http://schemas.microsoft.com/office/powerpoint/2010/main" val="835541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969"/>
          </a:xfrm>
        </p:spPr>
        <p:txBody>
          <a:bodyPr>
            <a:normAutofit fontScale="90000"/>
          </a:bodyPr>
          <a:lstStyle/>
          <a:p>
            <a:pPr algn="ct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Your Regret Leading to Salvation or Condemnation?</a:t>
            </a:r>
            <a:b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3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02970"/>
            <a:ext cx="12192000" cy="5955030"/>
          </a:xfrm>
          <a:prstGeom prst="rect">
            <a:avLst/>
          </a:prstGeom>
        </p:spPr>
      </p:pic>
    </p:spTree>
    <p:extLst>
      <p:ext uri="{BB962C8B-B14F-4D97-AF65-F5344CB8AC3E}">
        <p14:creationId xmlns:p14="http://schemas.microsoft.com/office/powerpoint/2010/main" val="3432766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613155"/>
              </p:ext>
            </p:extLst>
          </p:nvPr>
        </p:nvGraphicFramePr>
        <p:xfrm>
          <a:off x="-3" y="-4"/>
          <a:ext cx="12192002" cy="6858003"/>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10:4-6</a:t>
                      </a:r>
                      <a:r>
                        <a:rPr lang="en-US" sz="3500" b="0" dirty="0" smtClean="0">
                          <a:effectLst/>
                          <a:latin typeface="Tahoma" panose="020B0604030504040204" pitchFamily="34" charset="0"/>
                          <a:ea typeface="Tahoma" panose="020B0604030504040204" pitchFamily="34" charset="0"/>
                          <a:cs typeface="Tahoma" panose="020B0604030504040204" pitchFamily="34" charset="0"/>
                        </a:rPr>
                        <a:t>;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27557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Torment- Deny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wicked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haughtiness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his countenance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seek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thoughts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There is no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ways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prosper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all times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judgments are on high, out of his sight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all his adversaries, he snorts at 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says to 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will not be moved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Throughout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generations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will not be in adversity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10:4-6)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139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Torment- Deny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rejected the evidence of God’s creation in their sin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God gave them up to their lusts (Romans 1:18-27)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did not see fit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acknowledge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any</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gave them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over to a depraved 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do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things which are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proper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1:28)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5018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Regret leading to Torment- Deny God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god of this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blinded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minds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unbelieving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they might not see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light of the gospel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glory of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the image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4:4).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494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78503984"/>
              </p:ext>
            </p:extLst>
          </p:nvPr>
        </p:nvGraphicFramePr>
        <p:xfrm>
          <a:off x="-3" y="-4"/>
          <a:ext cx="12192002" cy="6873602"/>
        </p:xfrm>
        <a:graphic>
          <a:graphicData uri="http://schemas.openxmlformats.org/drawingml/2006/table">
            <a:tbl>
              <a:tblPr firstRow="1" firstCol="1" bandRow="1">
                <a:tableStyleId>{073A0DAA-6AF3-43AB-8588-CEC1D06C72B9}</a:tableStyleId>
              </a:tblPr>
              <a:tblGrid>
                <a:gridCol w="6096001"/>
                <a:gridCol w="6096001"/>
              </a:tblGrid>
              <a:tr h="64219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Torment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Regret Leading to Salvation</a:t>
                      </a:r>
                    </a:p>
                  </a:txBody>
                  <a:tcPr marL="68580" marR="68580" marT="0" marB="0"/>
                </a:tc>
              </a:tr>
              <a:tr h="169661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Denial of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God’s will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(Ps.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10:4-6</a:t>
                      </a:r>
                      <a:r>
                        <a:rPr lang="en-US" sz="3500" b="0" dirty="0" smtClean="0">
                          <a:effectLst/>
                          <a:latin typeface="Tahoma" panose="020B0604030504040204" pitchFamily="34" charset="0"/>
                          <a:ea typeface="Tahoma" panose="020B0604030504040204" pitchFamily="34" charset="0"/>
                          <a:cs typeface="Tahoma" panose="020B0604030504040204" pitchFamily="34" charset="0"/>
                        </a:rPr>
                        <a:t>; Rom</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1:28;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 Cor. 4:4)</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Convicted of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Jn. 16:8; 2 Tim. 4:2;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Jas</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2:10; Rom. 3:23)</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808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44561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79277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32980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2955</Words>
  <Application>Microsoft Office PowerPoint</Application>
  <PresentationFormat>Widescreen</PresentationFormat>
  <Paragraphs>295</Paragraphs>
  <Slides>31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Tahoma</vt:lpstr>
      <vt:lpstr>Office Theme</vt:lpstr>
      <vt:lpstr>Hymns for Worship at Woodmont</vt:lpstr>
      <vt:lpstr> Is Your Regret Leading to Salvation or Torment? </vt:lpstr>
      <vt:lpstr>PowerPoint Presentation</vt:lpstr>
      <vt:lpstr> Is Your Regret Leading to Salvation or Condemnation? </vt:lpstr>
      <vt:lpstr>PowerPoint Presentation</vt:lpstr>
      <vt:lpstr>Regret leading to Torment- Deny God</vt:lpstr>
      <vt:lpstr>Regret leading to Torment- Deny God</vt:lpstr>
      <vt:lpstr>Regret leading to Torment- Deny God</vt:lpstr>
      <vt:lpstr>PowerPoint Presentation</vt:lpstr>
      <vt:lpstr>Regret leading to Salvation- Convicted of Sin</vt:lpstr>
      <vt:lpstr>PowerPoint Presentation</vt:lpstr>
      <vt:lpstr>Suffer for Doing Evil- Regret to Torment</vt:lpstr>
      <vt:lpstr>Suffer for Doing Evil- Regret to Torment</vt:lpstr>
      <vt:lpstr>Suffer for Doing Evil- Regret to Torment</vt:lpstr>
      <vt:lpstr>PowerPoint Presentation</vt:lpstr>
      <vt:lpstr>Regret leading to Salvation- Godly Sorrow</vt:lpstr>
      <vt:lpstr>Regret leading to Salvation- Godly Sorrow</vt:lpstr>
      <vt:lpstr>PowerPoint Presentation</vt:lpstr>
      <vt:lpstr>Refuse to Change- Regret to Torment</vt:lpstr>
      <vt:lpstr>Refuse to Change- Regret to Torment</vt:lpstr>
      <vt:lpstr>PowerPoint Presentation</vt:lpstr>
      <vt:lpstr>Regret leading to Salvation- Repentance</vt:lpstr>
      <vt:lpstr>Regret leading to Salvation- Repentance</vt:lpstr>
      <vt:lpstr>PowerPoint Presentation</vt:lpstr>
      <vt:lpstr>Not Sorry for Rebellion- Regret to Torment</vt:lpstr>
      <vt:lpstr>Not Sorry for Rebellion- Regret to Torment</vt:lpstr>
      <vt:lpstr>PowerPoint Presentation</vt:lpstr>
      <vt:lpstr>Regret leading to Salvation- Baptism in Christ</vt:lpstr>
      <vt:lpstr>Regret leading to Salvation- Baptism in Christ</vt:lpstr>
      <vt:lpstr>Regret leading to Salvation- Baptism in Christ</vt:lpstr>
      <vt:lpstr>Regret leading to Salvation- Baptism in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45</cp:revision>
  <dcterms:created xsi:type="dcterms:W3CDTF">2019-12-07T18:56:05Z</dcterms:created>
  <dcterms:modified xsi:type="dcterms:W3CDTF">2019-12-08T18:21:25Z</dcterms:modified>
</cp:coreProperties>
</file>