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65" r:id="rId2"/>
    <p:sldId id="257" r:id="rId3"/>
    <p:sldId id="258" r:id="rId4"/>
    <p:sldId id="270" r:id="rId5"/>
    <p:sldId id="268" r:id="rId6"/>
    <p:sldId id="271" r:id="rId7"/>
    <p:sldId id="272" r:id="rId8"/>
    <p:sldId id="273" r:id="rId9"/>
    <p:sldId id="269" r:id="rId10"/>
    <p:sldId id="274" r:id="rId11"/>
    <p:sldId id="259" r:id="rId12"/>
    <p:sldId id="276" r:id="rId13"/>
    <p:sldId id="278" r:id="rId14"/>
    <p:sldId id="277" r:id="rId15"/>
    <p:sldId id="279" r:id="rId16"/>
    <p:sldId id="280" r:id="rId17"/>
    <p:sldId id="260" r:id="rId18"/>
    <p:sldId id="281" r:id="rId19"/>
    <p:sldId id="285" r:id="rId20"/>
    <p:sldId id="316" r:id="rId21"/>
    <p:sldId id="317" r:id="rId22"/>
    <p:sldId id="287" r:id="rId23"/>
    <p:sldId id="266" r:id="rId24"/>
    <p:sldId id="267" r:id="rId25"/>
    <p:sldId id="309" r:id="rId26"/>
    <p:sldId id="312" r:id="rId27"/>
    <p:sldId id="292" r:id="rId28"/>
    <p:sldId id="293" r:id="rId29"/>
    <p:sldId id="313" r:id="rId30"/>
    <p:sldId id="314" r:id="rId31"/>
    <p:sldId id="295" r:id="rId32"/>
    <p:sldId id="315" r:id="rId33"/>
    <p:sldId id="296" r:id="rId34"/>
    <p:sldId id="299" r:id="rId35"/>
    <p:sldId id="301" r:id="rId36"/>
    <p:sldId id="303" r:id="rId37"/>
    <p:sldId id="302" r:id="rId38"/>
    <p:sldId id="304" r:id="rId39"/>
    <p:sldId id="305" r:id="rId40"/>
    <p:sldId id="306" r:id="rId41"/>
    <p:sldId id="264" r:id="rId42"/>
    <p:sldId id="308" r:id="rId43"/>
  </p:sldIdLst>
  <p:sldSz cx="14630400" cy="8229600"/>
  <p:notesSz cx="7077075" cy="9028113"/>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624" y="66"/>
      </p:cViewPr>
      <p:guideLst>
        <p:guide orient="horz" pos="2592"/>
        <p:guide pos="4608"/>
      </p:guideLst>
    </p:cSldViewPr>
  </p:slideViewPr>
  <p:notesTextViewPr>
    <p:cViewPr>
      <p:scale>
        <a:sx n="100" d="100"/>
        <a:sy n="100" d="100"/>
      </p:scale>
      <p:origin x="0" y="-228"/>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140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1406"/>
          </a:xfrm>
          <a:prstGeom prst="rect">
            <a:avLst/>
          </a:prstGeom>
        </p:spPr>
        <p:txBody>
          <a:bodyPr vert="horz" lIns="91440" tIns="45720" rIns="91440" bIns="45720" rtlCol="0"/>
          <a:lstStyle>
            <a:lvl1pPr algn="r">
              <a:defRPr sz="1200"/>
            </a:lvl1pPr>
          </a:lstStyle>
          <a:p>
            <a:fld id="{0D7BB39C-5B92-431A-9858-68D225C924F0}" type="datetimeFigureOut">
              <a:rPr lang="en-US" smtClean="0"/>
              <a:pPr/>
              <a:t>1/18/2020</a:t>
            </a:fld>
            <a:endParaRPr lang="en-US"/>
          </a:p>
        </p:txBody>
      </p:sp>
      <p:sp>
        <p:nvSpPr>
          <p:cNvPr id="4" name="Footer Placeholder 3"/>
          <p:cNvSpPr>
            <a:spLocks noGrp="1"/>
          </p:cNvSpPr>
          <p:nvPr>
            <p:ph type="ftr" sz="quarter" idx="2"/>
          </p:nvPr>
        </p:nvSpPr>
        <p:spPr>
          <a:xfrm>
            <a:off x="0" y="8575140"/>
            <a:ext cx="3066733" cy="4514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0"/>
            <a:ext cx="3066733" cy="451406"/>
          </a:xfrm>
          <a:prstGeom prst="rect">
            <a:avLst/>
          </a:prstGeom>
        </p:spPr>
        <p:txBody>
          <a:bodyPr vert="horz" lIns="91440" tIns="45720" rIns="91440" bIns="45720" rtlCol="0" anchor="b"/>
          <a:lstStyle>
            <a:lvl1pPr algn="r">
              <a:defRPr sz="1200"/>
            </a:lvl1pPr>
          </a:lstStyle>
          <a:p>
            <a:fld id="{D882C8EC-C920-446A-BDE1-0CE1102EA7E5}" type="slidenum">
              <a:rPr lang="en-US" smtClean="0"/>
              <a:pPr/>
              <a:t>‹#›</a:t>
            </a:fld>
            <a:endParaRPr lang="en-US"/>
          </a:p>
        </p:txBody>
      </p:sp>
    </p:spTree>
    <p:extLst>
      <p:ext uri="{BB962C8B-B14F-4D97-AF65-F5344CB8AC3E}">
        <p14:creationId xmlns:p14="http://schemas.microsoft.com/office/powerpoint/2010/main" val="3693463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4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9114" y="0"/>
            <a:ext cx="3066733" cy="453496"/>
          </a:xfrm>
          <a:prstGeom prst="rect">
            <a:avLst/>
          </a:prstGeom>
        </p:spPr>
        <p:txBody>
          <a:bodyPr vert="horz" lIns="91440" tIns="45720" rIns="91440" bIns="45720" rtlCol="0"/>
          <a:lstStyle>
            <a:lvl1pPr algn="r">
              <a:defRPr sz="1200"/>
            </a:lvl1pPr>
          </a:lstStyle>
          <a:p>
            <a:fld id="{070F0B32-7076-4C37-9480-B752F89D6BEC}" type="datetimeFigureOut">
              <a:rPr lang="en-US" smtClean="0"/>
              <a:t>1/18/2020</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2"/>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4619"/>
            <a:ext cx="3066733" cy="45349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9114" y="8574619"/>
            <a:ext cx="3066733" cy="453495"/>
          </a:xfrm>
          <a:prstGeom prst="rect">
            <a:avLst/>
          </a:prstGeom>
        </p:spPr>
        <p:txBody>
          <a:bodyPr vert="horz" lIns="91440" tIns="45720" rIns="91440" bIns="45720" rtlCol="0" anchor="b"/>
          <a:lstStyle>
            <a:lvl1pPr algn="r">
              <a:defRPr sz="1200"/>
            </a:lvl1pPr>
          </a:lstStyle>
          <a:p>
            <a:fld id="{D559C23E-1C72-4CED-9083-E21257A7C3F3}" type="slidenum">
              <a:rPr lang="en-US" smtClean="0"/>
              <a:t>‹#›</a:t>
            </a:fld>
            <a:endParaRPr lang="en-US"/>
          </a:p>
        </p:txBody>
      </p:sp>
    </p:spTree>
    <p:extLst>
      <p:ext uri="{BB962C8B-B14F-4D97-AF65-F5344CB8AC3E}">
        <p14:creationId xmlns:p14="http://schemas.microsoft.com/office/powerpoint/2010/main" val="324228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said, I am the alpha &amp; omega, the first &amp; the last, the beginning &amp; the</a:t>
            </a:r>
            <a:r>
              <a:rPr lang="en-US" baseline="0" dirty="0" smtClean="0"/>
              <a:t> end (Rev. 22:13).  But evolution has been taught in schools for so long that the world was started by a big bang about 4.5 or 4.6 billion years ago or so, Stone Age, Bronze Age, and Iron Age (prehistoric times). Drawings of apes becoming man in science textbooks from a young age has infiltrated those who become adults &amp; even if they believe in God, they believe in evolution.  Just as Daniel &amp; his 3 friends could come out of 3 years of Babylonian brainwashing they could come out with their faith intact we can also.  Look at the evidence of </a:t>
            </a:r>
            <a:r>
              <a:rPr lang="en-US" baseline="0" smtClean="0"/>
              <a:t>God’s word.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1</a:t>
            </a:fld>
            <a:endParaRPr lang="en-US"/>
          </a:p>
        </p:txBody>
      </p:sp>
    </p:spTree>
    <p:extLst>
      <p:ext uri="{BB962C8B-B14F-4D97-AF65-F5344CB8AC3E}">
        <p14:creationId xmlns:p14="http://schemas.microsoft.com/office/powerpoint/2010/main" val="52784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of nothing.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10</a:t>
            </a:fld>
            <a:endParaRPr lang="en-US"/>
          </a:p>
        </p:txBody>
      </p:sp>
    </p:spTree>
    <p:extLst>
      <p:ext uri="{BB962C8B-B14F-4D97-AF65-F5344CB8AC3E}">
        <p14:creationId xmlns:p14="http://schemas.microsoft.com/office/powerpoint/2010/main" val="2664799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of nothing.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13</a:t>
            </a:fld>
            <a:endParaRPr lang="en-US"/>
          </a:p>
        </p:txBody>
      </p:sp>
    </p:spTree>
    <p:extLst>
      <p:ext uri="{BB962C8B-B14F-4D97-AF65-F5344CB8AC3E}">
        <p14:creationId xmlns:p14="http://schemas.microsoft.com/office/powerpoint/2010/main" val="3834919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of nothing.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15</a:t>
            </a:fld>
            <a:endParaRPr lang="en-US"/>
          </a:p>
        </p:txBody>
      </p:sp>
    </p:spTree>
    <p:extLst>
      <p:ext uri="{BB962C8B-B14F-4D97-AF65-F5344CB8AC3E}">
        <p14:creationId xmlns:p14="http://schemas.microsoft.com/office/powerpoint/2010/main" val="426350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of nothing.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16</a:t>
            </a:fld>
            <a:endParaRPr lang="en-US"/>
          </a:p>
        </p:txBody>
      </p:sp>
    </p:spTree>
    <p:extLst>
      <p:ext uri="{BB962C8B-B14F-4D97-AF65-F5344CB8AC3E}">
        <p14:creationId xmlns:p14="http://schemas.microsoft.com/office/powerpoint/2010/main" val="2436558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is</a:t>
            </a:r>
            <a:r>
              <a:rPr lang="en-US" baseline="0" dirty="0" smtClean="0"/>
              <a:t> there time for millions or billions of years in the days of creation?  Human wisdom, theory of evolution, it wouldn’t be so hard if we take man’s wisdom out of it.  The devil has deceived many into believing a lie.  We would have chaos if we listen to man who can’t tell one day from another or light from darkness, spring, summer, fall, and winter.   Couldn’t keep calendar days or tell one season from another. Can’t tell the difference between a day, year, a season.  Thankfully God is still in charge of the universe and not man.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22</a:t>
            </a:fld>
            <a:endParaRPr lang="en-US"/>
          </a:p>
        </p:txBody>
      </p:sp>
    </p:spTree>
    <p:extLst>
      <p:ext uri="{BB962C8B-B14F-4D97-AF65-F5344CB8AC3E}">
        <p14:creationId xmlns:p14="http://schemas.microsoft.com/office/powerpoint/2010/main" val="3833026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article is still on Ferrell Jenkins website about 20 years later so he is still repeating the same compromise</a:t>
            </a:r>
            <a:r>
              <a:rPr lang="en-US" baseline="0" dirty="0" smtClean="0"/>
              <a:t> as Satan has redefined Scripture of a day and we just can’t figure it out.  He didn’t have time to deal with Exodus 20 and still hasn’t 20 years later.  His good brother friend was Shane Scott who is still holding gospel meetings all over the US and did so at Castleberry recently.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23</a:t>
            </a:fld>
            <a:endParaRPr lang="en-US"/>
          </a:p>
        </p:txBody>
      </p:sp>
    </p:spTree>
    <p:extLst>
      <p:ext uri="{BB962C8B-B14F-4D97-AF65-F5344CB8AC3E}">
        <p14:creationId xmlns:p14="http://schemas.microsoft.com/office/powerpoint/2010/main" val="2314526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you imagine our calendar if these weren’t really 24 hour days but instead millions or billions</a:t>
            </a:r>
            <a:r>
              <a:rPr lang="en-US" baseline="0" dirty="0" smtClean="0"/>
              <a:t> of years?  Can we compromise and say it doesn’t really matter what we believe about the creation because this is clearly an addition to what God has said to His word and totally corrupts His word.  Remember as we studied last week that Satan Redefines Scripture.</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24</a:t>
            </a:fld>
            <a:endParaRPr lang="en-US"/>
          </a:p>
        </p:txBody>
      </p:sp>
    </p:spTree>
    <p:extLst>
      <p:ext uri="{BB962C8B-B14F-4D97-AF65-F5344CB8AC3E}">
        <p14:creationId xmlns:p14="http://schemas.microsoft.com/office/powerpoint/2010/main" val="4088591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Birds</a:t>
            </a:r>
            <a:r>
              <a:rPr lang="en-US" baseline="0" dirty="0" smtClean="0"/>
              <a:t> did not evolve from dinosaurs, God created the great sea monsters but they didn’t evolve into birds for that isn’t reproducing after its kind.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28</a:t>
            </a:fld>
            <a:endParaRPr lang="en-US"/>
          </a:p>
        </p:txBody>
      </p:sp>
    </p:spTree>
    <p:extLst>
      <p:ext uri="{BB962C8B-B14F-4D97-AF65-F5344CB8AC3E}">
        <p14:creationId xmlns:p14="http://schemas.microsoft.com/office/powerpoint/2010/main" val="2186786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Birds</a:t>
            </a:r>
            <a:r>
              <a:rPr lang="en-US" baseline="0" dirty="0" smtClean="0"/>
              <a:t> did not evolve from dinosaurs, God created the great sea monsters but they didn’t evolve into birds for that isn’t reproducing after its kind.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29</a:t>
            </a:fld>
            <a:endParaRPr lang="en-US"/>
          </a:p>
        </p:txBody>
      </p:sp>
    </p:spTree>
    <p:extLst>
      <p:ext uri="{BB962C8B-B14F-4D97-AF65-F5344CB8AC3E}">
        <p14:creationId xmlns:p14="http://schemas.microsoft.com/office/powerpoint/2010/main" val="231363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Birds</a:t>
            </a:r>
            <a:r>
              <a:rPr lang="en-US" baseline="0" dirty="0" smtClean="0"/>
              <a:t> did not evolve from dinosaurs, God created the great sea monsters but they didn’t evolve into birds for that isn’t reproducing after its kind.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31</a:t>
            </a:fld>
            <a:endParaRPr lang="en-US"/>
          </a:p>
        </p:txBody>
      </p:sp>
    </p:spTree>
    <p:extLst>
      <p:ext uri="{BB962C8B-B14F-4D97-AF65-F5344CB8AC3E}">
        <p14:creationId xmlns:p14="http://schemas.microsoft.com/office/powerpoint/2010/main" val="52958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world/false teachers/ are going to use false science in order to</a:t>
            </a:r>
            <a:r>
              <a:rPr lang="en-US" baseline="0" dirty="0" smtClean="0"/>
              <a:t> twist and pervert Scripture but make it sound plausible or reasonable to those who don’t know the Scriptures in their context which deceives people into believing lies which will condemn their soul to a devil’s hell.  Just as we studied last week Satan redefines Scripture and we shouldn’t be surprised that he was going to do that with the creation of this world.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2</a:t>
            </a:fld>
            <a:endParaRPr lang="en-US"/>
          </a:p>
        </p:txBody>
      </p:sp>
    </p:spTree>
    <p:extLst>
      <p:ext uri="{BB962C8B-B14F-4D97-AF65-F5344CB8AC3E}">
        <p14:creationId xmlns:p14="http://schemas.microsoft.com/office/powerpoint/2010/main" val="33504342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Birds</a:t>
            </a:r>
            <a:r>
              <a:rPr lang="en-US" baseline="0" dirty="0" smtClean="0"/>
              <a:t> did not evolve from dinosaurs, God created the great sea monsters but they didn’t evolve into birds for that isn’t reproducing after its kind.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33</a:t>
            </a:fld>
            <a:endParaRPr lang="en-US"/>
          </a:p>
        </p:txBody>
      </p:sp>
    </p:spTree>
    <p:extLst>
      <p:ext uri="{BB962C8B-B14F-4D97-AF65-F5344CB8AC3E}">
        <p14:creationId xmlns:p14="http://schemas.microsoft.com/office/powerpoint/2010/main" val="4222992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Birds</a:t>
            </a:r>
            <a:r>
              <a:rPr lang="en-US" baseline="0" dirty="0" smtClean="0"/>
              <a:t> did not evolve from dinosaurs, God created the great sea monsters but they didn’t evolve into birds for that isn’t reproducing after its kind.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35</a:t>
            </a:fld>
            <a:endParaRPr lang="en-US"/>
          </a:p>
        </p:txBody>
      </p:sp>
    </p:spTree>
    <p:extLst>
      <p:ext uri="{BB962C8B-B14F-4D97-AF65-F5344CB8AC3E}">
        <p14:creationId xmlns:p14="http://schemas.microsoft.com/office/powerpoint/2010/main" val="27255724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Birds</a:t>
            </a:r>
            <a:r>
              <a:rPr lang="en-US" baseline="0" dirty="0" smtClean="0"/>
              <a:t> did not evolve from dinosaurs, God created the great sea monsters but they didn’t evolve into birds for that isn’t reproducing after its kind.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37</a:t>
            </a:fld>
            <a:endParaRPr lang="en-US"/>
          </a:p>
        </p:txBody>
      </p:sp>
    </p:spTree>
    <p:extLst>
      <p:ext uri="{BB962C8B-B14F-4D97-AF65-F5344CB8AC3E}">
        <p14:creationId xmlns:p14="http://schemas.microsoft.com/office/powerpoint/2010/main" val="1795410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Birds</a:t>
            </a:r>
            <a:r>
              <a:rPr lang="en-US" baseline="0" dirty="0" smtClean="0"/>
              <a:t> did not evolve from dinosaurs, God created the great sea monsters but they didn’t evolve into birds for that isn’t reproducing after its kind.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39</a:t>
            </a:fld>
            <a:endParaRPr lang="en-US"/>
          </a:p>
        </p:txBody>
      </p:sp>
    </p:spTree>
    <p:extLst>
      <p:ext uri="{BB962C8B-B14F-4D97-AF65-F5344CB8AC3E}">
        <p14:creationId xmlns:p14="http://schemas.microsoft.com/office/powerpoint/2010/main" val="13907195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Birds</a:t>
            </a:r>
            <a:r>
              <a:rPr lang="en-US" baseline="0" dirty="0" smtClean="0"/>
              <a:t> did not evolve from dinosaurs, God created the great sea monsters but they didn’t evolve into birds for that isn’t reproducing after its kind.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40</a:t>
            </a:fld>
            <a:endParaRPr lang="en-US"/>
          </a:p>
        </p:txBody>
      </p:sp>
    </p:spTree>
    <p:extLst>
      <p:ext uri="{BB962C8B-B14F-4D97-AF65-F5344CB8AC3E}">
        <p14:creationId xmlns:p14="http://schemas.microsoft.com/office/powerpoint/2010/main" val="1643899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of nothing.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3</a:t>
            </a:fld>
            <a:endParaRPr lang="en-US"/>
          </a:p>
        </p:txBody>
      </p:sp>
    </p:spTree>
    <p:extLst>
      <p:ext uri="{BB962C8B-B14F-4D97-AF65-F5344CB8AC3E}">
        <p14:creationId xmlns:p14="http://schemas.microsoft.com/office/powerpoint/2010/main" val="3366573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of nothing.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4</a:t>
            </a:fld>
            <a:endParaRPr lang="en-US"/>
          </a:p>
        </p:txBody>
      </p:sp>
    </p:spTree>
    <p:extLst>
      <p:ext uri="{BB962C8B-B14F-4D97-AF65-F5344CB8AC3E}">
        <p14:creationId xmlns:p14="http://schemas.microsoft.com/office/powerpoint/2010/main" val="170915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a:t>
            </a:r>
            <a:r>
              <a:rPr lang="en-US" baseline="0" smtClean="0"/>
              <a:t>of nothing. </a:t>
            </a:r>
            <a:endParaRPr lang="en-US"/>
          </a:p>
        </p:txBody>
      </p:sp>
      <p:sp>
        <p:nvSpPr>
          <p:cNvPr id="4" name="Slide Number Placeholder 3"/>
          <p:cNvSpPr>
            <a:spLocks noGrp="1"/>
          </p:cNvSpPr>
          <p:nvPr>
            <p:ph type="sldNum" sz="quarter" idx="10"/>
          </p:nvPr>
        </p:nvSpPr>
        <p:spPr/>
        <p:txBody>
          <a:bodyPr/>
          <a:lstStyle/>
          <a:p>
            <a:fld id="{D559C23E-1C72-4CED-9083-E21257A7C3F3}" type="slidenum">
              <a:rPr lang="en-US" smtClean="0"/>
              <a:t>5</a:t>
            </a:fld>
            <a:endParaRPr lang="en-US"/>
          </a:p>
        </p:txBody>
      </p:sp>
    </p:spTree>
    <p:extLst>
      <p:ext uri="{BB962C8B-B14F-4D97-AF65-F5344CB8AC3E}">
        <p14:creationId xmlns:p14="http://schemas.microsoft.com/office/powerpoint/2010/main" val="3200225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of nothing.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6</a:t>
            </a:fld>
            <a:endParaRPr lang="en-US"/>
          </a:p>
        </p:txBody>
      </p:sp>
    </p:spTree>
    <p:extLst>
      <p:ext uri="{BB962C8B-B14F-4D97-AF65-F5344CB8AC3E}">
        <p14:creationId xmlns:p14="http://schemas.microsoft.com/office/powerpoint/2010/main" val="3667355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of nothing.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7</a:t>
            </a:fld>
            <a:endParaRPr lang="en-US"/>
          </a:p>
        </p:txBody>
      </p:sp>
    </p:spTree>
    <p:extLst>
      <p:ext uri="{BB962C8B-B14F-4D97-AF65-F5344CB8AC3E}">
        <p14:creationId xmlns:p14="http://schemas.microsoft.com/office/powerpoint/2010/main" val="975499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of nothing. </a:t>
            </a:r>
            <a:endParaRPr lang="en-US" dirty="0"/>
          </a:p>
        </p:txBody>
      </p:sp>
      <p:sp>
        <p:nvSpPr>
          <p:cNvPr id="4" name="Slide Number Placeholder 3"/>
          <p:cNvSpPr>
            <a:spLocks noGrp="1"/>
          </p:cNvSpPr>
          <p:nvPr>
            <p:ph type="sldNum" sz="quarter" idx="10"/>
          </p:nvPr>
        </p:nvSpPr>
        <p:spPr/>
        <p:txBody>
          <a:bodyPr/>
          <a:lstStyle/>
          <a:p>
            <a:fld id="{D559C23E-1C72-4CED-9083-E21257A7C3F3}" type="slidenum">
              <a:rPr lang="en-US" smtClean="0"/>
              <a:t>8</a:t>
            </a:fld>
            <a:endParaRPr lang="en-US"/>
          </a:p>
        </p:txBody>
      </p:sp>
    </p:spTree>
    <p:extLst>
      <p:ext uri="{BB962C8B-B14F-4D97-AF65-F5344CB8AC3E}">
        <p14:creationId xmlns:p14="http://schemas.microsoft.com/office/powerpoint/2010/main" val="2182937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and contemplate and meditate</a:t>
            </a:r>
            <a:r>
              <a:rPr lang="en-US" baseline="0" dirty="0" smtClean="0"/>
              <a:t> on the power of God’s word to create this universe out </a:t>
            </a:r>
            <a:r>
              <a:rPr lang="en-US" baseline="0" smtClean="0"/>
              <a:t>of nothing. </a:t>
            </a:r>
            <a:endParaRPr lang="en-US"/>
          </a:p>
        </p:txBody>
      </p:sp>
      <p:sp>
        <p:nvSpPr>
          <p:cNvPr id="4" name="Slide Number Placeholder 3"/>
          <p:cNvSpPr>
            <a:spLocks noGrp="1"/>
          </p:cNvSpPr>
          <p:nvPr>
            <p:ph type="sldNum" sz="quarter" idx="10"/>
          </p:nvPr>
        </p:nvSpPr>
        <p:spPr/>
        <p:txBody>
          <a:bodyPr/>
          <a:lstStyle/>
          <a:p>
            <a:fld id="{D559C23E-1C72-4CED-9083-E21257A7C3F3}" type="slidenum">
              <a:rPr lang="en-US" smtClean="0"/>
              <a:t>9</a:t>
            </a:fld>
            <a:endParaRPr lang="en-US"/>
          </a:p>
        </p:txBody>
      </p:sp>
    </p:spTree>
    <p:extLst>
      <p:ext uri="{BB962C8B-B14F-4D97-AF65-F5344CB8AC3E}">
        <p14:creationId xmlns:p14="http://schemas.microsoft.com/office/powerpoint/2010/main" val="358824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9E5A7A-CE2E-4D16-8FD9-14242E45F026}"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E5A7A-CE2E-4D16-8FD9-14242E45F026}"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E5A7A-CE2E-4D16-8FD9-14242E45F026}"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E5A7A-CE2E-4D16-8FD9-14242E45F026}"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9E5A7A-CE2E-4D16-8FD9-14242E45F026}"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9E5A7A-CE2E-4D16-8FD9-14242E45F026}"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9E5A7A-CE2E-4D16-8FD9-14242E45F026}" type="datetimeFigureOut">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9E5A7A-CE2E-4D16-8FD9-14242E45F026}" type="datetimeFigureOut">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E5A7A-CE2E-4D16-8FD9-14242E45F026}" type="datetimeFigureOut">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E5A7A-CE2E-4D16-8FD9-14242E45F026}"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E5A7A-CE2E-4D16-8FD9-14242E45F026}"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09E5A7A-CE2E-4D16-8FD9-14242E45F026}" type="datetimeFigureOut">
              <a:rPr lang="en-US" smtClean="0"/>
              <a:pPr/>
              <a:t>1/18/2020</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7E84318-C51F-4C4E-B533-88465EABDA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4630401" cy="8229600"/>
          </a:xfrm>
          <a:prstGeom prst="rect">
            <a:avLst/>
          </a:prstGeom>
        </p:spPr>
      </p:pic>
    </p:spTree>
    <p:extLst>
      <p:ext uri="{BB962C8B-B14F-4D97-AF65-F5344CB8AC3E}">
        <p14:creationId xmlns:p14="http://schemas.microsoft.com/office/powerpoint/2010/main" val="1381556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Men Should Speak what God’s Word Says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anyone speaks, </a:t>
            </a:r>
            <a:r>
              <a:rPr lang="en-US" i="1" dirty="0">
                <a:solidFill>
                  <a:srgbClr val="FFFF00"/>
                </a:solidFill>
                <a:latin typeface="Tahoma" panose="020B0604030504040204" pitchFamily="34" charset="0"/>
                <a:ea typeface="Tahoma" panose="020B0604030504040204" pitchFamily="34" charset="0"/>
                <a:cs typeface="Tahoma" panose="020B0604030504040204" pitchFamily="34" charset="0"/>
              </a:rPr>
              <a:t>let him speak</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the oracles of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(1 Peter 4:11)</a:t>
            </a:r>
          </a:p>
          <a:p>
            <a:pPr algn="ctr">
              <a:buNone/>
            </a:pPr>
            <a:endParaRPr lang="en-US" sz="14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testify to everyone who hears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the words of the prophecy of this book</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if anyone adds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to them,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God will add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to him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the plagues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which are written in this book</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if anyone takes away from</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the words of the book of this prophecy</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God will take away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his part from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the tree of life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from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the holy city</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which are written in this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book</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(Rev. 22:18-19).</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9087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“God Saw that it was Good” (6 times)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a:t>
            </a:r>
            <a:r>
              <a:rPr lang="en-US" dirty="0" smtClean="0">
                <a:solidFill>
                  <a:srgbClr val="00B0F0"/>
                </a:solidFill>
                <a:effectLst/>
                <a:latin typeface="Tahoma" pitchFamily="34" charset="0"/>
                <a:ea typeface="Tahoma" pitchFamily="34" charset="0"/>
                <a:cs typeface="Tahoma" pitchFamily="34" charset="0"/>
              </a:rPr>
              <a:t>God saw all that He had made </a:t>
            </a:r>
            <a:r>
              <a:rPr lang="en-US" dirty="0" smtClean="0">
                <a:solidFill>
                  <a:schemeClr val="bg1"/>
                </a:solidFill>
                <a:effectLst/>
                <a:latin typeface="Tahoma" pitchFamily="34" charset="0"/>
                <a:ea typeface="Tahoma" pitchFamily="34" charset="0"/>
                <a:cs typeface="Tahoma" pitchFamily="34" charset="0"/>
              </a:rPr>
              <a:t>&amp; </a:t>
            </a:r>
            <a:r>
              <a:rPr lang="en-US" dirty="0" smtClean="0">
                <a:solidFill>
                  <a:srgbClr val="92D050"/>
                </a:solidFill>
                <a:effectLst/>
                <a:latin typeface="Tahoma" pitchFamily="34" charset="0"/>
                <a:ea typeface="Tahoma" pitchFamily="34" charset="0"/>
                <a:cs typeface="Tahoma" pitchFamily="34" charset="0"/>
              </a:rPr>
              <a:t>it </a:t>
            </a:r>
            <a:r>
              <a:rPr lang="en-US" dirty="0" smtClean="0">
                <a:solidFill>
                  <a:srgbClr val="92D050"/>
                </a:solidFill>
                <a:effectLst/>
                <a:latin typeface="Tahoma" pitchFamily="34" charset="0"/>
                <a:ea typeface="Tahoma" pitchFamily="34" charset="0"/>
                <a:cs typeface="Tahoma" pitchFamily="34" charset="0"/>
              </a:rPr>
              <a:t>was very good</a:t>
            </a:r>
            <a:r>
              <a:rPr lang="en-US" dirty="0" smtClean="0">
                <a:solidFill>
                  <a:schemeClr val="bg1"/>
                </a:solidFill>
                <a:effectLst/>
                <a:latin typeface="Tahoma" pitchFamily="34" charset="0"/>
                <a:ea typeface="Tahoma" pitchFamily="34" charset="0"/>
                <a:cs typeface="Tahoma" pitchFamily="34" charset="0"/>
              </a:rPr>
              <a:t>” (Genesis 1:31).</a:t>
            </a:r>
          </a:p>
          <a:p>
            <a:pPr algn="ctr">
              <a:buNone/>
            </a:pPr>
            <a:endParaRPr lang="en-US"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“God Saw that it was Good” (6 times)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a:t>
            </a:r>
            <a:r>
              <a:rPr lang="en-US" dirty="0" smtClean="0">
                <a:solidFill>
                  <a:srgbClr val="00B0F0"/>
                </a:solidFill>
                <a:effectLst/>
                <a:latin typeface="Tahoma" pitchFamily="34" charset="0"/>
                <a:ea typeface="Tahoma" pitchFamily="34" charset="0"/>
                <a:cs typeface="Tahoma" pitchFamily="34" charset="0"/>
              </a:rPr>
              <a:t>God saw all that He had made </a:t>
            </a:r>
            <a:r>
              <a:rPr lang="en-US" dirty="0" smtClean="0">
                <a:solidFill>
                  <a:schemeClr val="bg1"/>
                </a:solidFill>
                <a:effectLst/>
                <a:latin typeface="Tahoma" pitchFamily="34" charset="0"/>
                <a:ea typeface="Tahoma" pitchFamily="34" charset="0"/>
                <a:cs typeface="Tahoma" pitchFamily="34" charset="0"/>
              </a:rPr>
              <a:t>&amp; </a:t>
            </a:r>
            <a:r>
              <a:rPr lang="en-US" dirty="0" smtClean="0">
                <a:solidFill>
                  <a:srgbClr val="92D050"/>
                </a:solidFill>
                <a:effectLst/>
                <a:latin typeface="Tahoma" pitchFamily="34" charset="0"/>
                <a:ea typeface="Tahoma" pitchFamily="34" charset="0"/>
                <a:cs typeface="Tahoma" pitchFamily="34" charset="0"/>
              </a:rPr>
              <a:t>it </a:t>
            </a:r>
            <a:r>
              <a:rPr lang="en-US" dirty="0" smtClean="0">
                <a:solidFill>
                  <a:srgbClr val="92D050"/>
                </a:solidFill>
                <a:effectLst/>
                <a:latin typeface="Tahoma" pitchFamily="34" charset="0"/>
                <a:ea typeface="Tahoma" pitchFamily="34" charset="0"/>
                <a:cs typeface="Tahoma" pitchFamily="34" charset="0"/>
              </a:rPr>
              <a:t>was very good</a:t>
            </a:r>
            <a:r>
              <a:rPr lang="en-US" dirty="0" smtClean="0">
                <a:solidFill>
                  <a:schemeClr val="bg1"/>
                </a:solidFill>
                <a:effectLst/>
                <a:latin typeface="Tahoma" pitchFamily="34" charset="0"/>
                <a:ea typeface="Tahoma" pitchFamily="34" charset="0"/>
                <a:cs typeface="Tahoma" pitchFamily="34" charset="0"/>
              </a:rPr>
              <a:t>” (Genesis 1:31).</a:t>
            </a:r>
          </a:p>
          <a:p>
            <a:pPr algn="ctr">
              <a:buNone/>
            </a:pPr>
            <a:endParaRPr lang="en-US" sz="2000" dirty="0" smtClean="0">
              <a:solidFill>
                <a:schemeClr val="bg1"/>
              </a:solidFill>
              <a:effectLst/>
              <a:latin typeface="Tahoma" pitchFamily="34" charset="0"/>
              <a:ea typeface="Tahoma" pitchFamily="34" charset="0"/>
              <a:cs typeface="Tahoma" pitchFamily="34" charset="0"/>
            </a:endParaRPr>
          </a:p>
          <a:p>
            <a:pPr algn="ctr">
              <a:buNone/>
            </a:pPr>
            <a:r>
              <a:rPr lang="en-US" sz="4500" dirty="0" smtClean="0">
                <a:solidFill>
                  <a:schemeClr val="bg1"/>
                </a:solidFill>
                <a:effectLst/>
                <a:latin typeface="Tahoma" pitchFamily="34" charset="0"/>
                <a:ea typeface="Tahoma" pitchFamily="34" charset="0"/>
                <a:cs typeface="Tahoma" pitchFamily="34" charset="0"/>
              </a:rPr>
              <a:t>God </a:t>
            </a:r>
            <a:r>
              <a:rPr lang="en-US" sz="4500" dirty="0" smtClean="0">
                <a:solidFill>
                  <a:schemeClr val="bg1"/>
                </a:solidFill>
                <a:effectLst/>
                <a:latin typeface="Tahoma" pitchFamily="34" charset="0"/>
                <a:ea typeface="Tahoma" pitchFamily="34" charset="0"/>
                <a:cs typeface="Tahoma" pitchFamily="34" charset="0"/>
              </a:rPr>
              <a:t>is good </a:t>
            </a:r>
            <a:r>
              <a:rPr lang="en-US" sz="4500" dirty="0" smtClean="0">
                <a:solidFill>
                  <a:schemeClr val="bg1"/>
                </a:solidFill>
                <a:effectLst/>
                <a:latin typeface="Tahoma" pitchFamily="34" charset="0"/>
                <a:ea typeface="Tahoma" pitchFamily="34" charset="0"/>
                <a:cs typeface="Tahoma" pitchFamily="34" charset="0"/>
              </a:rPr>
              <a:t>&amp; is </a:t>
            </a:r>
            <a:r>
              <a:rPr lang="en-US" sz="4500" dirty="0" smtClean="0">
                <a:solidFill>
                  <a:schemeClr val="bg1"/>
                </a:solidFill>
                <a:effectLst/>
                <a:latin typeface="Tahoma" pitchFamily="34" charset="0"/>
                <a:ea typeface="Tahoma" pitchFamily="34" charset="0"/>
                <a:cs typeface="Tahoma" pitchFamily="34" charset="0"/>
              </a:rPr>
              <a:t>not responsible for </a:t>
            </a:r>
            <a:r>
              <a:rPr lang="en-US" sz="4500" dirty="0" smtClean="0">
                <a:solidFill>
                  <a:schemeClr val="bg1"/>
                </a:solidFill>
                <a:effectLst/>
                <a:latin typeface="Tahoma" pitchFamily="34" charset="0"/>
                <a:ea typeface="Tahoma" pitchFamily="34" charset="0"/>
                <a:cs typeface="Tahoma" pitchFamily="34" charset="0"/>
              </a:rPr>
              <a:t>evil, </a:t>
            </a:r>
            <a:r>
              <a:rPr lang="en-US" sz="4500" dirty="0" smtClean="0">
                <a:solidFill>
                  <a:schemeClr val="bg1"/>
                </a:solidFill>
                <a:effectLst/>
                <a:latin typeface="Tahoma" pitchFamily="34" charset="0"/>
                <a:ea typeface="Tahoma" pitchFamily="34" charset="0"/>
                <a:cs typeface="Tahoma" pitchFamily="34" charset="0"/>
              </a:rPr>
              <a:t>the devil </a:t>
            </a:r>
            <a:r>
              <a:rPr lang="en-US" sz="4500" dirty="0" smtClean="0">
                <a:solidFill>
                  <a:schemeClr val="bg1"/>
                </a:solidFill>
                <a:effectLst/>
                <a:latin typeface="Tahoma" pitchFamily="34" charset="0"/>
                <a:ea typeface="Tahoma" pitchFamily="34" charset="0"/>
                <a:cs typeface="Tahoma" pitchFamily="34" charset="0"/>
              </a:rPr>
              <a:t>is, </a:t>
            </a:r>
          </a:p>
          <a:p>
            <a:pPr algn="ctr">
              <a:buNone/>
            </a:pPr>
            <a:r>
              <a:rPr lang="en-US" sz="4500" dirty="0" smtClean="0">
                <a:solidFill>
                  <a:schemeClr val="bg1"/>
                </a:solidFill>
                <a:effectLst/>
                <a:latin typeface="Tahoma" pitchFamily="34" charset="0"/>
                <a:ea typeface="Tahoma" pitchFamily="34" charset="0"/>
                <a:cs typeface="Tahoma" pitchFamily="34" charset="0"/>
              </a:rPr>
              <a:t>but we can </a:t>
            </a:r>
            <a:r>
              <a:rPr lang="en-US" sz="4500" dirty="0" smtClean="0">
                <a:solidFill>
                  <a:schemeClr val="bg1"/>
                </a:solidFill>
                <a:effectLst/>
                <a:latin typeface="Tahoma" pitchFamily="34" charset="0"/>
                <a:ea typeface="Tahoma" pitchFamily="34" charset="0"/>
                <a:cs typeface="Tahoma" pitchFamily="34" charset="0"/>
              </a:rPr>
              <a:t>overcome him </a:t>
            </a:r>
            <a:r>
              <a:rPr lang="en-US" sz="4500" dirty="0" smtClean="0">
                <a:solidFill>
                  <a:schemeClr val="bg1"/>
                </a:solidFill>
                <a:effectLst/>
                <a:latin typeface="Tahoma" pitchFamily="34" charset="0"/>
                <a:ea typeface="Tahoma" pitchFamily="34" charset="0"/>
                <a:cs typeface="Tahoma" pitchFamily="34" charset="0"/>
              </a:rPr>
              <a:t>through </a:t>
            </a:r>
            <a:r>
              <a:rPr lang="en-US" sz="4500" dirty="0" smtClean="0">
                <a:solidFill>
                  <a:schemeClr val="bg1"/>
                </a:solidFill>
                <a:effectLst/>
                <a:latin typeface="Tahoma" pitchFamily="34" charset="0"/>
                <a:ea typeface="Tahoma" pitchFamily="34" charset="0"/>
                <a:cs typeface="Tahoma" pitchFamily="34" charset="0"/>
              </a:rPr>
              <a:t>Christ </a:t>
            </a:r>
            <a:endParaRPr lang="en-US" sz="4500" dirty="0" smtClean="0">
              <a:solidFill>
                <a:schemeClr val="bg1"/>
              </a:solidFill>
              <a:effectLst/>
              <a:latin typeface="Tahoma" pitchFamily="34" charset="0"/>
              <a:ea typeface="Tahoma" pitchFamily="34" charset="0"/>
              <a:cs typeface="Tahoma" pitchFamily="34" charset="0"/>
            </a:endParaRPr>
          </a:p>
          <a:p>
            <a:pPr algn="ctr">
              <a:buNone/>
            </a:pPr>
            <a:r>
              <a:rPr lang="en-US" sz="4500" dirty="0" smtClean="0">
                <a:solidFill>
                  <a:schemeClr val="bg1"/>
                </a:solidFill>
                <a:effectLst/>
                <a:latin typeface="Tahoma" pitchFamily="34" charset="0"/>
                <a:ea typeface="Tahoma" pitchFamily="34" charset="0"/>
                <a:cs typeface="Tahoma" pitchFamily="34" charset="0"/>
              </a:rPr>
              <a:t>(Heb. 2:14-15).</a:t>
            </a:r>
            <a:endParaRPr lang="en-US" sz="4500" dirty="0" smtClean="0">
              <a:solidFill>
                <a:schemeClr val="bg1"/>
              </a:solidFill>
              <a:effectLst/>
              <a:latin typeface="Tahoma" pitchFamily="34" charset="0"/>
              <a:ea typeface="Tahoma" pitchFamily="34" charset="0"/>
              <a:cs typeface="Tahoma" pitchFamily="34" charset="0"/>
            </a:endParaRPr>
          </a:p>
          <a:p>
            <a:pPr algn="ctr">
              <a:buNone/>
            </a:pPr>
            <a:endParaRPr lang="en-US" sz="20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00782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God is Good, not Evil &amp; Frees us From Death through Christ</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a:bodyPr>
          <a:lstStyle/>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since the children share in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flesh &amp;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blood</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He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Himself likewise also partook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of the same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that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through death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He might render powerless </a:t>
            </a: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him</a:t>
            </a:r>
          </a:p>
          <a:p>
            <a:pPr algn="ctr">
              <a:buNone/>
            </a:pP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who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had the power of death, that is, the devil</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might free those who through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fear of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death </a:t>
            </a:r>
            <a:endPar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were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subject to slavery</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all their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lives”</a:t>
            </a:r>
          </a:p>
          <a:p>
            <a:pPr algn="ctr">
              <a:buNone/>
            </a:pPr>
            <a:r>
              <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(Hebrews 2:14-15).</a:t>
            </a:r>
          </a:p>
          <a:p>
            <a:pPr algn="ctr">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6113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“God Saw that it was Good” (6 times)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a:t>
            </a:r>
            <a:r>
              <a:rPr lang="en-US" dirty="0" smtClean="0">
                <a:solidFill>
                  <a:srgbClr val="00B0F0"/>
                </a:solidFill>
                <a:effectLst/>
                <a:latin typeface="Tahoma" pitchFamily="34" charset="0"/>
                <a:ea typeface="Tahoma" pitchFamily="34" charset="0"/>
                <a:cs typeface="Tahoma" pitchFamily="34" charset="0"/>
              </a:rPr>
              <a:t>God saw all that He had made </a:t>
            </a:r>
            <a:r>
              <a:rPr lang="en-US" dirty="0" smtClean="0">
                <a:solidFill>
                  <a:schemeClr val="bg1"/>
                </a:solidFill>
                <a:effectLst/>
                <a:latin typeface="Tahoma" pitchFamily="34" charset="0"/>
                <a:ea typeface="Tahoma" pitchFamily="34" charset="0"/>
                <a:cs typeface="Tahoma" pitchFamily="34" charset="0"/>
              </a:rPr>
              <a:t>&amp; </a:t>
            </a:r>
            <a:r>
              <a:rPr lang="en-US" dirty="0" smtClean="0">
                <a:solidFill>
                  <a:srgbClr val="92D050"/>
                </a:solidFill>
                <a:effectLst/>
                <a:latin typeface="Tahoma" pitchFamily="34" charset="0"/>
                <a:ea typeface="Tahoma" pitchFamily="34" charset="0"/>
                <a:cs typeface="Tahoma" pitchFamily="34" charset="0"/>
              </a:rPr>
              <a:t>it </a:t>
            </a:r>
            <a:r>
              <a:rPr lang="en-US" dirty="0" smtClean="0">
                <a:solidFill>
                  <a:srgbClr val="92D050"/>
                </a:solidFill>
                <a:effectLst/>
                <a:latin typeface="Tahoma" pitchFamily="34" charset="0"/>
                <a:ea typeface="Tahoma" pitchFamily="34" charset="0"/>
                <a:cs typeface="Tahoma" pitchFamily="34" charset="0"/>
              </a:rPr>
              <a:t>was very good</a:t>
            </a:r>
            <a:r>
              <a:rPr lang="en-US" dirty="0" smtClean="0">
                <a:solidFill>
                  <a:schemeClr val="bg1"/>
                </a:solidFill>
                <a:effectLst/>
                <a:latin typeface="Tahoma" pitchFamily="34" charset="0"/>
                <a:ea typeface="Tahoma" pitchFamily="34" charset="0"/>
                <a:cs typeface="Tahoma" pitchFamily="34" charset="0"/>
              </a:rPr>
              <a:t>” (Genesis 1:31).</a:t>
            </a:r>
          </a:p>
          <a:p>
            <a:pPr algn="ctr">
              <a:buNone/>
            </a:pPr>
            <a:endParaRPr lang="en-US" sz="2000" dirty="0" smtClean="0">
              <a:solidFill>
                <a:schemeClr val="bg1"/>
              </a:solidFill>
              <a:effectLst/>
              <a:latin typeface="Tahoma" pitchFamily="34" charset="0"/>
              <a:ea typeface="Tahoma" pitchFamily="34" charset="0"/>
              <a:cs typeface="Tahoma" pitchFamily="34" charset="0"/>
            </a:endParaRPr>
          </a:p>
          <a:p>
            <a:pPr algn="ctr">
              <a:buNone/>
            </a:pPr>
            <a:r>
              <a:rPr lang="en-US" sz="4500" dirty="0" smtClean="0">
                <a:solidFill>
                  <a:schemeClr val="bg1"/>
                </a:solidFill>
                <a:effectLst/>
                <a:latin typeface="Tahoma" pitchFamily="34" charset="0"/>
                <a:ea typeface="Tahoma" pitchFamily="34" charset="0"/>
                <a:cs typeface="Tahoma" pitchFamily="34" charset="0"/>
              </a:rPr>
              <a:t>God </a:t>
            </a:r>
            <a:r>
              <a:rPr lang="en-US" sz="4500" dirty="0" smtClean="0">
                <a:solidFill>
                  <a:schemeClr val="bg1"/>
                </a:solidFill>
                <a:effectLst/>
                <a:latin typeface="Tahoma" pitchFamily="34" charset="0"/>
                <a:ea typeface="Tahoma" pitchFamily="34" charset="0"/>
                <a:cs typeface="Tahoma" pitchFamily="34" charset="0"/>
              </a:rPr>
              <a:t>is good </a:t>
            </a:r>
            <a:r>
              <a:rPr lang="en-US" sz="4500" dirty="0" smtClean="0">
                <a:solidFill>
                  <a:schemeClr val="bg1"/>
                </a:solidFill>
                <a:effectLst/>
                <a:latin typeface="Tahoma" pitchFamily="34" charset="0"/>
                <a:ea typeface="Tahoma" pitchFamily="34" charset="0"/>
                <a:cs typeface="Tahoma" pitchFamily="34" charset="0"/>
              </a:rPr>
              <a:t>&amp; is </a:t>
            </a:r>
            <a:r>
              <a:rPr lang="en-US" sz="4500" dirty="0" smtClean="0">
                <a:solidFill>
                  <a:schemeClr val="bg1"/>
                </a:solidFill>
                <a:effectLst/>
                <a:latin typeface="Tahoma" pitchFamily="34" charset="0"/>
                <a:ea typeface="Tahoma" pitchFamily="34" charset="0"/>
                <a:cs typeface="Tahoma" pitchFamily="34" charset="0"/>
              </a:rPr>
              <a:t>not responsible for </a:t>
            </a:r>
            <a:r>
              <a:rPr lang="en-US" sz="4500" dirty="0" smtClean="0">
                <a:solidFill>
                  <a:schemeClr val="bg1"/>
                </a:solidFill>
                <a:effectLst/>
                <a:latin typeface="Tahoma" pitchFamily="34" charset="0"/>
                <a:ea typeface="Tahoma" pitchFamily="34" charset="0"/>
                <a:cs typeface="Tahoma" pitchFamily="34" charset="0"/>
              </a:rPr>
              <a:t>evil, </a:t>
            </a:r>
            <a:r>
              <a:rPr lang="en-US" sz="4500" dirty="0" smtClean="0">
                <a:solidFill>
                  <a:schemeClr val="bg1"/>
                </a:solidFill>
                <a:effectLst/>
                <a:latin typeface="Tahoma" pitchFamily="34" charset="0"/>
                <a:ea typeface="Tahoma" pitchFamily="34" charset="0"/>
                <a:cs typeface="Tahoma" pitchFamily="34" charset="0"/>
              </a:rPr>
              <a:t>the devil </a:t>
            </a:r>
            <a:r>
              <a:rPr lang="en-US" sz="4500" dirty="0" smtClean="0">
                <a:solidFill>
                  <a:schemeClr val="bg1"/>
                </a:solidFill>
                <a:effectLst/>
                <a:latin typeface="Tahoma" pitchFamily="34" charset="0"/>
                <a:ea typeface="Tahoma" pitchFamily="34" charset="0"/>
                <a:cs typeface="Tahoma" pitchFamily="34" charset="0"/>
              </a:rPr>
              <a:t>is, </a:t>
            </a:r>
          </a:p>
          <a:p>
            <a:pPr algn="ctr">
              <a:buNone/>
            </a:pPr>
            <a:r>
              <a:rPr lang="en-US" sz="4500" dirty="0" smtClean="0">
                <a:solidFill>
                  <a:schemeClr val="bg1"/>
                </a:solidFill>
                <a:effectLst/>
                <a:latin typeface="Tahoma" pitchFamily="34" charset="0"/>
                <a:ea typeface="Tahoma" pitchFamily="34" charset="0"/>
                <a:cs typeface="Tahoma" pitchFamily="34" charset="0"/>
              </a:rPr>
              <a:t>but we can </a:t>
            </a:r>
            <a:r>
              <a:rPr lang="en-US" sz="4500" dirty="0" smtClean="0">
                <a:solidFill>
                  <a:schemeClr val="bg1"/>
                </a:solidFill>
                <a:effectLst/>
                <a:latin typeface="Tahoma" pitchFamily="34" charset="0"/>
                <a:ea typeface="Tahoma" pitchFamily="34" charset="0"/>
                <a:cs typeface="Tahoma" pitchFamily="34" charset="0"/>
              </a:rPr>
              <a:t>overcome him </a:t>
            </a:r>
            <a:r>
              <a:rPr lang="en-US" sz="4500" dirty="0" smtClean="0">
                <a:solidFill>
                  <a:schemeClr val="bg1"/>
                </a:solidFill>
                <a:effectLst/>
                <a:latin typeface="Tahoma" pitchFamily="34" charset="0"/>
                <a:ea typeface="Tahoma" pitchFamily="34" charset="0"/>
                <a:cs typeface="Tahoma" pitchFamily="34" charset="0"/>
              </a:rPr>
              <a:t>through </a:t>
            </a:r>
            <a:r>
              <a:rPr lang="en-US" sz="4500" dirty="0" smtClean="0">
                <a:solidFill>
                  <a:schemeClr val="bg1"/>
                </a:solidFill>
                <a:effectLst/>
                <a:latin typeface="Tahoma" pitchFamily="34" charset="0"/>
                <a:ea typeface="Tahoma" pitchFamily="34" charset="0"/>
                <a:cs typeface="Tahoma" pitchFamily="34" charset="0"/>
              </a:rPr>
              <a:t>Christ </a:t>
            </a:r>
            <a:endParaRPr lang="en-US" sz="4500" dirty="0" smtClean="0">
              <a:solidFill>
                <a:schemeClr val="bg1"/>
              </a:solidFill>
              <a:effectLst/>
              <a:latin typeface="Tahoma" pitchFamily="34" charset="0"/>
              <a:ea typeface="Tahoma" pitchFamily="34" charset="0"/>
              <a:cs typeface="Tahoma" pitchFamily="34" charset="0"/>
            </a:endParaRPr>
          </a:p>
          <a:p>
            <a:pPr algn="ctr">
              <a:buNone/>
            </a:pPr>
            <a:r>
              <a:rPr lang="en-US" sz="4500" dirty="0" smtClean="0">
                <a:solidFill>
                  <a:schemeClr val="bg1"/>
                </a:solidFill>
                <a:effectLst/>
                <a:latin typeface="Tahoma" pitchFamily="34" charset="0"/>
                <a:ea typeface="Tahoma" pitchFamily="34" charset="0"/>
                <a:cs typeface="Tahoma" pitchFamily="34" charset="0"/>
              </a:rPr>
              <a:t>(Heb. 2:14-15).</a:t>
            </a:r>
            <a:endParaRPr lang="en-US" sz="4500" dirty="0" smtClean="0">
              <a:solidFill>
                <a:schemeClr val="bg1"/>
              </a:solidFill>
              <a:effectLst/>
              <a:latin typeface="Tahoma" pitchFamily="34" charset="0"/>
              <a:ea typeface="Tahoma" pitchFamily="34" charset="0"/>
              <a:cs typeface="Tahoma" pitchFamily="34" charset="0"/>
            </a:endParaRPr>
          </a:p>
          <a:p>
            <a:pPr algn="ctr">
              <a:buNone/>
            </a:pPr>
            <a:endParaRPr lang="en-US" sz="20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We must imitate what is good, not </a:t>
            </a:r>
            <a:r>
              <a:rPr lang="en-US" dirty="0" smtClean="0">
                <a:solidFill>
                  <a:schemeClr val="bg1"/>
                </a:solidFill>
                <a:effectLst/>
                <a:latin typeface="Tahoma" pitchFamily="34" charset="0"/>
                <a:ea typeface="Tahoma" pitchFamily="34" charset="0"/>
                <a:cs typeface="Tahoma" pitchFamily="34" charset="0"/>
              </a:rPr>
              <a:t>evil, which we learn </a:t>
            </a:r>
          </a:p>
          <a:p>
            <a:pPr algn="ctr">
              <a:buNone/>
            </a:pPr>
            <a:r>
              <a:rPr lang="en-US" dirty="0" smtClean="0">
                <a:solidFill>
                  <a:schemeClr val="bg1"/>
                </a:solidFill>
                <a:effectLst/>
                <a:latin typeface="Tahoma" pitchFamily="34" charset="0"/>
                <a:ea typeface="Tahoma" pitchFamily="34" charset="0"/>
                <a:cs typeface="Tahoma" pitchFamily="34" charset="0"/>
              </a:rPr>
              <a:t>from God’s word (2 Tim. 3:16-17; 3 John 1:11).</a:t>
            </a:r>
            <a:endParaRPr lang="en-US"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1415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Imitate what is Good from the Scriptures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All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Scripture </a:t>
            </a:r>
            <a:r>
              <a:rPr lang="en-US" i="1" dirty="0">
                <a:solidFill>
                  <a:srgbClr val="00B0F0"/>
                </a:solidFill>
                <a:latin typeface="Tahoma" panose="020B0604030504040204" pitchFamily="34" charset="0"/>
                <a:ea typeface="Tahoma" panose="020B0604030504040204" pitchFamily="34" charset="0"/>
                <a:cs typeface="Tahoma" panose="020B0604030504040204" pitchFamily="34" charset="0"/>
              </a:rPr>
              <a:t>is</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 given by inspiration of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i="1" dirty="0" smtClean="0">
                <a:solidFill>
                  <a:srgbClr val="92D050"/>
                </a:solidFill>
                <a:latin typeface="Tahoma" panose="020B0604030504040204" pitchFamily="34" charset="0"/>
                <a:ea typeface="Tahoma" panose="020B0604030504040204" pitchFamily="34" charset="0"/>
                <a:cs typeface="Tahoma" panose="020B0604030504040204" pitchFamily="34" charset="0"/>
              </a:rPr>
              <a:t>is</a:t>
            </a:r>
            <a:r>
              <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profitable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doctrine</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reproof</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correction</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for instruction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righteousness, </a:t>
            </a:r>
            <a:endPar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rPr>
              <a:t>that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the man</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of God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may be complete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thoroughly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equipped for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every good </a:t>
            </a:r>
            <a:r>
              <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rPr>
              <a:t>work</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3:16-17).</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5176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Imitate what is Good from the Scriptures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“Beloved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do not imitate </a:t>
            </a:r>
            <a:endPar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what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is evil</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what is good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rPr>
              <a:t>He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who does good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is of God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he who does evil has not seen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(3 John 1:11).</a:t>
            </a:r>
            <a:endPar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012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“There was Evening &amp; Morning” (6 times)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500" dirty="0" smtClean="0">
                <a:solidFill>
                  <a:schemeClr val="bg1"/>
                </a:solidFill>
                <a:effectLst/>
                <a:latin typeface="Tahoma" pitchFamily="34" charset="0"/>
                <a:ea typeface="Tahoma" pitchFamily="34" charset="0"/>
                <a:cs typeface="Tahoma" pitchFamily="34" charset="0"/>
              </a:rPr>
              <a:t>Does God want us to know the difference between </a:t>
            </a:r>
            <a:r>
              <a:rPr lang="en-US" sz="4500" dirty="0" smtClean="0">
                <a:solidFill>
                  <a:schemeClr val="bg1"/>
                </a:solidFill>
                <a:effectLst/>
                <a:latin typeface="Tahoma" pitchFamily="34" charset="0"/>
                <a:ea typeface="Tahoma" pitchFamily="34" charset="0"/>
                <a:cs typeface="Tahoma" pitchFamily="34" charset="0"/>
              </a:rPr>
              <a:t>millions or billions </a:t>
            </a:r>
            <a:r>
              <a:rPr lang="en-US" sz="4500" dirty="0" smtClean="0">
                <a:solidFill>
                  <a:schemeClr val="bg1"/>
                </a:solidFill>
                <a:effectLst/>
                <a:latin typeface="Tahoma" pitchFamily="34" charset="0"/>
                <a:ea typeface="Tahoma" pitchFamily="34" charset="0"/>
                <a:cs typeface="Tahoma" pitchFamily="34" charset="0"/>
              </a:rPr>
              <a:t>of years </a:t>
            </a:r>
            <a:r>
              <a:rPr lang="en-US" sz="4500" dirty="0" smtClean="0">
                <a:solidFill>
                  <a:schemeClr val="bg1"/>
                </a:solidFill>
                <a:effectLst/>
                <a:latin typeface="Tahoma" pitchFamily="34" charset="0"/>
                <a:ea typeface="Tahoma" pitchFamily="34" charset="0"/>
                <a:cs typeface="Tahoma" pitchFamily="34" charset="0"/>
              </a:rPr>
              <a:t>and a </a:t>
            </a:r>
            <a:r>
              <a:rPr lang="en-US" sz="4500" dirty="0" smtClean="0">
                <a:solidFill>
                  <a:schemeClr val="bg1"/>
                </a:solidFill>
                <a:effectLst/>
                <a:latin typeface="Tahoma" pitchFamily="34" charset="0"/>
                <a:ea typeface="Tahoma" pitchFamily="34" charset="0"/>
                <a:cs typeface="Tahoma" pitchFamily="34" charset="0"/>
              </a:rPr>
              <a:t>24 hour day?</a:t>
            </a:r>
          </a:p>
          <a:p>
            <a:pPr algn="ctr">
              <a:buNone/>
            </a:pPr>
            <a:endParaRPr lang="en-US" sz="18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“There was Evening &amp; Morning” (6 times)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500" dirty="0" smtClean="0">
                <a:solidFill>
                  <a:schemeClr val="bg1"/>
                </a:solidFill>
                <a:effectLst/>
                <a:latin typeface="Tahoma" pitchFamily="34" charset="0"/>
                <a:ea typeface="Tahoma" pitchFamily="34" charset="0"/>
                <a:cs typeface="Tahoma" pitchFamily="34" charset="0"/>
              </a:rPr>
              <a:t>Does God want us to know the difference between </a:t>
            </a:r>
            <a:r>
              <a:rPr lang="en-US" sz="4500" dirty="0" smtClean="0">
                <a:solidFill>
                  <a:schemeClr val="bg1"/>
                </a:solidFill>
                <a:effectLst/>
                <a:latin typeface="Tahoma" pitchFamily="34" charset="0"/>
                <a:ea typeface="Tahoma" pitchFamily="34" charset="0"/>
                <a:cs typeface="Tahoma" pitchFamily="34" charset="0"/>
              </a:rPr>
              <a:t>millions or billions </a:t>
            </a:r>
            <a:r>
              <a:rPr lang="en-US" sz="4500" dirty="0" smtClean="0">
                <a:solidFill>
                  <a:schemeClr val="bg1"/>
                </a:solidFill>
                <a:effectLst/>
                <a:latin typeface="Tahoma" pitchFamily="34" charset="0"/>
                <a:ea typeface="Tahoma" pitchFamily="34" charset="0"/>
                <a:cs typeface="Tahoma" pitchFamily="34" charset="0"/>
              </a:rPr>
              <a:t>of years </a:t>
            </a:r>
            <a:r>
              <a:rPr lang="en-US" sz="4500" dirty="0" smtClean="0">
                <a:solidFill>
                  <a:schemeClr val="bg1"/>
                </a:solidFill>
                <a:effectLst/>
                <a:latin typeface="Tahoma" pitchFamily="34" charset="0"/>
                <a:ea typeface="Tahoma" pitchFamily="34" charset="0"/>
                <a:cs typeface="Tahoma" pitchFamily="34" charset="0"/>
              </a:rPr>
              <a:t>and a </a:t>
            </a:r>
            <a:r>
              <a:rPr lang="en-US" sz="4500" dirty="0" smtClean="0">
                <a:solidFill>
                  <a:schemeClr val="bg1"/>
                </a:solidFill>
                <a:effectLst/>
                <a:latin typeface="Tahoma" pitchFamily="34" charset="0"/>
                <a:ea typeface="Tahoma" pitchFamily="34" charset="0"/>
                <a:cs typeface="Tahoma" pitchFamily="34" charset="0"/>
              </a:rPr>
              <a:t>24 hour day?</a:t>
            </a:r>
          </a:p>
          <a:p>
            <a:pPr algn="ctr">
              <a:buNone/>
            </a:pPr>
            <a:endParaRPr lang="en-US" sz="3600" dirty="0" smtClean="0">
              <a:solidFill>
                <a:schemeClr val="bg1"/>
              </a:solidFill>
              <a:effectLst/>
              <a:latin typeface="Tahoma" pitchFamily="34" charset="0"/>
              <a:ea typeface="Tahoma" pitchFamily="34" charset="0"/>
              <a:cs typeface="Tahoma" pitchFamily="34" charset="0"/>
            </a:endParaRPr>
          </a:p>
          <a:p>
            <a:pPr algn="ctr">
              <a:buNone/>
            </a:pPr>
            <a:r>
              <a:rPr lang="en-US" sz="4500" dirty="0" smtClean="0">
                <a:solidFill>
                  <a:schemeClr val="bg1"/>
                </a:solidFill>
                <a:effectLst/>
                <a:latin typeface="Tahoma" pitchFamily="34" charset="0"/>
                <a:ea typeface="Tahoma" pitchFamily="34" charset="0"/>
                <a:cs typeface="Tahoma" pitchFamily="34" charset="0"/>
              </a:rPr>
              <a:t>How is a </a:t>
            </a:r>
            <a:r>
              <a:rPr lang="en-US" sz="4500" dirty="0" smtClean="0">
                <a:solidFill>
                  <a:schemeClr val="bg1"/>
                </a:solidFill>
                <a:effectLst/>
                <a:latin typeface="Tahoma" pitchFamily="34" charset="0"/>
                <a:ea typeface="Tahoma" pitchFamily="34" charset="0"/>
                <a:cs typeface="Tahoma" pitchFamily="34" charset="0"/>
              </a:rPr>
              <a:t>day </a:t>
            </a:r>
            <a:r>
              <a:rPr lang="en-US" sz="4500" dirty="0" smtClean="0">
                <a:solidFill>
                  <a:schemeClr val="bg1"/>
                </a:solidFill>
                <a:effectLst/>
                <a:latin typeface="Tahoma" pitchFamily="34" charset="0"/>
                <a:ea typeface="Tahoma" pitchFamily="34" charset="0"/>
                <a:cs typeface="Tahoma" pitchFamily="34" charset="0"/>
              </a:rPr>
              <a:t>defined in Scripture? </a:t>
            </a:r>
          </a:p>
          <a:p>
            <a:pPr algn="ctr">
              <a:buNone/>
            </a:pPr>
            <a:r>
              <a:rPr lang="en-US" sz="4500" dirty="0" smtClean="0">
                <a:solidFill>
                  <a:schemeClr val="bg1"/>
                </a:solidFill>
                <a:effectLst/>
                <a:latin typeface="Tahoma" pitchFamily="34" charset="0"/>
                <a:ea typeface="Tahoma" pitchFamily="34" charset="0"/>
                <a:cs typeface="Tahoma" pitchFamily="34" charset="0"/>
              </a:rPr>
              <a:t>(</a:t>
            </a:r>
            <a:r>
              <a:rPr lang="en-US" sz="4500" dirty="0" smtClean="0">
                <a:solidFill>
                  <a:schemeClr val="bg1"/>
                </a:solidFill>
                <a:effectLst/>
                <a:latin typeface="Tahoma" pitchFamily="34" charset="0"/>
                <a:ea typeface="Tahoma" pitchFamily="34" charset="0"/>
                <a:cs typeface="Tahoma" pitchFamily="34" charset="0"/>
              </a:rPr>
              <a:t>Gen. 1:5, 8, 13, 19, 23, 31).</a:t>
            </a:r>
          </a:p>
          <a:p>
            <a:pPr algn="ctr">
              <a:buNone/>
            </a:pPr>
            <a:endParaRPr lang="en-US" sz="18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3173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“There was Evening &amp; Morning” (6 times)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smtClean="0">
                <a:solidFill>
                  <a:schemeClr val="bg1"/>
                </a:solidFill>
                <a:effectLst/>
                <a:latin typeface="Tahoma" pitchFamily="34" charset="0"/>
                <a:ea typeface="Tahoma" pitchFamily="34" charset="0"/>
                <a:cs typeface="Tahoma" pitchFamily="34" charset="0"/>
              </a:rPr>
              <a:t>There was evening and there was morning, one day…</a:t>
            </a:r>
          </a:p>
          <a:p>
            <a:pPr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there was evening and there was morning, a second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day..</a:t>
            </a: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was evening and there was morning, a third day</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there was evening and there was morning, a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fourth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day</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there was evening and there was morning, a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fifth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day</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there was evening and there was morning, a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sixth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day</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sz="4400" dirty="0">
                <a:solidFill>
                  <a:schemeClr val="bg1"/>
                </a:solidFill>
                <a:latin typeface="Tahoma" pitchFamily="34" charset="0"/>
                <a:ea typeface="Tahoma" pitchFamily="34" charset="0"/>
                <a:cs typeface="Tahoma" pitchFamily="34" charset="0"/>
              </a:rPr>
              <a:t>(Gen. 1:5, 8, 13, 19, 23, 31).</a:t>
            </a:r>
          </a:p>
          <a:p>
            <a:pPr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905278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God Created the Heavens and the Earth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lstStyle/>
          <a:p>
            <a:pPr algn="ctr">
              <a:buNone/>
            </a:pPr>
            <a:r>
              <a:rPr lang="en-US" dirty="0" smtClean="0">
                <a:solidFill>
                  <a:schemeClr val="bg1"/>
                </a:solidFill>
                <a:effectLst/>
                <a:latin typeface="Tahoma" pitchFamily="34" charset="0"/>
                <a:ea typeface="Tahoma" pitchFamily="34" charset="0"/>
                <a:cs typeface="Tahoma" pitchFamily="34" charset="0"/>
              </a:rPr>
              <a:t>There are 5 phrases in Genesis 1 that God repeats several times that clearly refute the false theories and speculations of </a:t>
            </a:r>
            <a:r>
              <a:rPr lang="en-US" dirty="0" smtClean="0">
                <a:solidFill>
                  <a:schemeClr val="bg1"/>
                </a:solidFill>
                <a:effectLst/>
                <a:latin typeface="Tahoma" pitchFamily="34" charset="0"/>
                <a:ea typeface="Tahoma" pitchFamily="34" charset="0"/>
                <a:cs typeface="Tahoma" pitchFamily="34" charset="0"/>
              </a:rPr>
              <a:t>man.</a:t>
            </a:r>
            <a:endParaRPr lang="en-US" dirty="0" smtClean="0">
              <a:solidFill>
                <a:schemeClr val="bg1"/>
              </a:solidFill>
              <a:effectLst/>
              <a:latin typeface="Tahoma" pitchFamily="34" charset="0"/>
              <a:ea typeface="Tahoma" pitchFamily="34" charset="0"/>
              <a:cs typeface="Tahoma" pitchFamily="34" charset="0"/>
            </a:endParaRPr>
          </a:p>
          <a:p>
            <a:pPr algn="ctr">
              <a:buNone/>
            </a:pPr>
            <a:endParaRPr lang="en-US" sz="20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Paul warned Timothy, </a:t>
            </a:r>
            <a:r>
              <a:rPr lang="en-US" i="1" dirty="0" smtClean="0">
                <a:solidFill>
                  <a:schemeClr val="bg1"/>
                </a:solidFill>
                <a:effectLst/>
                <a:latin typeface="Tahoma" pitchFamily="34" charset="0"/>
                <a:ea typeface="Tahoma" pitchFamily="34" charset="0"/>
                <a:cs typeface="Tahoma" pitchFamily="34" charset="0"/>
              </a:rPr>
              <a:t>“</a:t>
            </a:r>
            <a:r>
              <a:rPr lang="en-US" i="1" dirty="0" smtClean="0">
                <a:solidFill>
                  <a:srgbClr val="FFFF00"/>
                </a:solidFill>
                <a:effectLst/>
                <a:latin typeface="Tahoma" pitchFamily="34" charset="0"/>
                <a:ea typeface="Tahoma" pitchFamily="34" charset="0"/>
                <a:cs typeface="Tahoma" pitchFamily="34" charset="0"/>
              </a:rPr>
              <a:t>Guard what has been </a:t>
            </a:r>
            <a:r>
              <a:rPr lang="en-US" i="1" dirty="0" smtClean="0">
                <a:solidFill>
                  <a:srgbClr val="00B0F0"/>
                </a:solidFill>
                <a:effectLst/>
                <a:latin typeface="Tahoma" pitchFamily="34" charset="0"/>
                <a:ea typeface="Tahoma" pitchFamily="34" charset="0"/>
                <a:cs typeface="Tahoma" pitchFamily="34" charset="0"/>
              </a:rPr>
              <a:t>entrusted</a:t>
            </a:r>
            <a:r>
              <a:rPr lang="en-US" i="1" dirty="0" smtClean="0">
                <a:solidFill>
                  <a:schemeClr val="bg1"/>
                </a:solidFill>
                <a:effectLst/>
                <a:latin typeface="Tahoma" pitchFamily="34" charset="0"/>
                <a:ea typeface="Tahoma" pitchFamily="34" charset="0"/>
                <a:cs typeface="Tahoma" pitchFamily="34" charset="0"/>
              </a:rPr>
              <a:t> </a:t>
            </a:r>
            <a:r>
              <a:rPr lang="en-US" i="1" dirty="0" smtClean="0">
                <a:solidFill>
                  <a:srgbClr val="92D050"/>
                </a:solidFill>
                <a:effectLst/>
                <a:latin typeface="Tahoma" pitchFamily="34" charset="0"/>
                <a:ea typeface="Tahoma" pitchFamily="34" charset="0"/>
                <a:cs typeface="Tahoma" pitchFamily="34" charset="0"/>
              </a:rPr>
              <a:t>to you</a:t>
            </a:r>
            <a:r>
              <a:rPr lang="en-US" i="1" dirty="0" smtClean="0">
                <a:solidFill>
                  <a:schemeClr val="bg1"/>
                </a:solidFill>
                <a:effectLst/>
                <a:latin typeface="Tahoma" pitchFamily="34" charset="0"/>
                <a:ea typeface="Tahoma" pitchFamily="34" charset="0"/>
                <a:cs typeface="Tahoma" pitchFamily="34" charset="0"/>
              </a:rPr>
              <a:t>, </a:t>
            </a:r>
            <a:r>
              <a:rPr lang="en-US" i="1" dirty="0" smtClean="0">
                <a:solidFill>
                  <a:srgbClr val="FFFF00"/>
                </a:solidFill>
                <a:effectLst/>
                <a:latin typeface="Tahoma" pitchFamily="34" charset="0"/>
                <a:ea typeface="Tahoma" pitchFamily="34" charset="0"/>
                <a:cs typeface="Tahoma" pitchFamily="34" charset="0"/>
              </a:rPr>
              <a:t>avoiding</a:t>
            </a:r>
            <a:r>
              <a:rPr lang="en-US" i="1" dirty="0" smtClean="0">
                <a:solidFill>
                  <a:schemeClr val="bg1"/>
                </a:solidFill>
                <a:effectLst/>
                <a:latin typeface="Tahoma" pitchFamily="34" charset="0"/>
                <a:ea typeface="Tahoma" pitchFamily="34" charset="0"/>
                <a:cs typeface="Tahoma" pitchFamily="34" charset="0"/>
              </a:rPr>
              <a:t> </a:t>
            </a:r>
            <a:r>
              <a:rPr lang="en-US" i="1" dirty="0" smtClean="0">
                <a:solidFill>
                  <a:srgbClr val="FF0000"/>
                </a:solidFill>
                <a:effectLst/>
                <a:latin typeface="Tahoma" pitchFamily="34" charset="0"/>
                <a:ea typeface="Tahoma" pitchFamily="34" charset="0"/>
                <a:cs typeface="Tahoma" pitchFamily="34" charset="0"/>
              </a:rPr>
              <a:t>worldly and empty chatter </a:t>
            </a:r>
            <a:r>
              <a:rPr lang="en-US" i="1" dirty="0" smtClean="0">
                <a:solidFill>
                  <a:srgbClr val="FF0000"/>
                </a:solidFill>
                <a:effectLst/>
                <a:latin typeface="Tahoma" pitchFamily="34" charset="0"/>
                <a:ea typeface="Tahoma" pitchFamily="34" charset="0"/>
                <a:cs typeface="Tahoma" pitchFamily="34" charset="0"/>
              </a:rPr>
              <a:t>&amp;</a:t>
            </a:r>
            <a:r>
              <a:rPr lang="en-US" i="1" dirty="0" smtClean="0">
                <a:solidFill>
                  <a:schemeClr val="bg1"/>
                </a:solidFill>
                <a:effectLst/>
                <a:latin typeface="Tahoma" pitchFamily="34" charset="0"/>
                <a:ea typeface="Tahoma" pitchFamily="34" charset="0"/>
                <a:cs typeface="Tahoma" pitchFamily="34" charset="0"/>
              </a:rPr>
              <a:t> </a:t>
            </a:r>
            <a:r>
              <a:rPr lang="en-US" i="1" dirty="0" smtClean="0">
                <a:solidFill>
                  <a:srgbClr val="FFFF00"/>
                </a:solidFill>
                <a:effectLst/>
                <a:latin typeface="Tahoma" pitchFamily="34" charset="0"/>
                <a:ea typeface="Tahoma" pitchFamily="34" charset="0"/>
                <a:cs typeface="Tahoma" pitchFamily="34" charset="0"/>
              </a:rPr>
              <a:t>the opposing arguments </a:t>
            </a:r>
            <a:r>
              <a:rPr lang="en-US" i="1" dirty="0" smtClean="0">
                <a:solidFill>
                  <a:srgbClr val="FF0000"/>
                </a:solidFill>
                <a:effectLst/>
                <a:latin typeface="Tahoma" pitchFamily="34" charset="0"/>
                <a:ea typeface="Tahoma" pitchFamily="34" charset="0"/>
                <a:cs typeface="Tahoma" pitchFamily="34" charset="0"/>
              </a:rPr>
              <a:t>of what is falsely called </a:t>
            </a:r>
            <a:r>
              <a:rPr lang="en-US" i="1" dirty="0" smtClean="0">
                <a:solidFill>
                  <a:schemeClr val="bg1"/>
                </a:solidFill>
                <a:effectLst/>
                <a:latin typeface="Tahoma" pitchFamily="34" charset="0"/>
                <a:ea typeface="Tahoma" pitchFamily="34" charset="0"/>
                <a:cs typeface="Tahoma" pitchFamily="34" charset="0"/>
              </a:rPr>
              <a:t>"</a:t>
            </a:r>
            <a:r>
              <a:rPr lang="en-US" i="1" dirty="0" smtClean="0">
                <a:solidFill>
                  <a:srgbClr val="00B0F0"/>
                </a:solidFill>
                <a:effectLst/>
                <a:latin typeface="Tahoma" pitchFamily="34" charset="0"/>
                <a:ea typeface="Tahoma" pitchFamily="34" charset="0"/>
                <a:cs typeface="Tahoma" pitchFamily="34" charset="0"/>
              </a:rPr>
              <a:t>knowledge</a:t>
            </a:r>
            <a:r>
              <a:rPr lang="en-US" i="1" dirty="0" smtClean="0">
                <a:solidFill>
                  <a:schemeClr val="bg1"/>
                </a:solidFill>
                <a:effectLst/>
                <a:latin typeface="Tahoma" pitchFamily="34" charset="0"/>
                <a:ea typeface="Tahoma" pitchFamily="34" charset="0"/>
                <a:cs typeface="Tahoma" pitchFamily="34" charset="0"/>
              </a:rPr>
              <a:t>" -- </a:t>
            </a:r>
            <a:r>
              <a:rPr lang="en-US" i="1" dirty="0" smtClean="0">
                <a:solidFill>
                  <a:srgbClr val="FFFF00"/>
                </a:solidFill>
                <a:effectLst/>
                <a:latin typeface="Tahoma" pitchFamily="34" charset="0"/>
                <a:ea typeface="Tahoma" pitchFamily="34" charset="0"/>
                <a:cs typeface="Tahoma" pitchFamily="34" charset="0"/>
              </a:rPr>
              <a:t>which some have professed </a:t>
            </a:r>
            <a:r>
              <a:rPr lang="en-US" i="1" dirty="0" smtClean="0">
                <a:solidFill>
                  <a:srgbClr val="FFFF00"/>
                </a:solidFill>
                <a:effectLst/>
                <a:latin typeface="Tahoma" pitchFamily="34" charset="0"/>
                <a:ea typeface="Tahoma" pitchFamily="34" charset="0"/>
                <a:cs typeface="Tahoma" pitchFamily="34" charset="0"/>
              </a:rPr>
              <a:t>&amp; </a:t>
            </a:r>
            <a:r>
              <a:rPr lang="en-US" i="1" dirty="0" smtClean="0">
                <a:solidFill>
                  <a:srgbClr val="FFFF00"/>
                </a:solidFill>
                <a:effectLst/>
                <a:latin typeface="Tahoma" pitchFamily="34" charset="0"/>
                <a:ea typeface="Tahoma" pitchFamily="34" charset="0"/>
                <a:cs typeface="Tahoma" pitchFamily="34" charset="0"/>
              </a:rPr>
              <a:t>thus </a:t>
            </a:r>
            <a:r>
              <a:rPr lang="en-US" i="1" dirty="0" smtClean="0">
                <a:solidFill>
                  <a:srgbClr val="FF0000"/>
                </a:solidFill>
                <a:effectLst/>
                <a:latin typeface="Tahoma" pitchFamily="34" charset="0"/>
                <a:ea typeface="Tahoma" pitchFamily="34" charset="0"/>
                <a:cs typeface="Tahoma" pitchFamily="34" charset="0"/>
              </a:rPr>
              <a:t>gone astray from </a:t>
            </a:r>
            <a:r>
              <a:rPr lang="en-US" i="1" dirty="0" smtClean="0">
                <a:solidFill>
                  <a:srgbClr val="00B0F0"/>
                </a:solidFill>
                <a:effectLst/>
                <a:latin typeface="Tahoma" pitchFamily="34" charset="0"/>
                <a:ea typeface="Tahoma" pitchFamily="34" charset="0"/>
                <a:cs typeface="Tahoma" pitchFamily="34" charset="0"/>
              </a:rPr>
              <a:t>the faith</a:t>
            </a:r>
            <a:r>
              <a:rPr lang="en-US" i="1" dirty="0" smtClean="0">
                <a:solidFill>
                  <a:schemeClr val="bg1"/>
                </a:solidFill>
                <a:effectLst/>
                <a:latin typeface="Tahoma" pitchFamily="34" charset="0"/>
                <a:ea typeface="Tahoma" pitchFamily="34" charset="0"/>
                <a:cs typeface="Tahoma" pitchFamily="34" charset="0"/>
              </a:rPr>
              <a:t>” </a:t>
            </a:r>
            <a:r>
              <a:rPr lang="en-US" dirty="0" smtClean="0">
                <a:solidFill>
                  <a:schemeClr val="bg1"/>
                </a:solidFill>
                <a:effectLst/>
                <a:latin typeface="Tahoma" pitchFamily="34" charset="0"/>
                <a:ea typeface="Tahoma" pitchFamily="34" charset="0"/>
                <a:cs typeface="Tahoma" pitchFamily="34" charset="0"/>
              </a:rPr>
              <a:t>(1 </a:t>
            </a:r>
            <a:r>
              <a:rPr lang="en-US" dirty="0" smtClean="0">
                <a:solidFill>
                  <a:schemeClr val="bg1"/>
                </a:solidFill>
                <a:effectLst/>
                <a:latin typeface="Tahoma" pitchFamily="34" charset="0"/>
                <a:ea typeface="Tahoma" pitchFamily="34" charset="0"/>
                <a:cs typeface="Tahoma" pitchFamily="34" charset="0"/>
              </a:rPr>
              <a:t>Tim. </a:t>
            </a:r>
            <a:r>
              <a:rPr lang="en-US" dirty="0" smtClean="0">
                <a:solidFill>
                  <a:schemeClr val="bg1"/>
                </a:solidFill>
                <a:effectLst/>
                <a:latin typeface="Tahoma" pitchFamily="34" charset="0"/>
                <a:ea typeface="Tahoma" pitchFamily="34" charset="0"/>
                <a:cs typeface="Tahoma" pitchFamily="34" charset="0"/>
              </a:rPr>
              <a:t>6:20-21).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“There was Evening &amp; Morning” (6 times)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500" dirty="0" smtClean="0">
                <a:solidFill>
                  <a:schemeClr val="bg1"/>
                </a:solidFill>
                <a:effectLst/>
                <a:latin typeface="Tahoma" pitchFamily="34" charset="0"/>
                <a:ea typeface="Tahoma" pitchFamily="34" charset="0"/>
                <a:cs typeface="Tahoma" pitchFamily="34" charset="0"/>
              </a:rPr>
              <a:t>Does God want us to know the difference between </a:t>
            </a:r>
            <a:r>
              <a:rPr lang="en-US" sz="4500" dirty="0" smtClean="0">
                <a:solidFill>
                  <a:schemeClr val="bg1"/>
                </a:solidFill>
                <a:effectLst/>
                <a:latin typeface="Tahoma" pitchFamily="34" charset="0"/>
                <a:ea typeface="Tahoma" pitchFamily="34" charset="0"/>
                <a:cs typeface="Tahoma" pitchFamily="34" charset="0"/>
              </a:rPr>
              <a:t>millions or billions </a:t>
            </a:r>
            <a:r>
              <a:rPr lang="en-US" sz="4500" dirty="0" smtClean="0">
                <a:solidFill>
                  <a:schemeClr val="bg1"/>
                </a:solidFill>
                <a:effectLst/>
                <a:latin typeface="Tahoma" pitchFamily="34" charset="0"/>
                <a:ea typeface="Tahoma" pitchFamily="34" charset="0"/>
                <a:cs typeface="Tahoma" pitchFamily="34" charset="0"/>
              </a:rPr>
              <a:t>of years </a:t>
            </a:r>
            <a:r>
              <a:rPr lang="en-US" sz="4500" dirty="0" smtClean="0">
                <a:solidFill>
                  <a:schemeClr val="bg1"/>
                </a:solidFill>
                <a:effectLst/>
                <a:latin typeface="Tahoma" pitchFamily="34" charset="0"/>
                <a:ea typeface="Tahoma" pitchFamily="34" charset="0"/>
                <a:cs typeface="Tahoma" pitchFamily="34" charset="0"/>
              </a:rPr>
              <a:t>and a </a:t>
            </a:r>
            <a:r>
              <a:rPr lang="en-US" sz="4500" dirty="0" smtClean="0">
                <a:solidFill>
                  <a:schemeClr val="bg1"/>
                </a:solidFill>
                <a:effectLst/>
                <a:latin typeface="Tahoma" pitchFamily="34" charset="0"/>
                <a:ea typeface="Tahoma" pitchFamily="34" charset="0"/>
                <a:cs typeface="Tahoma" pitchFamily="34" charset="0"/>
              </a:rPr>
              <a:t>24 hour day?</a:t>
            </a:r>
          </a:p>
          <a:p>
            <a:pPr algn="ctr">
              <a:buNone/>
            </a:pPr>
            <a:endParaRPr lang="en-US" sz="4500" dirty="0" smtClean="0">
              <a:solidFill>
                <a:schemeClr val="bg1"/>
              </a:solidFill>
              <a:effectLst/>
              <a:latin typeface="Tahoma" pitchFamily="34" charset="0"/>
              <a:ea typeface="Tahoma" pitchFamily="34" charset="0"/>
              <a:cs typeface="Tahoma" pitchFamily="34" charset="0"/>
            </a:endParaRPr>
          </a:p>
          <a:p>
            <a:pPr algn="ctr">
              <a:buNone/>
            </a:pPr>
            <a:r>
              <a:rPr lang="en-US" sz="4500" dirty="0" smtClean="0">
                <a:solidFill>
                  <a:schemeClr val="bg1"/>
                </a:solidFill>
                <a:effectLst/>
                <a:latin typeface="Tahoma" pitchFamily="34" charset="0"/>
                <a:ea typeface="Tahoma" pitchFamily="34" charset="0"/>
                <a:cs typeface="Tahoma" pitchFamily="34" charset="0"/>
              </a:rPr>
              <a:t>The day is defined by the evening </a:t>
            </a:r>
            <a:r>
              <a:rPr lang="en-US" sz="4500" dirty="0" smtClean="0">
                <a:solidFill>
                  <a:schemeClr val="bg1"/>
                </a:solidFill>
                <a:effectLst/>
                <a:latin typeface="Tahoma" pitchFamily="34" charset="0"/>
                <a:ea typeface="Tahoma" pitchFamily="34" charset="0"/>
                <a:cs typeface="Tahoma" pitchFamily="34" charset="0"/>
              </a:rPr>
              <a:t>&amp; the </a:t>
            </a:r>
            <a:r>
              <a:rPr lang="en-US" sz="4500" dirty="0" smtClean="0">
                <a:solidFill>
                  <a:schemeClr val="bg1"/>
                </a:solidFill>
                <a:effectLst/>
                <a:latin typeface="Tahoma" pitchFamily="34" charset="0"/>
                <a:ea typeface="Tahoma" pitchFamily="34" charset="0"/>
                <a:cs typeface="Tahoma" pitchFamily="34" charset="0"/>
              </a:rPr>
              <a:t>morning </a:t>
            </a:r>
            <a:r>
              <a:rPr lang="en-US" sz="4500" dirty="0" smtClean="0">
                <a:solidFill>
                  <a:schemeClr val="bg1"/>
                </a:solidFill>
                <a:effectLst/>
                <a:latin typeface="Tahoma" pitchFamily="34" charset="0"/>
                <a:ea typeface="Tahoma" pitchFamily="34" charset="0"/>
                <a:cs typeface="Tahoma" pitchFamily="34" charset="0"/>
              </a:rPr>
              <a:t>   (</a:t>
            </a:r>
            <a:r>
              <a:rPr lang="en-US" sz="4500" dirty="0" smtClean="0">
                <a:solidFill>
                  <a:schemeClr val="bg1"/>
                </a:solidFill>
                <a:effectLst/>
                <a:latin typeface="Tahoma" pitchFamily="34" charset="0"/>
                <a:ea typeface="Tahoma" pitchFamily="34" charset="0"/>
                <a:cs typeface="Tahoma" pitchFamily="34" charset="0"/>
              </a:rPr>
              <a:t>Gen. 1:5, 8, 13, 19, 23, 31).</a:t>
            </a:r>
          </a:p>
          <a:p>
            <a:pPr algn="ctr">
              <a:buNone/>
            </a:pPr>
            <a:endParaRPr lang="en-US" sz="4500" dirty="0" smtClean="0">
              <a:solidFill>
                <a:schemeClr val="bg1"/>
              </a:solidFill>
              <a:effectLst/>
              <a:latin typeface="Tahoma" pitchFamily="34" charset="0"/>
              <a:ea typeface="Tahoma" pitchFamily="34" charset="0"/>
              <a:cs typeface="Tahoma" pitchFamily="34" charset="0"/>
            </a:endParaRPr>
          </a:p>
          <a:p>
            <a:pPr algn="ctr">
              <a:buNone/>
            </a:pPr>
            <a:endParaRPr lang="en-US" sz="18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1528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“There was Evening &amp; Morning” (6 times)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500" dirty="0" smtClean="0">
                <a:solidFill>
                  <a:schemeClr val="bg1"/>
                </a:solidFill>
                <a:effectLst/>
                <a:latin typeface="Tahoma" pitchFamily="34" charset="0"/>
                <a:ea typeface="Tahoma" pitchFamily="34" charset="0"/>
                <a:cs typeface="Tahoma" pitchFamily="34" charset="0"/>
              </a:rPr>
              <a:t>Does God want us to know the difference between </a:t>
            </a:r>
            <a:r>
              <a:rPr lang="en-US" sz="4500" dirty="0" smtClean="0">
                <a:solidFill>
                  <a:schemeClr val="bg1"/>
                </a:solidFill>
                <a:effectLst/>
                <a:latin typeface="Tahoma" pitchFamily="34" charset="0"/>
                <a:ea typeface="Tahoma" pitchFamily="34" charset="0"/>
                <a:cs typeface="Tahoma" pitchFamily="34" charset="0"/>
              </a:rPr>
              <a:t>millions or billions </a:t>
            </a:r>
            <a:r>
              <a:rPr lang="en-US" sz="4500" dirty="0" smtClean="0">
                <a:solidFill>
                  <a:schemeClr val="bg1"/>
                </a:solidFill>
                <a:effectLst/>
                <a:latin typeface="Tahoma" pitchFamily="34" charset="0"/>
                <a:ea typeface="Tahoma" pitchFamily="34" charset="0"/>
                <a:cs typeface="Tahoma" pitchFamily="34" charset="0"/>
              </a:rPr>
              <a:t>of years </a:t>
            </a:r>
            <a:r>
              <a:rPr lang="en-US" sz="4500" dirty="0" smtClean="0">
                <a:solidFill>
                  <a:schemeClr val="bg1"/>
                </a:solidFill>
                <a:effectLst/>
                <a:latin typeface="Tahoma" pitchFamily="34" charset="0"/>
                <a:ea typeface="Tahoma" pitchFamily="34" charset="0"/>
                <a:cs typeface="Tahoma" pitchFamily="34" charset="0"/>
              </a:rPr>
              <a:t>and a </a:t>
            </a:r>
            <a:r>
              <a:rPr lang="en-US" sz="4500" dirty="0" smtClean="0">
                <a:solidFill>
                  <a:schemeClr val="bg1"/>
                </a:solidFill>
                <a:effectLst/>
                <a:latin typeface="Tahoma" pitchFamily="34" charset="0"/>
                <a:ea typeface="Tahoma" pitchFamily="34" charset="0"/>
                <a:cs typeface="Tahoma" pitchFamily="34" charset="0"/>
              </a:rPr>
              <a:t>24 hour day?</a:t>
            </a:r>
          </a:p>
          <a:p>
            <a:pPr algn="ctr">
              <a:buNone/>
            </a:pPr>
            <a:endParaRPr lang="en-US" sz="4500" dirty="0" smtClean="0">
              <a:solidFill>
                <a:schemeClr val="bg1"/>
              </a:solidFill>
              <a:effectLst/>
              <a:latin typeface="Tahoma" pitchFamily="34" charset="0"/>
              <a:ea typeface="Tahoma" pitchFamily="34" charset="0"/>
              <a:cs typeface="Tahoma" pitchFamily="34" charset="0"/>
            </a:endParaRPr>
          </a:p>
          <a:p>
            <a:pPr algn="ctr">
              <a:buNone/>
            </a:pPr>
            <a:r>
              <a:rPr lang="en-US" sz="4500" dirty="0" smtClean="0">
                <a:solidFill>
                  <a:schemeClr val="bg1"/>
                </a:solidFill>
                <a:effectLst/>
                <a:latin typeface="Tahoma" pitchFamily="34" charset="0"/>
                <a:ea typeface="Tahoma" pitchFamily="34" charset="0"/>
                <a:cs typeface="Tahoma" pitchFamily="34" charset="0"/>
              </a:rPr>
              <a:t>The day is defined by the evening </a:t>
            </a:r>
            <a:r>
              <a:rPr lang="en-US" sz="4500" dirty="0" smtClean="0">
                <a:solidFill>
                  <a:schemeClr val="bg1"/>
                </a:solidFill>
                <a:effectLst/>
                <a:latin typeface="Tahoma" pitchFamily="34" charset="0"/>
                <a:ea typeface="Tahoma" pitchFamily="34" charset="0"/>
                <a:cs typeface="Tahoma" pitchFamily="34" charset="0"/>
              </a:rPr>
              <a:t>&amp; the </a:t>
            </a:r>
            <a:r>
              <a:rPr lang="en-US" sz="4500" dirty="0" smtClean="0">
                <a:solidFill>
                  <a:schemeClr val="bg1"/>
                </a:solidFill>
                <a:effectLst/>
                <a:latin typeface="Tahoma" pitchFamily="34" charset="0"/>
                <a:ea typeface="Tahoma" pitchFamily="34" charset="0"/>
                <a:cs typeface="Tahoma" pitchFamily="34" charset="0"/>
              </a:rPr>
              <a:t>morning </a:t>
            </a:r>
            <a:r>
              <a:rPr lang="en-US" sz="4500" dirty="0" smtClean="0">
                <a:solidFill>
                  <a:schemeClr val="bg1"/>
                </a:solidFill>
                <a:effectLst/>
                <a:latin typeface="Tahoma" pitchFamily="34" charset="0"/>
                <a:ea typeface="Tahoma" pitchFamily="34" charset="0"/>
                <a:cs typeface="Tahoma" pitchFamily="34" charset="0"/>
              </a:rPr>
              <a:t>   (</a:t>
            </a:r>
            <a:r>
              <a:rPr lang="en-US" sz="4500" dirty="0" smtClean="0">
                <a:solidFill>
                  <a:schemeClr val="bg1"/>
                </a:solidFill>
                <a:effectLst/>
                <a:latin typeface="Tahoma" pitchFamily="34" charset="0"/>
                <a:ea typeface="Tahoma" pitchFamily="34" charset="0"/>
                <a:cs typeface="Tahoma" pitchFamily="34" charset="0"/>
              </a:rPr>
              <a:t>Gen. 1:5, 8, 13, 19, 23, 31).</a:t>
            </a:r>
          </a:p>
          <a:p>
            <a:pPr algn="ctr">
              <a:buNone/>
            </a:pPr>
            <a:endParaRPr lang="en-US" sz="4500" dirty="0" smtClean="0">
              <a:solidFill>
                <a:schemeClr val="bg1"/>
              </a:solidFill>
              <a:effectLst/>
              <a:latin typeface="Tahoma" pitchFamily="34" charset="0"/>
              <a:ea typeface="Tahoma" pitchFamily="34" charset="0"/>
              <a:cs typeface="Tahoma" pitchFamily="34" charset="0"/>
            </a:endParaRPr>
          </a:p>
          <a:p>
            <a:pPr algn="ctr">
              <a:buNone/>
            </a:pPr>
            <a:r>
              <a:rPr lang="en-US" sz="4500" dirty="0" smtClean="0">
                <a:solidFill>
                  <a:schemeClr val="bg1"/>
                </a:solidFill>
                <a:effectLst/>
                <a:latin typeface="Tahoma" pitchFamily="34" charset="0"/>
                <a:ea typeface="Tahoma" pitchFamily="34" charset="0"/>
                <a:cs typeface="Tahoma" pitchFamily="34" charset="0"/>
              </a:rPr>
              <a:t>God </a:t>
            </a:r>
            <a:r>
              <a:rPr lang="en-US" sz="4500" dirty="0" smtClean="0">
                <a:solidFill>
                  <a:schemeClr val="bg1"/>
                </a:solidFill>
                <a:effectLst/>
                <a:latin typeface="Tahoma" pitchFamily="34" charset="0"/>
                <a:ea typeface="Tahoma" pitchFamily="34" charset="0"/>
                <a:cs typeface="Tahoma" pitchFamily="34" charset="0"/>
              </a:rPr>
              <a:t>makes </a:t>
            </a:r>
            <a:r>
              <a:rPr lang="en-US" sz="4500" dirty="0" smtClean="0">
                <a:solidFill>
                  <a:schemeClr val="bg1"/>
                </a:solidFill>
                <a:effectLst/>
                <a:latin typeface="Tahoma" pitchFamily="34" charset="0"/>
                <a:ea typeface="Tahoma" pitchFamily="34" charset="0"/>
                <a:cs typeface="Tahoma" pitchFamily="34" charset="0"/>
              </a:rPr>
              <a:t>a distinction between </a:t>
            </a:r>
            <a:r>
              <a:rPr lang="en-US" sz="4500" dirty="0" smtClean="0">
                <a:solidFill>
                  <a:schemeClr val="bg1"/>
                </a:solidFill>
                <a:effectLst/>
                <a:latin typeface="Tahoma" pitchFamily="34" charset="0"/>
                <a:ea typeface="Tahoma" pitchFamily="34" charset="0"/>
                <a:cs typeface="Tahoma" pitchFamily="34" charset="0"/>
              </a:rPr>
              <a:t>seasons</a:t>
            </a:r>
            <a:r>
              <a:rPr lang="en-US" sz="4500" dirty="0" smtClean="0">
                <a:solidFill>
                  <a:schemeClr val="bg1"/>
                </a:solidFill>
                <a:effectLst/>
                <a:latin typeface="Tahoma" pitchFamily="34" charset="0"/>
                <a:ea typeface="Tahoma" pitchFamily="34" charset="0"/>
                <a:cs typeface="Tahoma" pitchFamily="34" charset="0"/>
              </a:rPr>
              <a:t>, days, </a:t>
            </a:r>
            <a:r>
              <a:rPr lang="en-US" sz="4500" dirty="0" smtClean="0">
                <a:solidFill>
                  <a:schemeClr val="bg1"/>
                </a:solidFill>
                <a:effectLst/>
                <a:latin typeface="Tahoma" pitchFamily="34" charset="0"/>
                <a:ea typeface="Tahoma" pitchFamily="34" charset="0"/>
                <a:cs typeface="Tahoma" pitchFamily="34" charset="0"/>
              </a:rPr>
              <a:t>&amp; </a:t>
            </a:r>
            <a:r>
              <a:rPr lang="en-US" sz="4500" dirty="0" smtClean="0">
                <a:solidFill>
                  <a:schemeClr val="bg1"/>
                </a:solidFill>
                <a:effectLst/>
                <a:latin typeface="Tahoma" pitchFamily="34" charset="0"/>
                <a:ea typeface="Tahoma" pitchFamily="34" charset="0"/>
                <a:cs typeface="Tahoma" pitchFamily="34" charset="0"/>
              </a:rPr>
              <a:t>years (Gen. 1:14</a:t>
            </a:r>
            <a:r>
              <a:rPr lang="en-US" sz="4500" dirty="0" smtClean="0">
                <a:solidFill>
                  <a:schemeClr val="bg1"/>
                </a:solidFill>
                <a:effectLst/>
                <a:latin typeface="Tahoma" pitchFamily="34" charset="0"/>
                <a:ea typeface="Tahoma" pitchFamily="34" charset="0"/>
                <a:cs typeface="Tahoma" pitchFamily="34" charset="0"/>
              </a:rPr>
              <a:t>).</a:t>
            </a:r>
            <a:endParaRPr lang="en-US" sz="4500" dirty="0" smtClean="0">
              <a:solidFill>
                <a:schemeClr val="bg1"/>
              </a:solidFill>
              <a:effectLst/>
              <a:latin typeface="Tahoma" pitchFamily="34" charset="0"/>
              <a:ea typeface="Tahoma" pitchFamily="34" charset="0"/>
              <a:cs typeface="Tahoma" pitchFamily="34" charset="0"/>
            </a:endParaRPr>
          </a:p>
          <a:p>
            <a:pPr algn="ctr">
              <a:buNone/>
            </a:pPr>
            <a:endParaRPr lang="en-US" sz="18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0601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“There was Evening &amp; Morning” (6 times)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algn="ctr">
              <a:buNone/>
            </a:pP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Then God said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Let there be </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lights </a:t>
            </a: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expanse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of the heavens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separate </a:t>
            </a:r>
            <a:endPar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day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from the night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let them be for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signs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seasons </a:t>
            </a:r>
            <a:endPar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days </a:t>
            </a:r>
            <a:endPar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years</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sz="44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(Gen. 1:14).</a:t>
            </a:r>
            <a:endParaRPr lang="en-US" sz="45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sz="18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004901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Are the Days of Creation 24 Hours or Ages?</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i="1" dirty="0" smtClean="0">
                <a:solidFill>
                  <a:schemeClr val="bg1"/>
                </a:solidFill>
                <a:latin typeface="Tahoma" pitchFamily="34" charset="0"/>
                <a:ea typeface="Tahoma" pitchFamily="34" charset="0"/>
                <a:cs typeface="Tahoma" pitchFamily="34" charset="0"/>
              </a:rPr>
              <a:t>“Now </a:t>
            </a:r>
            <a:r>
              <a:rPr lang="en-US" i="1" dirty="0">
                <a:solidFill>
                  <a:schemeClr val="bg1"/>
                </a:solidFill>
                <a:latin typeface="Tahoma" pitchFamily="34" charset="0"/>
                <a:ea typeface="Tahoma" pitchFamily="34" charset="0"/>
                <a:cs typeface="Tahoma" pitchFamily="34" charset="0"/>
              </a:rPr>
              <a:t>I think we run into a problem when we say ‘must’.  One of these views must be correct.  And I’ve got a good brother friend who said one place that these “must be long ages”.  And I can’t say that.  But on the other hand, </a:t>
            </a:r>
            <a:r>
              <a:rPr lang="en-US" i="1" u="sng" dirty="0">
                <a:solidFill>
                  <a:schemeClr val="bg1"/>
                </a:solidFill>
                <a:latin typeface="Tahoma" pitchFamily="34" charset="0"/>
                <a:ea typeface="Tahoma" pitchFamily="34" charset="0"/>
                <a:cs typeface="Tahoma" pitchFamily="34" charset="0"/>
              </a:rPr>
              <a:t>I can’t say that they ‘must be 24 hour ages</a:t>
            </a:r>
            <a:r>
              <a:rPr lang="en-US" i="1" dirty="0">
                <a:solidFill>
                  <a:schemeClr val="bg1"/>
                </a:solidFill>
                <a:latin typeface="Tahoma" pitchFamily="34" charset="0"/>
                <a:ea typeface="Tahoma" pitchFamily="34" charset="0"/>
                <a:cs typeface="Tahoma" pitchFamily="34" charset="0"/>
              </a:rPr>
              <a:t>’.  There were some arguments made for that (like Exodus 20 and others) that I didn’t have time to deal with”  </a:t>
            </a:r>
          </a:p>
          <a:p>
            <a:pPr algn="ctr">
              <a:buNone/>
            </a:pPr>
            <a:r>
              <a:rPr lang="en-US" sz="3600" dirty="0">
                <a:solidFill>
                  <a:schemeClr val="bg1"/>
                </a:solidFill>
                <a:latin typeface="Tahoma" pitchFamily="34" charset="0"/>
                <a:ea typeface="Tahoma" pitchFamily="34" charset="0"/>
                <a:cs typeface="Tahoma" pitchFamily="34" charset="0"/>
              </a:rPr>
              <a:t>(”Making sense of the Days of Creation” </a:t>
            </a:r>
            <a:r>
              <a:rPr lang="en-US" sz="3600" dirty="0" smtClean="0">
                <a:solidFill>
                  <a:schemeClr val="bg1"/>
                </a:solidFill>
                <a:latin typeface="Tahoma" pitchFamily="34" charset="0"/>
                <a:ea typeface="Tahoma" pitchFamily="34" charset="0"/>
                <a:cs typeface="Tahoma" pitchFamily="34" charset="0"/>
              </a:rPr>
              <a:t>by Ferrell Jenkins at </a:t>
            </a:r>
            <a:r>
              <a:rPr lang="en-US" sz="3600" dirty="0">
                <a:solidFill>
                  <a:schemeClr val="bg1"/>
                </a:solidFill>
                <a:latin typeface="Tahoma" pitchFamily="34" charset="0"/>
                <a:ea typeface="Tahoma" pitchFamily="34" charset="0"/>
                <a:cs typeface="Tahoma" pitchFamily="34" charset="0"/>
              </a:rPr>
              <a:t>Florida College lectures 2/8/2000) http://bibleworld.com/daysgen1.pdf</a:t>
            </a:r>
          </a:p>
          <a:p>
            <a:pPr algn="ctr">
              <a:buNone/>
            </a:pPr>
            <a:endParaRPr lang="en-US"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0819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Are the Days of Creation 24 Hours or Ages?</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3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“Remember the </a:t>
            </a:r>
            <a:r>
              <a:rPr lang="en-US" sz="4300" dirty="0" err="1">
                <a:solidFill>
                  <a:schemeClr val="bg1"/>
                </a:solidFill>
                <a:latin typeface="Tahoma" panose="020B0604030504040204" pitchFamily="34" charset="0"/>
                <a:ea typeface="Tahoma" panose="020B0604030504040204" pitchFamily="34" charset="0"/>
                <a:cs typeface="Tahoma" panose="020B0604030504040204" pitchFamily="34" charset="0"/>
              </a:rPr>
              <a:t>sabbath</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day, to keep it holy. </a:t>
            </a:r>
            <a:r>
              <a:rPr lang="en-US" sz="43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Six </a:t>
            </a:r>
            <a:r>
              <a:rPr lang="en-US" sz="4300" u="sng" dirty="0">
                <a:solidFill>
                  <a:srgbClr val="FFFF00"/>
                </a:solidFill>
                <a:latin typeface="Tahoma" panose="020B0604030504040204" pitchFamily="34" charset="0"/>
                <a:ea typeface="Tahoma" panose="020B0604030504040204" pitchFamily="34" charset="0"/>
                <a:cs typeface="Tahoma" panose="020B0604030504040204" pitchFamily="34" charset="0"/>
              </a:rPr>
              <a:t>days you shall labor and do all your work</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the seventh day is a </a:t>
            </a:r>
            <a:r>
              <a:rPr lang="en-US" sz="4300" dirty="0" err="1">
                <a:solidFill>
                  <a:schemeClr val="bg1"/>
                </a:solidFill>
                <a:latin typeface="Tahoma" panose="020B0604030504040204" pitchFamily="34" charset="0"/>
                <a:ea typeface="Tahoma" panose="020B0604030504040204" pitchFamily="34" charset="0"/>
                <a:cs typeface="Tahoma" panose="020B0604030504040204" pitchFamily="34" charset="0"/>
              </a:rPr>
              <a:t>sabbath</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of the </a:t>
            </a:r>
            <a:r>
              <a:rPr lang="en-US" sz="43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your God; </a:t>
            </a:r>
            <a:r>
              <a:rPr lang="en-US" sz="4300" i="1" dirty="0">
                <a:solidFill>
                  <a:schemeClr val="bg1"/>
                </a:solidFill>
                <a:latin typeface="Tahoma" panose="020B0604030504040204" pitchFamily="34" charset="0"/>
                <a:ea typeface="Tahoma" panose="020B0604030504040204" pitchFamily="34" charset="0"/>
                <a:cs typeface="Tahoma" panose="020B0604030504040204" pitchFamily="34" charset="0"/>
              </a:rPr>
              <a:t>in it</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you shall not do any work, you or your son or your daughter, your male or your female servant or your cattle or your sojourner who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stays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43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300" u="sng" dirty="0">
                <a:solidFill>
                  <a:srgbClr val="00B0F0"/>
                </a:solidFill>
                <a:latin typeface="Tahoma" panose="020B0604030504040204" pitchFamily="34" charset="0"/>
                <a:ea typeface="Tahoma" panose="020B0604030504040204" pitchFamily="34" charset="0"/>
                <a:cs typeface="Tahoma" panose="020B0604030504040204" pitchFamily="34" charset="0"/>
              </a:rPr>
              <a:t>For in six days the </a:t>
            </a:r>
            <a:r>
              <a:rPr lang="en-US" sz="4300" u="sng"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4300" u="sng" dirty="0">
                <a:solidFill>
                  <a:srgbClr val="00B0F0"/>
                </a:solidFill>
                <a:latin typeface="Tahoma" panose="020B0604030504040204" pitchFamily="34" charset="0"/>
                <a:ea typeface="Tahoma" panose="020B0604030504040204" pitchFamily="34" charset="0"/>
                <a:cs typeface="Tahoma" panose="020B0604030504040204" pitchFamily="34" charset="0"/>
              </a:rPr>
              <a:t> made the heavens and the earth, the sea </a:t>
            </a:r>
            <a:r>
              <a:rPr lang="en-US" sz="4300" u="sng"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4300" u="sng" dirty="0">
                <a:solidFill>
                  <a:srgbClr val="00B0F0"/>
                </a:solidFill>
                <a:latin typeface="Tahoma" panose="020B0604030504040204" pitchFamily="34" charset="0"/>
                <a:ea typeface="Tahoma" panose="020B0604030504040204" pitchFamily="34" charset="0"/>
                <a:cs typeface="Tahoma" panose="020B0604030504040204" pitchFamily="34" charset="0"/>
              </a:rPr>
              <a:t>all that is in them</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rested on the seventh day; therefore the </a:t>
            </a:r>
            <a:r>
              <a:rPr lang="en-US" sz="43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blessed the </a:t>
            </a:r>
            <a:r>
              <a:rPr lang="en-US" sz="4300" dirty="0" err="1">
                <a:solidFill>
                  <a:schemeClr val="bg1"/>
                </a:solidFill>
                <a:latin typeface="Tahoma" panose="020B0604030504040204" pitchFamily="34" charset="0"/>
                <a:ea typeface="Tahoma" panose="020B0604030504040204" pitchFamily="34" charset="0"/>
                <a:cs typeface="Tahoma" panose="020B0604030504040204" pitchFamily="34" charset="0"/>
              </a:rPr>
              <a:t>sabbath</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day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made it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 (Ex. 20:8-11).</a:t>
            </a:r>
          </a:p>
          <a:p>
            <a:pPr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 6 days God created everything! The days are not ages!!</a:t>
            </a:r>
            <a:endParaRPr lang="en-US" sz="43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372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“After their Kind” (10 times)</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God says everything reproduces after its own kind</a:t>
            </a:r>
            <a:r>
              <a:rPr lang="en-US" dirty="0" smtClean="0">
                <a:solidFill>
                  <a:schemeClr val="bg1"/>
                </a:solidFill>
                <a:effectLst/>
                <a:latin typeface="Tahoma" pitchFamily="34" charset="0"/>
                <a:ea typeface="Tahoma" pitchFamily="34" charset="0"/>
                <a:cs typeface="Tahoma" pitchFamily="34" charset="0"/>
              </a:rPr>
              <a:t>!</a:t>
            </a:r>
          </a:p>
          <a:p>
            <a:pPr algn="ctr">
              <a:lnSpc>
                <a:spcPct val="90000"/>
              </a:lnSpc>
              <a:buNone/>
            </a:pPr>
            <a:r>
              <a:rPr lang="en-US" sz="2200" dirty="0" smtClean="0">
                <a:solidFill>
                  <a:schemeClr val="bg1"/>
                </a:solidFill>
                <a:effectLst/>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1838167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“After their Kind” (10 times)</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God says everything reproduces after its own kind</a:t>
            </a:r>
            <a:r>
              <a:rPr lang="en-US" dirty="0" smtClean="0">
                <a:solidFill>
                  <a:schemeClr val="bg1"/>
                </a:solidFill>
                <a:effectLst/>
                <a:latin typeface="Tahoma" pitchFamily="34" charset="0"/>
                <a:ea typeface="Tahoma" pitchFamily="34" charset="0"/>
                <a:cs typeface="Tahoma" pitchFamily="34" charset="0"/>
              </a:rPr>
              <a:t>!</a:t>
            </a:r>
          </a:p>
          <a:p>
            <a:pPr algn="ctr">
              <a:lnSpc>
                <a:spcPct val="90000"/>
              </a:lnSpc>
              <a:buNone/>
            </a:pPr>
            <a:r>
              <a:rPr lang="en-US" sz="2200" dirty="0" smtClean="0">
                <a:solidFill>
                  <a:schemeClr val="bg1"/>
                </a:solidFill>
                <a:effectLst/>
                <a:latin typeface="Tahoma" pitchFamily="34" charset="0"/>
                <a:ea typeface="Tahoma" pitchFamily="34" charset="0"/>
                <a:cs typeface="Tahoma" pitchFamily="34" charset="0"/>
              </a:rPr>
              <a:t>  </a:t>
            </a: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An apple </a:t>
            </a:r>
            <a:r>
              <a:rPr lang="en-US" dirty="0" smtClean="0">
                <a:solidFill>
                  <a:schemeClr val="bg1"/>
                </a:solidFill>
                <a:effectLst/>
                <a:latin typeface="Tahoma" pitchFamily="34" charset="0"/>
                <a:ea typeface="Tahoma" pitchFamily="34" charset="0"/>
                <a:cs typeface="Tahoma" pitchFamily="34" charset="0"/>
              </a:rPr>
              <a:t>tree produces apples, birds produce birds, </a:t>
            </a:r>
            <a:r>
              <a:rPr lang="en-US" dirty="0" smtClean="0">
                <a:solidFill>
                  <a:schemeClr val="bg1"/>
                </a:solidFill>
                <a:effectLst/>
                <a:latin typeface="Tahoma" pitchFamily="34" charset="0"/>
                <a:ea typeface="Tahoma" pitchFamily="34" charset="0"/>
                <a:cs typeface="Tahoma" pitchFamily="34" charset="0"/>
              </a:rPr>
              <a:t>apes produce </a:t>
            </a:r>
            <a:r>
              <a:rPr lang="en-US" dirty="0" smtClean="0">
                <a:solidFill>
                  <a:schemeClr val="bg1"/>
                </a:solidFill>
                <a:effectLst/>
                <a:latin typeface="Tahoma" pitchFamily="34" charset="0"/>
                <a:ea typeface="Tahoma" pitchFamily="34" charset="0"/>
                <a:cs typeface="Tahoma" pitchFamily="34" charset="0"/>
              </a:rPr>
              <a:t>apes, not </a:t>
            </a:r>
            <a:r>
              <a:rPr lang="en-US" dirty="0" smtClean="0">
                <a:solidFill>
                  <a:schemeClr val="bg1"/>
                </a:solidFill>
                <a:effectLst/>
                <a:latin typeface="Tahoma" pitchFamily="34" charset="0"/>
                <a:ea typeface="Tahoma" pitchFamily="34" charset="0"/>
                <a:cs typeface="Tahoma" pitchFamily="34" charset="0"/>
              </a:rPr>
              <a:t>humans.                                   (</a:t>
            </a:r>
            <a:r>
              <a:rPr lang="en-US" dirty="0" smtClean="0">
                <a:solidFill>
                  <a:schemeClr val="bg1"/>
                </a:solidFill>
                <a:effectLst/>
                <a:latin typeface="Tahoma" pitchFamily="34" charset="0"/>
                <a:ea typeface="Tahoma" pitchFamily="34" charset="0"/>
                <a:cs typeface="Tahoma" pitchFamily="34" charset="0"/>
              </a:rPr>
              <a:t>Gen. 1:11-12, 20-21, 26-27</a:t>
            </a:r>
            <a:r>
              <a:rPr lang="en-US" dirty="0" smtClean="0">
                <a:solidFill>
                  <a:schemeClr val="bg1"/>
                </a:solidFill>
                <a:effectLst/>
                <a:latin typeface="Tahoma" pitchFamily="34" charset="0"/>
                <a:ea typeface="Tahoma" pitchFamily="34" charset="0"/>
                <a:cs typeface="Tahoma" pitchFamily="34" charset="0"/>
              </a:rPr>
              <a:t>)</a:t>
            </a:r>
            <a:endParaRPr lang="en-US" dirty="0" smtClean="0">
              <a:solidFill>
                <a:schemeClr val="bg1"/>
              </a:solidFill>
              <a:effectLst/>
              <a:latin typeface="Tahoma" pitchFamily="34" charset="0"/>
              <a:ea typeface="Tahoma" pitchFamily="34" charset="0"/>
              <a:cs typeface="Tahoma" pitchFamily="34" charset="0"/>
            </a:endParaRPr>
          </a:p>
          <a:p>
            <a:pPr algn="ctr">
              <a:lnSpc>
                <a:spcPct val="90000"/>
              </a:lnSpc>
              <a:buNone/>
            </a:pPr>
            <a:endParaRPr lang="en-US" sz="22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52511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Trees Bear Fruit After </a:t>
            </a:r>
            <a:r>
              <a:rPr lang="en-US" sz="7200" dirty="0" smtClean="0">
                <a:solidFill>
                  <a:srgbClr val="FFFF00"/>
                </a:solidFill>
                <a:latin typeface="Tahoma" pitchFamily="34" charset="0"/>
                <a:ea typeface="Tahoma" pitchFamily="34" charset="0"/>
                <a:cs typeface="Tahoma" pitchFamily="34" charset="0"/>
              </a:rPr>
              <a:t>their </a:t>
            </a:r>
            <a:r>
              <a:rPr lang="en-US" sz="7200" dirty="0" smtClean="0">
                <a:solidFill>
                  <a:srgbClr val="FFFF00"/>
                </a:solidFill>
                <a:latin typeface="Tahoma" pitchFamily="34" charset="0"/>
                <a:ea typeface="Tahoma" pitchFamily="34" charset="0"/>
                <a:cs typeface="Tahoma" pitchFamily="34" charset="0"/>
              </a:rPr>
              <a:t>Kind</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lnSpc>
                <a:spcPct val="90000"/>
              </a:lnSpc>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Then God said,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Let the earth sprout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vegetation</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 </a:t>
            </a:r>
            <a:endPar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plants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yielding</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seed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fruit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trees on the earth </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bearing</a:t>
            </a:r>
          </a:p>
          <a:p>
            <a:pPr algn="ctr">
              <a:lnSpc>
                <a:spcPct val="90000"/>
              </a:lnSpc>
              <a:buNone/>
            </a:pP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fruit</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after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their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kind </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with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seed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in them”;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it was so.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earth brought forth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vegetation</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plants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yielding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seed</a:t>
            </a: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their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kind,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trees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bearing fruit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seed in them</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after their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kind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God saw that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it was </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good</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lnSpc>
                <a:spcPct val="90000"/>
              </a:lnSpc>
              <a:buNone/>
            </a:pPr>
            <a:r>
              <a:rPr lang="en-US" sz="44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(Gen. 1:11-12).</a:t>
            </a:r>
            <a:endParaRPr lang="en-US" sz="43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770501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Birds Produce Birds</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lnSpc>
                <a:spcPct val="90000"/>
              </a:lnSpc>
              <a:buNone/>
            </a:pPr>
            <a:r>
              <a:rPr lang="en-US" sz="4400" b="1" baseline="30000" dirty="0"/>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Then God said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“Let the waters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teem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with swarms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of</a:t>
            </a: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living creatures,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let birds fly above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 earth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the open expanse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of the heavens.”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created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the great sea monsters and every living </a:t>
            </a:r>
            <a:endPar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creature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that moves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with which the waters swarmed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after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their kind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every winged bird after its kind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God saw</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that it was </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good</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lnSpc>
                <a:spcPct val="90000"/>
              </a:lnSpc>
              <a:buNone/>
            </a:pPr>
            <a:r>
              <a:rPr lang="en-US" sz="44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(Gen. 1:20-21)</a:t>
            </a:r>
            <a:endParaRPr lang="en-US" sz="43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65201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Apes Produce Apes, not Humans</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lnSpc>
                <a:spcPct val="90000"/>
              </a:lnSpc>
              <a:buNone/>
            </a:pPr>
            <a:endParaRPr lang="en-US" sz="22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Then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God said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“Let the earth bring forth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living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creatures</a:t>
            </a: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after their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kind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cattle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creeping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things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beasts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of the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earth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after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their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kind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and it was so.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made the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beasts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of the earth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after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their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kind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the</a:t>
            </a: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cattle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after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their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kind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and everything that creeps on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a:t>
            </a: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ground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after its kind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God saw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that it was good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b="1" baseline="30000" dirty="0"/>
              <a:t> </a:t>
            </a:r>
            <a:r>
              <a:rPr lang="en-US" sz="4400" b="1" baseline="30000" dirty="0" smtClean="0"/>
              <a:t> </a:t>
            </a:r>
            <a:r>
              <a:rPr lang="en-US" sz="4400" dirty="0" smtClean="0"/>
              <a:t>T</a:t>
            </a: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said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Let Us make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man</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in Our image, according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to</a:t>
            </a: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Our likeness”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1:24-26).</a:t>
            </a:r>
            <a:endParaRPr lang="en-US" sz="43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02558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sz="7500" dirty="0" smtClean="0">
                <a:solidFill>
                  <a:srgbClr val="FFFF00"/>
                </a:solidFill>
                <a:latin typeface="Tahoma" pitchFamily="34" charset="0"/>
                <a:ea typeface="Tahoma" pitchFamily="34" charset="0"/>
                <a:cs typeface="Tahoma" pitchFamily="34" charset="0"/>
              </a:rPr>
              <a:t>“Then God Said” (9 times)</a:t>
            </a:r>
            <a:endParaRPr lang="en-US" sz="7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The </a:t>
            </a:r>
            <a:r>
              <a:rPr lang="en-US" dirty="0" smtClean="0">
                <a:solidFill>
                  <a:schemeClr val="bg1"/>
                </a:solidFill>
                <a:effectLst/>
                <a:latin typeface="Tahoma" pitchFamily="34" charset="0"/>
                <a:ea typeface="Tahoma" pitchFamily="34" charset="0"/>
                <a:cs typeface="Tahoma" pitchFamily="34" charset="0"/>
              </a:rPr>
              <a:t>Bible records, </a:t>
            </a:r>
            <a:r>
              <a:rPr lang="en-US" dirty="0" smtClean="0">
                <a:solidFill>
                  <a:schemeClr val="bg1"/>
                </a:solidFill>
                <a:effectLst/>
                <a:latin typeface="Tahoma" pitchFamily="34" charset="0"/>
                <a:ea typeface="Tahoma" pitchFamily="34" charset="0"/>
                <a:cs typeface="Tahoma" pitchFamily="34" charset="0"/>
              </a:rPr>
              <a:t>God spoke </a:t>
            </a:r>
            <a:r>
              <a:rPr lang="en-US" dirty="0" smtClean="0">
                <a:solidFill>
                  <a:schemeClr val="bg1"/>
                </a:solidFill>
                <a:effectLst/>
                <a:latin typeface="Tahoma" pitchFamily="34" charset="0"/>
                <a:ea typeface="Tahoma" pitchFamily="34" charset="0"/>
                <a:cs typeface="Tahoma" pitchFamily="34" charset="0"/>
              </a:rPr>
              <a:t>&amp; </a:t>
            </a:r>
            <a:r>
              <a:rPr lang="en-US" dirty="0" smtClean="0">
                <a:solidFill>
                  <a:schemeClr val="bg1"/>
                </a:solidFill>
                <a:effectLst/>
                <a:latin typeface="Tahoma" pitchFamily="34" charset="0"/>
                <a:ea typeface="Tahoma" pitchFamily="34" charset="0"/>
                <a:cs typeface="Tahoma" pitchFamily="34" charset="0"/>
              </a:rPr>
              <a:t>it came into existence (Gen. 1:3, 6, 9, 11, 14, 20, 24, 26, 29)!</a:t>
            </a:r>
          </a:p>
          <a:p>
            <a:pPr algn="ctr">
              <a:buNone/>
            </a:pPr>
            <a:endParaRPr lang="en-US" sz="28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“After their Kind” (10 times)</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God says everything reproduces after its own kind</a:t>
            </a:r>
            <a:r>
              <a:rPr lang="en-US" dirty="0" smtClean="0">
                <a:solidFill>
                  <a:schemeClr val="bg1"/>
                </a:solidFill>
                <a:effectLst/>
                <a:latin typeface="Tahoma" pitchFamily="34" charset="0"/>
                <a:ea typeface="Tahoma" pitchFamily="34" charset="0"/>
                <a:cs typeface="Tahoma" pitchFamily="34" charset="0"/>
              </a:rPr>
              <a:t>!</a:t>
            </a:r>
          </a:p>
          <a:p>
            <a:pPr algn="ctr">
              <a:lnSpc>
                <a:spcPct val="90000"/>
              </a:lnSpc>
              <a:buNone/>
            </a:pPr>
            <a:r>
              <a:rPr lang="en-US" sz="2200" dirty="0" smtClean="0">
                <a:solidFill>
                  <a:schemeClr val="bg1"/>
                </a:solidFill>
                <a:effectLst/>
                <a:latin typeface="Tahoma" pitchFamily="34" charset="0"/>
                <a:ea typeface="Tahoma" pitchFamily="34" charset="0"/>
                <a:cs typeface="Tahoma" pitchFamily="34" charset="0"/>
              </a:rPr>
              <a:t>  </a:t>
            </a: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An apple </a:t>
            </a:r>
            <a:r>
              <a:rPr lang="en-US" dirty="0" smtClean="0">
                <a:solidFill>
                  <a:schemeClr val="bg1"/>
                </a:solidFill>
                <a:effectLst/>
                <a:latin typeface="Tahoma" pitchFamily="34" charset="0"/>
                <a:ea typeface="Tahoma" pitchFamily="34" charset="0"/>
                <a:cs typeface="Tahoma" pitchFamily="34" charset="0"/>
              </a:rPr>
              <a:t>tree produces apples, birds produce birds, </a:t>
            </a:r>
            <a:r>
              <a:rPr lang="en-US" dirty="0" smtClean="0">
                <a:solidFill>
                  <a:schemeClr val="bg1"/>
                </a:solidFill>
                <a:effectLst/>
                <a:latin typeface="Tahoma" pitchFamily="34" charset="0"/>
                <a:ea typeface="Tahoma" pitchFamily="34" charset="0"/>
                <a:cs typeface="Tahoma" pitchFamily="34" charset="0"/>
              </a:rPr>
              <a:t>apes produce </a:t>
            </a:r>
            <a:r>
              <a:rPr lang="en-US" dirty="0" smtClean="0">
                <a:solidFill>
                  <a:schemeClr val="bg1"/>
                </a:solidFill>
                <a:effectLst/>
                <a:latin typeface="Tahoma" pitchFamily="34" charset="0"/>
                <a:ea typeface="Tahoma" pitchFamily="34" charset="0"/>
                <a:cs typeface="Tahoma" pitchFamily="34" charset="0"/>
              </a:rPr>
              <a:t>apes, not </a:t>
            </a:r>
            <a:r>
              <a:rPr lang="en-US" dirty="0" smtClean="0">
                <a:solidFill>
                  <a:schemeClr val="bg1"/>
                </a:solidFill>
                <a:effectLst/>
                <a:latin typeface="Tahoma" pitchFamily="34" charset="0"/>
                <a:ea typeface="Tahoma" pitchFamily="34" charset="0"/>
                <a:cs typeface="Tahoma" pitchFamily="34" charset="0"/>
              </a:rPr>
              <a:t>humans.                                   (</a:t>
            </a:r>
            <a:r>
              <a:rPr lang="en-US" dirty="0" smtClean="0">
                <a:solidFill>
                  <a:schemeClr val="bg1"/>
                </a:solidFill>
                <a:effectLst/>
                <a:latin typeface="Tahoma" pitchFamily="34" charset="0"/>
                <a:ea typeface="Tahoma" pitchFamily="34" charset="0"/>
                <a:cs typeface="Tahoma" pitchFamily="34" charset="0"/>
              </a:rPr>
              <a:t>Gen. 1:11-12, 20-21, </a:t>
            </a:r>
            <a:r>
              <a:rPr lang="en-US" dirty="0" smtClean="0">
                <a:solidFill>
                  <a:schemeClr val="bg1"/>
                </a:solidFill>
                <a:effectLst/>
                <a:latin typeface="Tahoma" pitchFamily="34" charset="0"/>
                <a:ea typeface="Tahoma" pitchFamily="34" charset="0"/>
                <a:cs typeface="Tahoma" pitchFamily="34" charset="0"/>
              </a:rPr>
              <a:t>24-26)</a:t>
            </a:r>
            <a:endParaRPr lang="en-US" dirty="0" smtClean="0">
              <a:solidFill>
                <a:schemeClr val="bg1"/>
              </a:solidFill>
              <a:effectLst/>
              <a:latin typeface="Tahoma" pitchFamily="34" charset="0"/>
              <a:ea typeface="Tahoma" pitchFamily="34" charset="0"/>
              <a:cs typeface="Tahoma" pitchFamily="34" charset="0"/>
            </a:endParaRPr>
          </a:p>
          <a:p>
            <a:pPr algn="ctr">
              <a:lnSpc>
                <a:spcPct val="90000"/>
              </a:lnSpc>
              <a:buNone/>
            </a:pPr>
            <a:endParaRPr lang="en-US" sz="22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Jesus </a:t>
            </a:r>
            <a:r>
              <a:rPr lang="en-US" dirty="0" smtClean="0">
                <a:solidFill>
                  <a:schemeClr val="bg1"/>
                </a:solidFill>
                <a:effectLst/>
                <a:latin typeface="Tahoma" pitchFamily="34" charset="0"/>
                <a:ea typeface="Tahoma" pitchFamily="34" charset="0"/>
                <a:cs typeface="Tahoma" pitchFamily="34" charset="0"/>
              </a:rPr>
              <a:t>taught that the seed sown in a good &amp; </a:t>
            </a:r>
            <a:r>
              <a:rPr lang="en-US" dirty="0" smtClean="0">
                <a:solidFill>
                  <a:schemeClr val="bg1"/>
                </a:solidFill>
                <a:effectLst/>
                <a:latin typeface="Tahoma" pitchFamily="34" charset="0"/>
                <a:ea typeface="Tahoma" pitchFamily="34" charset="0"/>
                <a:cs typeface="Tahoma" pitchFamily="34" charset="0"/>
              </a:rPr>
              <a:t>honest heart </a:t>
            </a:r>
            <a:r>
              <a:rPr lang="en-US" dirty="0" smtClean="0">
                <a:solidFill>
                  <a:schemeClr val="bg1"/>
                </a:solidFill>
                <a:effectLst/>
                <a:latin typeface="Tahoma" pitchFamily="34" charset="0"/>
                <a:ea typeface="Tahoma" pitchFamily="34" charset="0"/>
                <a:cs typeface="Tahoma" pitchFamily="34" charset="0"/>
              </a:rPr>
              <a:t>will bear fruit (Luke 8:11, 15).</a:t>
            </a:r>
          </a:p>
          <a:p>
            <a:pPr algn="ctr">
              <a:lnSpc>
                <a:spcPct val="90000"/>
              </a:lnSpc>
              <a:buNone/>
            </a:pPr>
            <a:endParaRPr lang="en-US" sz="22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9404674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905000"/>
          </a:xfrm>
        </p:spPr>
        <p:txBody>
          <a:bodyPr>
            <a:noAutofit/>
          </a:bodyPr>
          <a:lstStyle/>
          <a:p>
            <a:r>
              <a:rPr lang="en-US" sz="5500" dirty="0" smtClean="0">
                <a:solidFill>
                  <a:srgbClr val="FFFF00"/>
                </a:solidFill>
                <a:latin typeface="Tahoma" pitchFamily="34" charset="0"/>
                <a:ea typeface="Tahoma" pitchFamily="34" charset="0"/>
                <a:cs typeface="Tahoma" pitchFamily="34" charset="0"/>
              </a:rPr>
              <a:t>Jesus Taught that Seed Sown in a Good &amp; Honest Heart will Produce Fruit</a:t>
            </a:r>
            <a:endParaRPr lang="en-US" sz="5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a:bodyPr>
          <a:lstStyle/>
          <a:p>
            <a:pPr algn="ctr">
              <a:lnSpc>
                <a:spcPct val="90000"/>
              </a:lnSpc>
              <a:buNone/>
            </a:pPr>
            <a:r>
              <a:rPr lang="en-US" sz="43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seed is the word of God</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400" i="1" dirty="0">
                <a:solidFill>
                  <a:schemeClr val="bg1"/>
                </a:solidFill>
                <a:latin typeface="Tahoma" panose="020B0604030504040204" pitchFamily="34" charset="0"/>
                <a:ea typeface="Tahoma" panose="020B0604030504040204" pitchFamily="34" charset="0"/>
                <a:cs typeface="Tahoma" panose="020B0604030504040204" pitchFamily="34" charset="0"/>
              </a:rPr>
              <a:t>seed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the good soil</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these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are the ones who have heard </a:t>
            </a:r>
            <a:endPar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word </a:t>
            </a:r>
            <a:endPar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in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an honest and good heart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hold it fast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bear fruit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with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perseverance</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lnSpc>
                <a:spcPct val="90000"/>
              </a:lnSpc>
              <a:buNone/>
            </a:pPr>
            <a:r>
              <a:rPr lang="en-US" sz="44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(Luke 8:11, 15).</a:t>
            </a:r>
            <a:endParaRPr lang="en-US" sz="43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180083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“After their Kind” (10 times)</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God says everything reproduces after its own kind</a:t>
            </a:r>
            <a:r>
              <a:rPr lang="en-US" dirty="0" smtClean="0">
                <a:solidFill>
                  <a:schemeClr val="bg1"/>
                </a:solidFill>
                <a:effectLst/>
                <a:latin typeface="Tahoma" pitchFamily="34" charset="0"/>
                <a:ea typeface="Tahoma" pitchFamily="34" charset="0"/>
                <a:cs typeface="Tahoma" pitchFamily="34" charset="0"/>
              </a:rPr>
              <a:t>!</a:t>
            </a:r>
          </a:p>
          <a:p>
            <a:pPr algn="ctr">
              <a:lnSpc>
                <a:spcPct val="90000"/>
              </a:lnSpc>
              <a:buNone/>
            </a:pPr>
            <a:r>
              <a:rPr lang="en-US" sz="2200" dirty="0" smtClean="0">
                <a:solidFill>
                  <a:schemeClr val="bg1"/>
                </a:solidFill>
                <a:effectLst/>
                <a:latin typeface="Tahoma" pitchFamily="34" charset="0"/>
                <a:ea typeface="Tahoma" pitchFamily="34" charset="0"/>
                <a:cs typeface="Tahoma" pitchFamily="34" charset="0"/>
              </a:rPr>
              <a:t>  </a:t>
            </a: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An apple </a:t>
            </a:r>
            <a:r>
              <a:rPr lang="en-US" dirty="0" smtClean="0">
                <a:solidFill>
                  <a:schemeClr val="bg1"/>
                </a:solidFill>
                <a:effectLst/>
                <a:latin typeface="Tahoma" pitchFamily="34" charset="0"/>
                <a:ea typeface="Tahoma" pitchFamily="34" charset="0"/>
                <a:cs typeface="Tahoma" pitchFamily="34" charset="0"/>
              </a:rPr>
              <a:t>tree produces apples, birds produce birds, </a:t>
            </a:r>
            <a:r>
              <a:rPr lang="en-US" dirty="0" smtClean="0">
                <a:solidFill>
                  <a:schemeClr val="bg1"/>
                </a:solidFill>
                <a:effectLst/>
                <a:latin typeface="Tahoma" pitchFamily="34" charset="0"/>
                <a:ea typeface="Tahoma" pitchFamily="34" charset="0"/>
                <a:cs typeface="Tahoma" pitchFamily="34" charset="0"/>
              </a:rPr>
              <a:t>apes produce </a:t>
            </a:r>
            <a:r>
              <a:rPr lang="en-US" dirty="0" smtClean="0">
                <a:solidFill>
                  <a:schemeClr val="bg1"/>
                </a:solidFill>
                <a:effectLst/>
                <a:latin typeface="Tahoma" pitchFamily="34" charset="0"/>
                <a:ea typeface="Tahoma" pitchFamily="34" charset="0"/>
                <a:cs typeface="Tahoma" pitchFamily="34" charset="0"/>
              </a:rPr>
              <a:t>apes, not </a:t>
            </a:r>
            <a:r>
              <a:rPr lang="en-US" dirty="0" smtClean="0">
                <a:solidFill>
                  <a:schemeClr val="bg1"/>
                </a:solidFill>
                <a:effectLst/>
                <a:latin typeface="Tahoma" pitchFamily="34" charset="0"/>
                <a:ea typeface="Tahoma" pitchFamily="34" charset="0"/>
                <a:cs typeface="Tahoma" pitchFamily="34" charset="0"/>
              </a:rPr>
              <a:t>humans.                                   (</a:t>
            </a:r>
            <a:r>
              <a:rPr lang="en-US" dirty="0" smtClean="0">
                <a:solidFill>
                  <a:schemeClr val="bg1"/>
                </a:solidFill>
                <a:effectLst/>
                <a:latin typeface="Tahoma" pitchFamily="34" charset="0"/>
                <a:ea typeface="Tahoma" pitchFamily="34" charset="0"/>
                <a:cs typeface="Tahoma" pitchFamily="34" charset="0"/>
              </a:rPr>
              <a:t>Gen. 1:11-12, 20-21, </a:t>
            </a:r>
            <a:r>
              <a:rPr lang="en-US" dirty="0" smtClean="0">
                <a:solidFill>
                  <a:schemeClr val="bg1"/>
                </a:solidFill>
                <a:effectLst/>
                <a:latin typeface="Tahoma" pitchFamily="34" charset="0"/>
                <a:ea typeface="Tahoma" pitchFamily="34" charset="0"/>
                <a:cs typeface="Tahoma" pitchFamily="34" charset="0"/>
              </a:rPr>
              <a:t>24-26)</a:t>
            </a:r>
            <a:endParaRPr lang="en-US" dirty="0" smtClean="0">
              <a:solidFill>
                <a:schemeClr val="bg1"/>
              </a:solidFill>
              <a:effectLst/>
              <a:latin typeface="Tahoma" pitchFamily="34" charset="0"/>
              <a:ea typeface="Tahoma" pitchFamily="34" charset="0"/>
              <a:cs typeface="Tahoma" pitchFamily="34" charset="0"/>
            </a:endParaRPr>
          </a:p>
          <a:p>
            <a:pPr algn="ctr">
              <a:lnSpc>
                <a:spcPct val="90000"/>
              </a:lnSpc>
              <a:buNone/>
            </a:pPr>
            <a:endParaRPr lang="en-US" sz="22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Jesus </a:t>
            </a:r>
            <a:r>
              <a:rPr lang="en-US" dirty="0" smtClean="0">
                <a:solidFill>
                  <a:schemeClr val="bg1"/>
                </a:solidFill>
                <a:effectLst/>
                <a:latin typeface="Tahoma" pitchFamily="34" charset="0"/>
                <a:ea typeface="Tahoma" pitchFamily="34" charset="0"/>
                <a:cs typeface="Tahoma" pitchFamily="34" charset="0"/>
              </a:rPr>
              <a:t>taught that the seed sown in a good &amp; </a:t>
            </a:r>
            <a:r>
              <a:rPr lang="en-US" dirty="0" smtClean="0">
                <a:solidFill>
                  <a:schemeClr val="bg1"/>
                </a:solidFill>
                <a:effectLst/>
                <a:latin typeface="Tahoma" pitchFamily="34" charset="0"/>
                <a:ea typeface="Tahoma" pitchFamily="34" charset="0"/>
                <a:cs typeface="Tahoma" pitchFamily="34" charset="0"/>
              </a:rPr>
              <a:t>honest heart </a:t>
            </a:r>
            <a:r>
              <a:rPr lang="en-US" dirty="0" smtClean="0">
                <a:solidFill>
                  <a:schemeClr val="bg1"/>
                </a:solidFill>
                <a:effectLst/>
                <a:latin typeface="Tahoma" pitchFamily="34" charset="0"/>
                <a:ea typeface="Tahoma" pitchFamily="34" charset="0"/>
                <a:cs typeface="Tahoma" pitchFamily="34" charset="0"/>
              </a:rPr>
              <a:t>will bear fruit (Luke 8:11, 15).</a:t>
            </a:r>
          </a:p>
          <a:p>
            <a:pPr algn="ctr">
              <a:lnSpc>
                <a:spcPct val="90000"/>
              </a:lnSpc>
              <a:buNone/>
            </a:pPr>
            <a:endParaRPr lang="en-US" sz="2200" dirty="0" smtClean="0">
              <a:solidFill>
                <a:schemeClr val="bg1"/>
              </a:solidFill>
              <a:effectLst/>
              <a:latin typeface="Tahoma" pitchFamily="34" charset="0"/>
              <a:ea typeface="Tahoma" pitchFamily="34" charset="0"/>
              <a:cs typeface="Tahoma" pitchFamily="34" charset="0"/>
            </a:endParaRP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The word of God produces only Christians, not Baptists</a:t>
            </a:r>
            <a:r>
              <a:rPr lang="en-US" dirty="0" smtClean="0">
                <a:solidFill>
                  <a:schemeClr val="bg1"/>
                </a:solidFill>
                <a:effectLst/>
                <a:latin typeface="Tahoma" pitchFamily="34" charset="0"/>
                <a:ea typeface="Tahoma" pitchFamily="34" charset="0"/>
                <a:cs typeface="Tahoma" pitchFamily="34" charset="0"/>
              </a:rPr>
              <a:t>,</a:t>
            </a:r>
          </a:p>
          <a:p>
            <a:pPr algn="ctr">
              <a:lnSpc>
                <a:spcPct val="90000"/>
              </a:lnSpc>
              <a:buNone/>
            </a:pPr>
            <a:r>
              <a:rPr lang="en-US" dirty="0" smtClean="0">
                <a:solidFill>
                  <a:schemeClr val="bg1"/>
                </a:solidFill>
                <a:effectLst/>
                <a:latin typeface="Tahoma" pitchFamily="34" charset="0"/>
                <a:ea typeface="Tahoma" pitchFamily="34" charset="0"/>
                <a:cs typeface="Tahoma" pitchFamily="34" charset="0"/>
              </a:rPr>
              <a:t>Catholics</a:t>
            </a:r>
            <a:r>
              <a:rPr lang="en-US" dirty="0" smtClean="0">
                <a:solidFill>
                  <a:schemeClr val="bg1"/>
                </a:solidFill>
                <a:effectLst/>
                <a:latin typeface="Tahoma" pitchFamily="34" charset="0"/>
                <a:ea typeface="Tahoma" pitchFamily="34" charset="0"/>
                <a:cs typeface="Tahoma" pitchFamily="34" charset="0"/>
              </a:rPr>
              <a:t>, Methodists, Pentecostals, etc. (Acts 11:26).</a:t>
            </a:r>
            <a:endParaRPr lang="en-US" sz="40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91022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905000"/>
          </a:xfrm>
        </p:spPr>
        <p:txBody>
          <a:bodyPr>
            <a:noAutofit/>
          </a:bodyPr>
          <a:lstStyle/>
          <a:p>
            <a:r>
              <a:rPr lang="en-US" sz="5500" dirty="0" smtClean="0">
                <a:solidFill>
                  <a:srgbClr val="FFFF00"/>
                </a:solidFill>
                <a:latin typeface="Tahoma" pitchFamily="34" charset="0"/>
                <a:ea typeface="Tahoma" pitchFamily="34" charset="0"/>
                <a:cs typeface="Tahoma" pitchFamily="34" charset="0"/>
              </a:rPr>
              <a:t>God’s Word Produces only Christians, </a:t>
            </a:r>
            <a:br>
              <a:rPr lang="en-US" sz="5500" dirty="0" smtClean="0">
                <a:solidFill>
                  <a:srgbClr val="FFFF00"/>
                </a:solidFill>
                <a:latin typeface="Tahoma" pitchFamily="34" charset="0"/>
                <a:ea typeface="Tahoma" pitchFamily="34" charset="0"/>
                <a:cs typeface="Tahoma" pitchFamily="34" charset="0"/>
              </a:rPr>
            </a:br>
            <a:r>
              <a:rPr lang="en-US" sz="5500" dirty="0" smtClean="0">
                <a:solidFill>
                  <a:srgbClr val="FFFF00"/>
                </a:solidFill>
                <a:latin typeface="Tahoma" pitchFamily="34" charset="0"/>
                <a:ea typeface="Tahoma" pitchFamily="34" charset="0"/>
                <a:cs typeface="Tahoma" pitchFamily="34" charset="0"/>
              </a:rPr>
              <a:t>not Baptists, Methodists, Catholics, etc.</a:t>
            </a:r>
            <a:endParaRPr lang="en-US" sz="5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a:bodyPr>
          <a:lstStyle/>
          <a:p>
            <a:pPr algn="ctr">
              <a:lnSpc>
                <a:spcPct val="90000"/>
              </a:lnSpc>
              <a:buNone/>
            </a:pPr>
            <a:endParaRPr lang="en-US"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an entire year they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met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with the church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taught considerable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numbers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the disciples were first called </a:t>
            </a:r>
            <a:endPar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Christians</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lnSpc>
                <a:spcPct val="90000"/>
              </a:lnSpc>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in Antioch”</a:t>
            </a:r>
          </a:p>
          <a:p>
            <a:pPr algn="ctr">
              <a:lnSpc>
                <a:spcPct val="90000"/>
              </a:lnSpc>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11:26).</a:t>
            </a:r>
            <a:endPar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27633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“And it was so</a:t>
            </a:r>
            <a:r>
              <a:rPr lang="en-US" sz="7200" dirty="0" smtClean="0">
                <a:solidFill>
                  <a:srgbClr val="FFFF00"/>
                </a:solidFill>
                <a:latin typeface="Tahoma" pitchFamily="34" charset="0"/>
                <a:ea typeface="Tahoma" pitchFamily="34" charset="0"/>
                <a:cs typeface="Tahoma" pitchFamily="34" charset="0"/>
              </a:rPr>
              <a:t>” (6 times)</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Whatever God has said and promised, He will fulfill, which gives us </a:t>
            </a:r>
            <a:r>
              <a:rPr lang="en-US" dirty="0" smtClean="0">
                <a:solidFill>
                  <a:schemeClr val="bg1"/>
                </a:solidFill>
                <a:effectLst/>
                <a:latin typeface="Tahoma" pitchFamily="34" charset="0"/>
                <a:ea typeface="Tahoma" pitchFamily="34" charset="0"/>
                <a:cs typeface="Tahoma" pitchFamily="34" charset="0"/>
              </a:rPr>
              <a:t>hope of eternal life (Titus 1:1-3).</a:t>
            </a:r>
            <a:endParaRPr lang="en-US" dirty="0" smtClean="0">
              <a:solidFill>
                <a:schemeClr val="bg1"/>
              </a:solidFill>
              <a:effectLst/>
              <a:latin typeface="Tahoma" pitchFamily="34" charset="0"/>
              <a:ea typeface="Tahoma" pitchFamily="34" charset="0"/>
              <a:cs typeface="Tahoma" pitchFamily="34" charset="0"/>
            </a:endParaRPr>
          </a:p>
          <a:p>
            <a:pPr algn="ctr">
              <a:buNone/>
            </a:pPr>
            <a:endParaRPr lang="en-US" sz="32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34080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Autofit/>
          </a:bodyPr>
          <a:lstStyle/>
          <a:p>
            <a:r>
              <a:rPr lang="en-US" sz="5500" dirty="0" smtClean="0">
                <a:solidFill>
                  <a:srgbClr val="FFFF00"/>
                </a:solidFill>
                <a:latin typeface="Tahoma" pitchFamily="34" charset="0"/>
                <a:ea typeface="Tahoma" pitchFamily="34" charset="0"/>
                <a:cs typeface="Tahoma" pitchFamily="34" charset="0"/>
              </a:rPr>
              <a:t>God Will Fulfill</a:t>
            </a:r>
            <a:r>
              <a:rPr lang="en-US" sz="5500" dirty="0">
                <a:solidFill>
                  <a:srgbClr val="FFFF00"/>
                </a:solidFill>
                <a:latin typeface="Tahoma" pitchFamily="34" charset="0"/>
                <a:ea typeface="Tahoma" pitchFamily="34" charset="0"/>
                <a:cs typeface="Tahoma" pitchFamily="34" charset="0"/>
              </a:rPr>
              <a:t> </a:t>
            </a:r>
            <a:r>
              <a:rPr lang="en-US" sz="5500" dirty="0" smtClean="0">
                <a:solidFill>
                  <a:srgbClr val="FFFF00"/>
                </a:solidFill>
                <a:latin typeface="Tahoma" pitchFamily="34" charset="0"/>
                <a:ea typeface="Tahoma" pitchFamily="34" charset="0"/>
                <a:cs typeface="Tahoma" pitchFamily="34" charset="0"/>
              </a:rPr>
              <a:t>what He Promised </a:t>
            </a:r>
            <a:br>
              <a:rPr lang="en-US" sz="5500" dirty="0" smtClean="0">
                <a:solidFill>
                  <a:srgbClr val="FFFF00"/>
                </a:solidFill>
                <a:latin typeface="Tahoma" pitchFamily="34" charset="0"/>
                <a:ea typeface="Tahoma" pitchFamily="34" charset="0"/>
                <a:cs typeface="Tahoma" pitchFamily="34" charset="0"/>
              </a:rPr>
            </a:br>
            <a:r>
              <a:rPr lang="en-US" sz="5500" dirty="0" smtClean="0">
                <a:solidFill>
                  <a:srgbClr val="FFFF00"/>
                </a:solidFill>
                <a:latin typeface="Tahoma" pitchFamily="34" charset="0"/>
                <a:ea typeface="Tahoma" pitchFamily="34" charset="0"/>
                <a:cs typeface="Tahoma" pitchFamily="34" charset="0"/>
              </a:rPr>
              <a:t>Giving Us Hope of Eternal Life</a:t>
            </a:r>
            <a:endParaRPr lang="en-US" sz="5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a:bodyPr>
          <a:lstStyle/>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“Paul</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a bond-servant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of God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an apostle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of Jesus Christ</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the faith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of those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chosen of God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the knowledge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of</a:t>
            </a: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truth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which is according to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godliness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in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the hope of eternal life</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which God, who cannot lie</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promised</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long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ages ago</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at the proper time </a:t>
            </a:r>
            <a:endPar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manifested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i="1" dirty="0">
                <a:solidFill>
                  <a:schemeClr val="bg1"/>
                </a:solidFill>
                <a:latin typeface="Tahoma" panose="020B0604030504040204" pitchFamily="34" charset="0"/>
                <a:ea typeface="Tahoma" panose="020B0604030504040204" pitchFamily="34" charset="0"/>
                <a:cs typeface="Tahoma" panose="020B0604030504040204" pitchFamily="34" charset="0"/>
              </a:rPr>
              <a:t>even</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His word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in the proclamation with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which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I was entrusted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according to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the commandment </a:t>
            </a:r>
            <a:endPar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of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God our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Savior</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(Titus 1:1-3).</a:t>
            </a:r>
            <a:endParaRPr lang="en-US" sz="43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649928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“And it was so</a:t>
            </a:r>
            <a:r>
              <a:rPr lang="en-US" sz="7200" dirty="0" smtClean="0">
                <a:solidFill>
                  <a:srgbClr val="FFFF00"/>
                </a:solidFill>
                <a:latin typeface="Tahoma" pitchFamily="34" charset="0"/>
                <a:ea typeface="Tahoma" pitchFamily="34" charset="0"/>
                <a:cs typeface="Tahoma" pitchFamily="34" charset="0"/>
              </a:rPr>
              <a:t>” (6 times)</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Whatever God has said and promised, He will fulfill, which gives us </a:t>
            </a:r>
            <a:r>
              <a:rPr lang="en-US" dirty="0" smtClean="0">
                <a:solidFill>
                  <a:schemeClr val="bg1"/>
                </a:solidFill>
                <a:effectLst/>
                <a:latin typeface="Tahoma" pitchFamily="34" charset="0"/>
                <a:ea typeface="Tahoma" pitchFamily="34" charset="0"/>
                <a:cs typeface="Tahoma" pitchFamily="34" charset="0"/>
              </a:rPr>
              <a:t>hope of eternal life (Titus 1:1-3).</a:t>
            </a:r>
            <a:endParaRPr lang="en-US" dirty="0" smtClean="0">
              <a:solidFill>
                <a:schemeClr val="bg1"/>
              </a:solidFill>
              <a:effectLst/>
              <a:latin typeface="Tahoma" pitchFamily="34" charset="0"/>
              <a:ea typeface="Tahoma" pitchFamily="34" charset="0"/>
              <a:cs typeface="Tahoma" pitchFamily="34" charset="0"/>
            </a:endParaRPr>
          </a:p>
          <a:p>
            <a:pPr algn="ctr">
              <a:buNone/>
            </a:pPr>
            <a:endParaRPr lang="en-US" sz="32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God promised that all of </a:t>
            </a:r>
            <a:r>
              <a:rPr lang="en-US" dirty="0" smtClean="0">
                <a:solidFill>
                  <a:schemeClr val="bg1"/>
                </a:solidFill>
                <a:latin typeface="Tahoma" pitchFamily="34" charset="0"/>
                <a:ea typeface="Tahoma" pitchFamily="34" charset="0"/>
                <a:cs typeface="Tahoma" pitchFamily="34" charset="0"/>
              </a:rPr>
              <a:t>us will </a:t>
            </a:r>
            <a:r>
              <a:rPr lang="en-US" dirty="0" smtClean="0">
                <a:solidFill>
                  <a:schemeClr val="bg1"/>
                </a:solidFill>
                <a:effectLst/>
                <a:latin typeface="Tahoma" pitchFamily="34" charset="0"/>
                <a:ea typeface="Tahoma" pitchFamily="34" charset="0"/>
                <a:cs typeface="Tahoma" pitchFamily="34" charset="0"/>
              </a:rPr>
              <a:t>die and face the judgment (</a:t>
            </a:r>
            <a:r>
              <a:rPr lang="en-US" dirty="0" smtClean="0">
                <a:solidFill>
                  <a:schemeClr val="bg1"/>
                </a:solidFill>
                <a:effectLst/>
                <a:latin typeface="Tahoma" pitchFamily="34" charset="0"/>
                <a:ea typeface="Tahoma" pitchFamily="34" charset="0"/>
                <a:cs typeface="Tahoma" pitchFamily="34" charset="0"/>
              </a:rPr>
              <a:t>Heb. </a:t>
            </a:r>
            <a:r>
              <a:rPr lang="en-US" dirty="0" smtClean="0">
                <a:solidFill>
                  <a:schemeClr val="bg1"/>
                </a:solidFill>
                <a:effectLst/>
                <a:latin typeface="Tahoma" pitchFamily="34" charset="0"/>
                <a:ea typeface="Tahoma" pitchFamily="34" charset="0"/>
                <a:cs typeface="Tahoma" pitchFamily="34" charset="0"/>
              </a:rPr>
              <a:t>9:27; 2 </a:t>
            </a:r>
            <a:r>
              <a:rPr lang="en-US" dirty="0" smtClean="0">
                <a:solidFill>
                  <a:schemeClr val="bg1"/>
                </a:solidFill>
                <a:effectLst/>
                <a:latin typeface="Tahoma" pitchFamily="34" charset="0"/>
                <a:ea typeface="Tahoma" pitchFamily="34" charset="0"/>
                <a:cs typeface="Tahoma" pitchFamily="34" charset="0"/>
              </a:rPr>
              <a:t>Cor. </a:t>
            </a:r>
            <a:r>
              <a:rPr lang="en-US" dirty="0" smtClean="0">
                <a:solidFill>
                  <a:schemeClr val="bg1"/>
                </a:solidFill>
                <a:effectLst/>
                <a:latin typeface="Tahoma" pitchFamily="34" charset="0"/>
                <a:ea typeface="Tahoma" pitchFamily="34" charset="0"/>
                <a:cs typeface="Tahoma" pitchFamily="34" charset="0"/>
              </a:rPr>
              <a:t>5:10).</a:t>
            </a:r>
          </a:p>
          <a:p>
            <a:pPr algn="ctr">
              <a:buNone/>
            </a:pPr>
            <a:endParaRPr lang="en-US" sz="32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169847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God Promised We Would Die &amp; Face Judgment</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lnSpc>
                <a:spcPct val="90000"/>
              </a:lnSpc>
              <a:buNone/>
            </a:pPr>
            <a:endParaRPr lang="en-US" sz="43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It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is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appointed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men to die once </a:t>
            </a:r>
            <a:endPar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after this </a:t>
            </a:r>
            <a:r>
              <a:rPr lang="en-US" sz="4400" i="1" dirty="0">
                <a:solidFill>
                  <a:srgbClr val="FFFF00"/>
                </a:solidFill>
                <a:latin typeface="Tahoma" panose="020B0604030504040204" pitchFamily="34" charset="0"/>
                <a:ea typeface="Tahoma" panose="020B0604030504040204" pitchFamily="34" charset="0"/>
                <a:cs typeface="Tahoma" panose="020B0604030504040204" pitchFamily="34" charset="0"/>
              </a:rPr>
              <a:t>comes</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judgment</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9:27).</a:t>
            </a:r>
          </a:p>
          <a:p>
            <a:pPr algn="ctr">
              <a:lnSpc>
                <a:spcPct val="90000"/>
              </a:lnSpc>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must all appear before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the judgment seat of Christ</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that each one may be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recompensed for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his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deeds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in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body, according to what he has done,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whether</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good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bad</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5:10).</a:t>
            </a:r>
          </a:p>
          <a:p>
            <a:pPr algn="ctr">
              <a:lnSpc>
                <a:spcPct val="90000"/>
              </a:lnSpc>
              <a:buNone/>
            </a:pPr>
            <a:endParaRPr lang="en-US" sz="44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endParaRPr lang="en-US" sz="43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02990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7200" dirty="0" smtClean="0">
                <a:solidFill>
                  <a:srgbClr val="FFFF00"/>
                </a:solidFill>
                <a:latin typeface="Tahoma" pitchFamily="34" charset="0"/>
                <a:ea typeface="Tahoma" pitchFamily="34" charset="0"/>
                <a:cs typeface="Tahoma" pitchFamily="34" charset="0"/>
              </a:rPr>
              <a:t>“And it was so</a:t>
            </a:r>
            <a:r>
              <a:rPr lang="en-US" sz="7200" dirty="0" smtClean="0">
                <a:solidFill>
                  <a:srgbClr val="FFFF00"/>
                </a:solidFill>
                <a:latin typeface="Tahoma" pitchFamily="34" charset="0"/>
                <a:ea typeface="Tahoma" pitchFamily="34" charset="0"/>
                <a:cs typeface="Tahoma" pitchFamily="34" charset="0"/>
              </a:rPr>
              <a:t>” (6 times)</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Whatever God has said and promised, He will fulfill, which gives us </a:t>
            </a:r>
            <a:r>
              <a:rPr lang="en-US" dirty="0" smtClean="0">
                <a:solidFill>
                  <a:schemeClr val="bg1"/>
                </a:solidFill>
                <a:effectLst/>
                <a:latin typeface="Tahoma" pitchFamily="34" charset="0"/>
                <a:ea typeface="Tahoma" pitchFamily="34" charset="0"/>
                <a:cs typeface="Tahoma" pitchFamily="34" charset="0"/>
              </a:rPr>
              <a:t>hope of eternal life (Titus 1:1-3).</a:t>
            </a:r>
            <a:endParaRPr lang="en-US" dirty="0" smtClean="0">
              <a:solidFill>
                <a:schemeClr val="bg1"/>
              </a:solidFill>
              <a:effectLst/>
              <a:latin typeface="Tahoma" pitchFamily="34" charset="0"/>
              <a:ea typeface="Tahoma" pitchFamily="34" charset="0"/>
              <a:cs typeface="Tahoma" pitchFamily="34" charset="0"/>
            </a:endParaRPr>
          </a:p>
          <a:p>
            <a:pPr algn="ctr">
              <a:buNone/>
            </a:pPr>
            <a:endParaRPr lang="en-US" sz="32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God promised that all of </a:t>
            </a:r>
            <a:r>
              <a:rPr lang="en-US" dirty="0" smtClean="0">
                <a:solidFill>
                  <a:schemeClr val="bg1"/>
                </a:solidFill>
                <a:latin typeface="Tahoma" pitchFamily="34" charset="0"/>
                <a:ea typeface="Tahoma" pitchFamily="34" charset="0"/>
                <a:cs typeface="Tahoma" pitchFamily="34" charset="0"/>
              </a:rPr>
              <a:t>us will </a:t>
            </a:r>
            <a:r>
              <a:rPr lang="en-US" dirty="0" smtClean="0">
                <a:solidFill>
                  <a:schemeClr val="bg1"/>
                </a:solidFill>
                <a:effectLst/>
                <a:latin typeface="Tahoma" pitchFamily="34" charset="0"/>
                <a:ea typeface="Tahoma" pitchFamily="34" charset="0"/>
                <a:cs typeface="Tahoma" pitchFamily="34" charset="0"/>
              </a:rPr>
              <a:t>die and face the judgment (</a:t>
            </a:r>
            <a:r>
              <a:rPr lang="en-US" dirty="0" smtClean="0">
                <a:solidFill>
                  <a:schemeClr val="bg1"/>
                </a:solidFill>
                <a:effectLst/>
                <a:latin typeface="Tahoma" pitchFamily="34" charset="0"/>
                <a:ea typeface="Tahoma" pitchFamily="34" charset="0"/>
                <a:cs typeface="Tahoma" pitchFamily="34" charset="0"/>
              </a:rPr>
              <a:t>Heb. </a:t>
            </a:r>
            <a:r>
              <a:rPr lang="en-US" dirty="0" smtClean="0">
                <a:solidFill>
                  <a:schemeClr val="bg1"/>
                </a:solidFill>
                <a:effectLst/>
                <a:latin typeface="Tahoma" pitchFamily="34" charset="0"/>
                <a:ea typeface="Tahoma" pitchFamily="34" charset="0"/>
                <a:cs typeface="Tahoma" pitchFamily="34" charset="0"/>
              </a:rPr>
              <a:t>9:27; 2 </a:t>
            </a:r>
            <a:r>
              <a:rPr lang="en-US" dirty="0" smtClean="0">
                <a:solidFill>
                  <a:schemeClr val="bg1"/>
                </a:solidFill>
                <a:effectLst/>
                <a:latin typeface="Tahoma" pitchFamily="34" charset="0"/>
                <a:ea typeface="Tahoma" pitchFamily="34" charset="0"/>
                <a:cs typeface="Tahoma" pitchFamily="34" charset="0"/>
              </a:rPr>
              <a:t>Cor. </a:t>
            </a:r>
            <a:r>
              <a:rPr lang="en-US" dirty="0" smtClean="0">
                <a:solidFill>
                  <a:schemeClr val="bg1"/>
                </a:solidFill>
                <a:effectLst/>
                <a:latin typeface="Tahoma" pitchFamily="34" charset="0"/>
                <a:ea typeface="Tahoma" pitchFamily="34" charset="0"/>
                <a:cs typeface="Tahoma" pitchFamily="34" charset="0"/>
              </a:rPr>
              <a:t>5:10).</a:t>
            </a:r>
          </a:p>
          <a:p>
            <a:pPr algn="ctr">
              <a:buNone/>
            </a:pPr>
            <a:endParaRPr lang="en-US" sz="32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God promised that Christ will come back </a:t>
            </a:r>
            <a:r>
              <a:rPr lang="en-US" dirty="0" smtClean="0">
                <a:solidFill>
                  <a:schemeClr val="bg1"/>
                </a:solidFill>
                <a:effectLst/>
                <a:latin typeface="Tahoma" pitchFamily="34" charset="0"/>
                <a:ea typeface="Tahoma" pitchFamily="34" charset="0"/>
                <a:cs typeface="Tahoma" pitchFamily="34" charset="0"/>
              </a:rPr>
              <a:t>again &amp; reward the obedient with eternal life and hell to the disobedient (Heb. 5:8-9; 9:28; </a:t>
            </a:r>
            <a:r>
              <a:rPr lang="en-US" dirty="0" smtClean="0">
                <a:solidFill>
                  <a:schemeClr val="bg1"/>
                </a:solidFill>
                <a:effectLst/>
                <a:latin typeface="Tahoma" pitchFamily="34" charset="0"/>
                <a:ea typeface="Tahoma" pitchFamily="34" charset="0"/>
                <a:cs typeface="Tahoma" pitchFamily="34" charset="0"/>
              </a:rPr>
              <a:t>2 </a:t>
            </a:r>
            <a:r>
              <a:rPr lang="en-US" dirty="0" smtClean="0">
                <a:solidFill>
                  <a:schemeClr val="bg1"/>
                </a:solidFill>
                <a:effectLst/>
                <a:latin typeface="Tahoma" pitchFamily="34" charset="0"/>
                <a:ea typeface="Tahoma" pitchFamily="34" charset="0"/>
                <a:cs typeface="Tahoma" pitchFamily="34" charset="0"/>
              </a:rPr>
              <a:t>Thess. </a:t>
            </a:r>
            <a:r>
              <a:rPr lang="en-US" dirty="0" smtClean="0">
                <a:solidFill>
                  <a:schemeClr val="bg1"/>
                </a:solidFill>
                <a:effectLst/>
                <a:latin typeface="Tahoma" pitchFamily="34" charset="0"/>
                <a:ea typeface="Tahoma" pitchFamily="34" charset="0"/>
                <a:cs typeface="Tahoma" pitchFamily="34" charset="0"/>
              </a:rPr>
              <a:t>1:7-8</a:t>
            </a:r>
            <a:r>
              <a:rPr lang="en-US" dirty="0" smtClean="0">
                <a:solidFill>
                  <a:schemeClr val="bg1"/>
                </a:solidFill>
                <a:effectLst/>
                <a:latin typeface="Tahoma" pitchFamily="34" charset="0"/>
                <a:ea typeface="Tahoma" pitchFamily="34" charset="0"/>
                <a:cs typeface="Tahoma" pitchFamily="34" charset="0"/>
              </a:rPr>
              <a:t>).</a:t>
            </a:r>
            <a:endParaRPr lang="en-US"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7136935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9050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Christ will Come Back with Your Reward based on Your Obedience or Disobedience</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algn="ctr">
              <a:lnSpc>
                <a:spcPct val="90000"/>
              </a:lnSpc>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also</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having been offered once to bear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the sins of many</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will appear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a second time for salvation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without </a:t>
            </a:r>
            <a:r>
              <a:rPr lang="en-US" sz="4400" i="1" dirty="0">
                <a:solidFill>
                  <a:schemeClr val="bg1"/>
                </a:solidFill>
                <a:latin typeface="Tahoma" panose="020B0604030504040204" pitchFamily="34" charset="0"/>
                <a:ea typeface="Tahoma" panose="020B0604030504040204" pitchFamily="34" charset="0"/>
                <a:cs typeface="Tahoma" panose="020B0604030504040204" pitchFamily="34" charset="0"/>
              </a:rPr>
              <a:t>reference to</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sin,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to those who eagerly await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9:28)</a:t>
            </a:r>
          </a:p>
          <a:p>
            <a:pPr algn="ctr">
              <a:lnSpc>
                <a:spcPct val="90000"/>
              </a:lnSpc>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“Although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He was a Son, He learned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obedience</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from the things which He suffered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having been made perfect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He became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to all those who obey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the source of eternal </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salvation</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5:8-9).</a:t>
            </a:r>
          </a:p>
          <a:p>
            <a:pPr algn="ctr">
              <a:lnSpc>
                <a:spcPct val="90000"/>
              </a:lnSpc>
              <a:buNone/>
            </a:pPr>
            <a:endParaRPr lang="en-US" sz="44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endParaRPr lang="en-US" sz="43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endParaRPr lang="en-US" sz="44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endParaRPr lang="en-US" sz="43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872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sz="7500" dirty="0" smtClean="0">
                <a:solidFill>
                  <a:srgbClr val="FFFF00"/>
                </a:solidFill>
                <a:latin typeface="Tahoma" pitchFamily="34" charset="0"/>
                <a:ea typeface="Tahoma" pitchFamily="34" charset="0"/>
                <a:cs typeface="Tahoma" pitchFamily="34" charset="0"/>
              </a:rPr>
              <a:t>“Then God Said” (9 times)</a:t>
            </a:r>
            <a:endParaRPr lang="en-US" sz="7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sz="43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43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Let there be </a:t>
            </a:r>
            <a:r>
              <a:rPr lang="en-US" sz="43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light</a:t>
            </a:r>
            <a:r>
              <a:rPr lang="en-US" sz="43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43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Let there be </a:t>
            </a:r>
            <a:r>
              <a:rPr lang="en-US" sz="43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an </a:t>
            </a:r>
            <a:r>
              <a:rPr lang="en-US" sz="430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expanse</a:t>
            </a:r>
            <a:r>
              <a:rPr lang="en-US" sz="430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…L</a:t>
            </a: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et </a:t>
            </a: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the waters</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below the heavens be gathered into one place,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let the </a:t>
            </a:r>
            <a:r>
              <a:rPr lang="en-US" sz="4300" dirty="0">
                <a:solidFill>
                  <a:srgbClr val="92D050"/>
                </a:solidFill>
                <a:latin typeface="Tahoma" panose="020B0604030504040204" pitchFamily="34" charset="0"/>
                <a:ea typeface="Tahoma" panose="020B0604030504040204" pitchFamily="34" charset="0"/>
                <a:cs typeface="Tahoma" panose="020B0604030504040204" pitchFamily="34" charset="0"/>
              </a:rPr>
              <a:t>dry land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appear… </a:t>
            </a: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there be </a:t>
            </a:r>
            <a:r>
              <a:rPr lang="en-US" sz="43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lights </a:t>
            </a:r>
            <a:r>
              <a:rPr lang="en-US" sz="4300" dirty="0">
                <a:solidFill>
                  <a:srgbClr val="92D050"/>
                </a:solidFill>
                <a:latin typeface="Tahoma" panose="020B0604030504040204" pitchFamily="34" charset="0"/>
                <a:ea typeface="Tahoma" panose="020B0604030504040204" pitchFamily="34" charset="0"/>
                <a:cs typeface="Tahoma" panose="020B0604030504040204" pitchFamily="34" charset="0"/>
              </a:rPr>
              <a:t>in the </a:t>
            </a:r>
            <a:r>
              <a:rPr lang="en-US" sz="4300" dirty="0" smtClean="0">
                <a:solidFill>
                  <a:srgbClr val="92D050"/>
                </a:solidFill>
                <a:latin typeface="Tahoma" panose="020B0604030504040204" pitchFamily="34" charset="0"/>
                <a:ea typeface="Tahoma" panose="020B0604030504040204" pitchFamily="34" charset="0"/>
                <a:cs typeface="Tahoma" panose="020B0604030504040204" pitchFamily="34" charset="0"/>
              </a:rPr>
              <a:t>expanse </a:t>
            </a:r>
            <a:r>
              <a:rPr lang="en-US" sz="4300" dirty="0">
                <a:solidFill>
                  <a:srgbClr val="92D050"/>
                </a:solidFill>
                <a:latin typeface="Tahoma" panose="020B0604030504040204" pitchFamily="34" charset="0"/>
                <a:ea typeface="Tahoma" panose="020B0604030504040204" pitchFamily="34" charset="0"/>
                <a:cs typeface="Tahoma" panose="020B0604030504040204" pitchFamily="34" charset="0"/>
              </a:rPr>
              <a:t>of the heavens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to separate the day from the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night… </a:t>
            </a: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4300" dirty="0">
                <a:solidFill>
                  <a:srgbClr val="92D050"/>
                </a:solidFill>
                <a:latin typeface="Tahoma" panose="020B0604030504040204" pitchFamily="34" charset="0"/>
                <a:ea typeface="Tahoma" panose="020B0604030504040204" pitchFamily="34" charset="0"/>
                <a:cs typeface="Tahoma" panose="020B0604030504040204" pitchFamily="34" charset="0"/>
              </a:rPr>
              <a:t>waters </a:t>
            </a:r>
            <a:r>
              <a:rPr lang="en-US" sz="4300" dirty="0" smtClean="0">
                <a:solidFill>
                  <a:srgbClr val="92D050"/>
                </a:solidFill>
                <a:latin typeface="Tahoma" panose="020B0604030504040204" pitchFamily="34" charset="0"/>
                <a:ea typeface="Tahoma" panose="020B0604030504040204" pitchFamily="34" charset="0"/>
                <a:cs typeface="Tahoma" panose="020B0604030504040204" pitchFamily="34" charset="0"/>
              </a:rPr>
              <a:t>teem </a:t>
            </a:r>
            <a:r>
              <a:rPr lang="en-US" sz="4300" dirty="0">
                <a:solidFill>
                  <a:srgbClr val="92D050"/>
                </a:solidFill>
                <a:latin typeface="Tahoma" panose="020B0604030504040204" pitchFamily="34" charset="0"/>
                <a:ea typeface="Tahoma" panose="020B0604030504040204" pitchFamily="34" charset="0"/>
                <a:cs typeface="Tahoma" panose="020B0604030504040204" pitchFamily="34" charset="0"/>
              </a:rPr>
              <a:t>with swarms of living creatures</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birds fly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above the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earth… </a:t>
            </a: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the earth </a:t>
            </a:r>
            <a:r>
              <a:rPr lang="en-US" sz="4300" dirty="0">
                <a:solidFill>
                  <a:srgbClr val="92D050"/>
                </a:solidFill>
                <a:latin typeface="Tahoma" panose="020B0604030504040204" pitchFamily="34" charset="0"/>
                <a:ea typeface="Tahoma" panose="020B0604030504040204" pitchFamily="34" charset="0"/>
                <a:cs typeface="Tahoma" panose="020B0604030504040204" pitchFamily="34" charset="0"/>
              </a:rPr>
              <a:t>bring forth living </a:t>
            </a:r>
            <a:r>
              <a:rPr lang="en-US" sz="4300" dirty="0" smtClean="0">
                <a:solidFill>
                  <a:srgbClr val="92D050"/>
                </a:solidFill>
                <a:latin typeface="Tahoma" panose="020B0604030504040204" pitchFamily="34" charset="0"/>
                <a:ea typeface="Tahoma" panose="020B0604030504040204" pitchFamily="34" charset="0"/>
                <a:cs typeface="Tahoma" panose="020B0604030504040204" pitchFamily="34" charset="0"/>
              </a:rPr>
              <a:t>creatures</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300" dirty="0" smtClean="0">
                <a:solidFill>
                  <a:srgbClr val="00B0F0"/>
                </a:solidFill>
                <a:latin typeface="Tahoma" panose="020B0604030504040204" pitchFamily="34" charset="0"/>
                <a:ea typeface="Tahoma" panose="020B0604030504040204" pitchFamily="34" charset="0"/>
                <a:cs typeface="Tahoma" panose="020B0604030504040204" pitchFamily="34" charset="0"/>
              </a:rPr>
              <a:t>Let </a:t>
            </a:r>
            <a:r>
              <a:rPr lang="en-US" sz="4300" dirty="0">
                <a:solidFill>
                  <a:srgbClr val="00B0F0"/>
                </a:solidFill>
                <a:latin typeface="Tahoma" panose="020B0604030504040204" pitchFamily="34" charset="0"/>
                <a:ea typeface="Tahoma" panose="020B0604030504040204" pitchFamily="34" charset="0"/>
                <a:cs typeface="Tahoma" panose="020B0604030504040204" pitchFamily="34" charset="0"/>
              </a:rPr>
              <a:t>Us make </a:t>
            </a:r>
            <a:r>
              <a:rPr lang="en-US" sz="4300" dirty="0">
                <a:solidFill>
                  <a:srgbClr val="92D050"/>
                </a:solidFill>
                <a:latin typeface="Tahoma" panose="020B0604030504040204" pitchFamily="34" charset="0"/>
                <a:ea typeface="Tahoma" panose="020B0604030504040204" pitchFamily="34" charset="0"/>
                <a:cs typeface="Tahoma" panose="020B0604030504040204" pitchFamily="34" charset="0"/>
              </a:rPr>
              <a:t>man</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4300" dirty="0">
                <a:solidFill>
                  <a:srgbClr val="00B0F0"/>
                </a:solidFill>
                <a:latin typeface="Tahoma" panose="020B0604030504040204" pitchFamily="34" charset="0"/>
                <a:ea typeface="Tahoma" panose="020B0604030504040204" pitchFamily="34" charset="0"/>
                <a:cs typeface="Tahoma" panose="020B0604030504040204" pitchFamily="34" charset="0"/>
              </a:rPr>
              <a:t>Our image, according to Our </a:t>
            </a:r>
            <a:r>
              <a:rPr lang="en-US" sz="4300" dirty="0" smtClean="0">
                <a:solidFill>
                  <a:srgbClr val="00B0F0"/>
                </a:solidFill>
                <a:latin typeface="Tahoma" panose="020B0604030504040204" pitchFamily="34" charset="0"/>
                <a:ea typeface="Tahoma" panose="020B0604030504040204" pitchFamily="34" charset="0"/>
                <a:cs typeface="Tahoma" panose="020B0604030504040204" pitchFamily="34" charset="0"/>
              </a:rPr>
              <a:t>likeness</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Behold, </a:t>
            </a:r>
            <a:r>
              <a:rPr lang="en-US" sz="4300" dirty="0">
                <a:solidFill>
                  <a:srgbClr val="00B0F0"/>
                </a:solidFill>
                <a:latin typeface="Tahoma" panose="020B0604030504040204" pitchFamily="34" charset="0"/>
                <a:ea typeface="Tahoma" panose="020B0604030504040204" pitchFamily="34" charset="0"/>
                <a:cs typeface="Tahoma" panose="020B0604030504040204" pitchFamily="34" charset="0"/>
              </a:rPr>
              <a:t>I have given </a:t>
            </a:r>
            <a:r>
              <a:rPr lang="en-US" sz="4300" dirty="0">
                <a:solidFill>
                  <a:srgbClr val="92D050"/>
                </a:solidFill>
                <a:latin typeface="Tahoma" panose="020B0604030504040204" pitchFamily="34" charset="0"/>
                <a:ea typeface="Tahoma" panose="020B0604030504040204" pitchFamily="34" charset="0"/>
                <a:cs typeface="Tahoma" panose="020B0604030504040204" pitchFamily="34" charset="0"/>
              </a:rPr>
              <a:t>you every plant yielding seed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that is on the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surface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of all the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earth” (1:3, 6, 9, 11, 14, 20, 24, 26, 29).</a:t>
            </a:r>
            <a:endParaRPr lang="en-US" sz="43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38726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9050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Christ will Come Back with Your Reward based on Your Obedience or Disobedience</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algn="ctr">
              <a:lnSpc>
                <a:spcPct val="90000"/>
              </a:lnSpc>
              <a:buNone/>
            </a:pPr>
            <a:endParaRPr lang="en-US" sz="44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r>
              <a:rPr lang="en-US" sz="44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i="1" dirty="0" smtClean="0">
                <a:solidFill>
                  <a:srgbClr val="92D050"/>
                </a:solidFill>
                <a:latin typeface="Tahoma" panose="020B0604030504040204" pitchFamily="34" charset="0"/>
                <a:ea typeface="Tahoma" panose="020B0604030504040204" pitchFamily="34" charset="0"/>
                <a:cs typeface="Tahoma" panose="020B0604030504040204" pitchFamily="34" charset="0"/>
              </a:rPr>
              <a:t>give</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relief to you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who are afflicted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to us as well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when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the Lord Jesus will be revealed from heaven with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His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mighty angels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in flaming fire</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dealing out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retribution to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those who do not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know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to those who do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not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obey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the gospel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of our Lord Jesus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These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will pay the penalty of eternal destruction</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away from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the presence of the Lord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from the glory of His </a:t>
            </a:r>
            <a:r>
              <a:rPr lang="en-US" sz="4400" dirty="0" smtClean="0">
                <a:solidFill>
                  <a:srgbClr val="00B0F0"/>
                </a:solidFill>
                <a:latin typeface="Tahoma" panose="020B0604030504040204" pitchFamily="34" charset="0"/>
                <a:ea typeface="Tahoma" panose="020B0604030504040204" pitchFamily="34" charset="0"/>
                <a:cs typeface="Tahoma" panose="020B0604030504040204" pitchFamily="34" charset="0"/>
              </a:rPr>
              <a:t>power</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lnSpc>
                <a:spcPct val="90000"/>
              </a:lnSpc>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Thess. 1:7-9)</a:t>
            </a:r>
          </a:p>
          <a:p>
            <a:pPr algn="ctr">
              <a:lnSpc>
                <a:spcPct val="90000"/>
              </a:lnSpc>
              <a:buNone/>
            </a:pPr>
            <a:endParaRPr lang="en-US" sz="44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endParaRPr lang="en-US" sz="43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endParaRPr lang="en-US" sz="44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buNone/>
            </a:pPr>
            <a:endParaRPr lang="en-US" sz="43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52912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lnSpc>
                <a:spcPct val="80000"/>
              </a:lnSpc>
              <a:buNone/>
            </a:pPr>
            <a:r>
              <a:rPr lang="en-US" dirty="0" smtClean="0">
                <a:solidFill>
                  <a:schemeClr val="bg1"/>
                </a:solidFill>
                <a:effectLst/>
                <a:latin typeface="Tahoma" pitchFamily="34" charset="0"/>
                <a:ea typeface="Tahoma" pitchFamily="34" charset="0"/>
                <a:cs typeface="Tahoma" pitchFamily="34" charset="0"/>
              </a:rPr>
              <a:t>There were 5 phrases repeated in Genesis 1, </a:t>
            </a:r>
            <a:endParaRPr lang="en-US" dirty="0" smtClean="0">
              <a:solidFill>
                <a:schemeClr val="bg1"/>
              </a:solidFill>
              <a:effectLst/>
              <a:latin typeface="Tahoma" pitchFamily="34" charset="0"/>
              <a:ea typeface="Tahoma" pitchFamily="34" charset="0"/>
              <a:cs typeface="Tahoma" pitchFamily="34" charset="0"/>
            </a:endParaRPr>
          </a:p>
          <a:p>
            <a:pPr algn="ctr">
              <a:lnSpc>
                <a:spcPct val="80000"/>
              </a:lnSpc>
              <a:buNone/>
            </a:pPr>
            <a:r>
              <a:rPr lang="en-US" dirty="0" smtClean="0">
                <a:solidFill>
                  <a:schemeClr val="bg1"/>
                </a:solidFill>
                <a:effectLst/>
                <a:latin typeface="Tahoma" pitchFamily="34" charset="0"/>
                <a:ea typeface="Tahoma" pitchFamily="34" charset="0"/>
                <a:cs typeface="Tahoma" pitchFamily="34" charset="0"/>
              </a:rPr>
              <a:t>“</a:t>
            </a:r>
            <a:r>
              <a:rPr lang="en-US" dirty="0" smtClean="0">
                <a:solidFill>
                  <a:schemeClr val="bg1"/>
                </a:solidFill>
                <a:effectLst/>
                <a:latin typeface="Tahoma" pitchFamily="34" charset="0"/>
                <a:ea typeface="Tahoma" pitchFamily="34" charset="0"/>
                <a:cs typeface="Tahoma" pitchFamily="34" charset="0"/>
              </a:rPr>
              <a:t>Then God said’, </a:t>
            </a:r>
            <a:endParaRPr lang="en-US" dirty="0" smtClean="0">
              <a:solidFill>
                <a:schemeClr val="bg1"/>
              </a:solidFill>
              <a:effectLst/>
              <a:latin typeface="Tahoma" pitchFamily="34" charset="0"/>
              <a:ea typeface="Tahoma" pitchFamily="34" charset="0"/>
              <a:cs typeface="Tahoma" pitchFamily="34" charset="0"/>
            </a:endParaRPr>
          </a:p>
          <a:p>
            <a:pPr algn="ctr">
              <a:lnSpc>
                <a:spcPct val="80000"/>
              </a:lnSpc>
              <a:buNone/>
            </a:pPr>
            <a:r>
              <a:rPr lang="en-US" dirty="0" smtClean="0">
                <a:solidFill>
                  <a:schemeClr val="bg1"/>
                </a:solidFill>
                <a:effectLst/>
                <a:latin typeface="Tahoma" pitchFamily="34" charset="0"/>
                <a:ea typeface="Tahoma" pitchFamily="34" charset="0"/>
                <a:cs typeface="Tahoma" pitchFamily="34" charset="0"/>
              </a:rPr>
              <a:t>‘</a:t>
            </a:r>
            <a:r>
              <a:rPr lang="en-US" dirty="0" smtClean="0">
                <a:solidFill>
                  <a:schemeClr val="bg1"/>
                </a:solidFill>
                <a:effectLst/>
                <a:latin typeface="Tahoma" pitchFamily="34" charset="0"/>
                <a:ea typeface="Tahoma" pitchFamily="34" charset="0"/>
                <a:cs typeface="Tahoma" pitchFamily="34" charset="0"/>
              </a:rPr>
              <a:t>God saw that it was good’, </a:t>
            </a:r>
            <a:endParaRPr lang="en-US" dirty="0" smtClean="0">
              <a:solidFill>
                <a:schemeClr val="bg1"/>
              </a:solidFill>
              <a:effectLst/>
              <a:latin typeface="Tahoma" pitchFamily="34" charset="0"/>
              <a:ea typeface="Tahoma" pitchFamily="34" charset="0"/>
              <a:cs typeface="Tahoma" pitchFamily="34" charset="0"/>
            </a:endParaRPr>
          </a:p>
          <a:p>
            <a:pPr algn="ctr">
              <a:lnSpc>
                <a:spcPct val="80000"/>
              </a:lnSpc>
              <a:buNone/>
            </a:pPr>
            <a:r>
              <a:rPr lang="en-US" dirty="0" smtClean="0">
                <a:solidFill>
                  <a:schemeClr val="bg1"/>
                </a:solidFill>
                <a:effectLst/>
                <a:latin typeface="Tahoma" pitchFamily="34" charset="0"/>
                <a:ea typeface="Tahoma" pitchFamily="34" charset="0"/>
                <a:cs typeface="Tahoma" pitchFamily="34" charset="0"/>
              </a:rPr>
              <a:t>‘</a:t>
            </a:r>
            <a:r>
              <a:rPr lang="en-US" dirty="0" smtClean="0">
                <a:solidFill>
                  <a:schemeClr val="bg1"/>
                </a:solidFill>
                <a:effectLst/>
                <a:latin typeface="Tahoma" pitchFamily="34" charset="0"/>
                <a:ea typeface="Tahoma" pitchFamily="34" charset="0"/>
                <a:cs typeface="Tahoma" pitchFamily="34" charset="0"/>
              </a:rPr>
              <a:t>evening </a:t>
            </a:r>
            <a:r>
              <a:rPr lang="en-US" dirty="0" smtClean="0">
                <a:solidFill>
                  <a:schemeClr val="bg1"/>
                </a:solidFill>
                <a:effectLst/>
                <a:latin typeface="Tahoma" pitchFamily="34" charset="0"/>
                <a:ea typeface="Tahoma" pitchFamily="34" charset="0"/>
                <a:cs typeface="Tahoma" pitchFamily="34" charset="0"/>
              </a:rPr>
              <a:t>&amp; </a:t>
            </a:r>
            <a:r>
              <a:rPr lang="en-US" dirty="0" smtClean="0">
                <a:solidFill>
                  <a:schemeClr val="bg1"/>
                </a:solidFill>
                <a:effectLst/>
                <a:latin typeface="Tahoma" pitchFamily="34" charset="0"/>
                <a:ea typeface="Tahoma" pitchFamily="34" charset="0"/>
                <a:cs typeface="Tahoma" pitchFamily="34" charset="0"/>
              </a:rPr>
              <a:t>the morning’, </a:t>
            </a:r>
            <a:endParaRPr lang="en-US" dirty="0" smtClean="0">
              <a:solidFill>
                <a:schemeClr val="bg1"/>
              </a:solidFill>
              <a:effectLst/>
              <a:latin typeface="Tahoma" pitchFamily="34" charset="0"/>
              <a:ea typeface="Tahoma" pitchFamily="34" charset="0"/>
              <a:cs typeface="Tahoma" pitchFamily="34" charset="0"/>
            </a:endParaRPr>
          </a:p>
          <a:p>
            <a:pPr algn="ctr">
              <a:lnSpc>
                <a:spcPct val="80000"/>
              </a:lnSpc>
              <a:buNone/>
            </a:pPr>
            <a:r>
              <a:rPr lang="en-US" dirty="0" smtClean="0">
                <a:solidFill>
                  <a:schemeClr val="bg1"/>
                </a:solidFill>
                <a:effectLst/>
                <a:latin typeface="Tahoma" pitchFamily="34" charset="0"/>
                <a:ea typeface="Tahoma" pitchFamily="34" charset="0"/>
                <a:cs typeface="Tahoma" pitchFamily="34" charset="0"/>
              </a:rPr>
              <a:t>‘</a:t>
            </a:r>
            <a:r>
              <a:rPr lang="en-US" dirty="0" smtClean="0">
                <a:solidFill>
                  <a:schemeClr val="bg1"/>
                </a:solidFill>
                <a:effectLst/>
                <a:latin typeface="Tahoma" pitchFamily="34" charset="0"/>
                <a:ea typeface="Tahoma" pitchFamily="34" charset="0"/>
                <a:cs typeface="Tahoma" pitchFamily="34" charset="0"/>
              </a:rPr>
              <a:t>after their kind’, </a:t>
            </a:r>
            <a:r>
              <a:rPr lang="en-US" dirty="0" smtClean="0">
                <a:solidFill>
                  <a:schemeClr val="bg1"/>
                </a:solidFill>
                <a:effectLst/>
                <a:latin typeface="Tahoma" pitchFamily="34" charset="0"/>
                <a:ea typeface="Tahoma" pitchFamily="34" charset="0"/>
                <a:cs typeface="Tahoma" pitchFamily="34" charset="0"/>
              </a:rPr>
              <a:t>and</a:t>
            </a:r>
          </a:p>
          <a:p>
            <a:pPr algn="ctr">
              <a:lnSpc>
                <a:spcPct val="80000"/>
              </a:lnSpc>
              <a:buNone/>
            </a:pPr>
            <a:r>
              <a:rPr lang="en-US" dirty="0" smtClean="0">
                <a:solidFill>
                  <a:schemeClr val="bg1"/>
                </a:solidFill>
                <a:effectLst/>
                <a:latin typeface="Tahoma" pitchFamily="34" charset="0"/>
                <a:ea typeface="Tahoma" pitchFamily="34" charset="0"/>
                <a:cs typeface="Tahoma" pitchFamily="34" charset="0"/>
              </a:rPr>
              <a:t> </a:t>
            </a:r>
            <a:r>
              <a:rPr lang="en-US" dirty="0" smtClean="0">
                <a:solidFill>
                  <a:schemeClr val="bg1"/>
                </a:solidFill>
                <a:effectLst/>
                <a:latin typeface="Tahoma" pitchFamily="34" charset="0"/>
                <a:ea typeface="Tahoma" pitchFamily="34" charset="0"/>
                <a:cs typeface="Tahoma" pitchFamily="34" charset="0"/>
              </a:rPr>
              <a:t>‘it was so’.”</a:t>
            </a:r>
          </a:p>
          <a:p>
            <a:pPr algn="ctr">
              <a:lnSpc>
                <a:spcPct val="80000"/>
              </a:lnSpc>
              <a:buNone/>
            </a:pPr>
            <a:r>
              <a:rPr lang="en-US" sz="4000" dirty="0" smtClean="0">
                <a:solidFill>
                  <a:schemeClr val="bg1"/>
                </a:solidFill>
                <a:effectLst/>
                <a:latin typeface="Tahoma" pitchFamily="34" charset="0"/>
                <a:ea typeface="Tahoma" pitchFamily="34" charset="0"/>
                <a:cs typeface="Tahoma" pitchFamily="34" charset="0"/>
              </a:rPr>
              <a:t> </a:t>
            </a:r>
          </a:p>
          <a:p>
            <a:pPr algn="ctr">
              <a:lnSpc>
                <a:spcPct val="80000"/>
              </a:lnSpc>
              <a:buNone/>
            </a:pPr>
            <a:r>
              <a:rPr lang="en-US" dirty="0" smtClean="0">
                <a:solidFill>
                  <a:schemeClr val="bg1"/>
                </a:solidFill>
                <a:effectLst/>
                <a:latin typeface="Tahoma" pitchFamily="34" charset="0"/>
                <a:ea typeface="Tahoma" pitchFamily="34" charset="0"/>
                <a:cs typeface="Tahoma" pitchFamily="34" charset="0"/>
              </a:rPr>
              <a:t>Don’t be deceived by man’s error which leads people </a:t>
            </a:r>
            <a:r>
              <a:rPr lang="en-US" dirty="0" smtClean="0">
                <a:solidFill>
                  <a:schemeClr val="bg1"/>
                </a:solidFill>
                <a:effectLst/>
                <a:latin typeface="Tahoma" pitchFamily="34" charset="0"/>
                <a:ea typeface="Tahoma" pitchFamily="34" charset="0"/>
                <a:cs typeface="Tahoma" pitchFamily="34" charset="0"/>
              </a:rPr>
              <a:t>to</a:t>
            </a:r>
          </a:p>
          <a:p>
            <a:pPr algn="ctr">
              <a:lnSpc>
                <a:spcPct val="80000"/>
              </a:lnSpc>
              <a:buNone/>
            </a:pPr>
            <a:r>
              <a:rPr lang="en-US" dirty="0" smtClean="0">
                <a:solidFill>
                  <a:schemeClr val="bg1"/>
                </a:solidFill>
                <a:effectLst/>
                <a:latin typeface="Tahoma" pitchFamily="34" charset="0"/>
                <a:ea typeface="Tahoma" pitchFamily="34" charset="0"/>
                <a:cs typeface="Tahoma" pitchFamily="34" charset="0"/>
              </a:rPr>
              <a:t>believe </a:t>
            </a:r>
            <a:r>
              <a:rPr lang="en-US" dirty="0" smtClean="0">
                <a:solidFill>
                  <a:schemeClr val="bg1"/>
                </a:solidFill>
                <a:effectLst/>
                <a:latin typeface="Tahoma" pitchFamily="34" charset="0"/>
                <a:ea typeface="Tahoma" pitchFamily="34" charset="0"/>
                <a:cs typeface="Tahoma" pitchFamily="34" charset="0"/>
              </a:rPr>
              <a:t>a lie &amp; be condemned (2 Thess. 2:9-12)!</a:t>
            </a:r>
          </a:p>
          <a:p>
            <a:pPr algn="ctr">
              <a:lnSpc>
                <a:spcPct val="80000"/>
              </a:lnSpc>
              <a:buNone/>
            </a:pPr>
            <a:endParaRPr lang="en-US" dirty="0" smtClean="0">
              <a:solidFill>
                <a:schemeClr val="bg1"/>
              </a:solidFill>
              <a:effectLst/>
              <a:latin typeface="Tahoma" pitchFamily="34" charset="0"/>
              <a:ea typeface="Tahoma" pitchFamily="34" charset="0"/>
              <a:cs typeface="Tahoma" pitchFamily="34" charset="0"/>
            </a:endParaRPr>
          </a:p>
          <a:p>
            <a:pPr algn="ctr">
              <a:lnSpc>
                <a:spcPct val="80000"/>
              </a:lnSpc>
              <a:buNone/>
            </a:pPr>
            <a:endParaRPr lang="en-US" sz="42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lnSpc>
                <a:spcPct val="80000"/>
              </a:lnSpc>
              <a:buNone/>
            </a:pPr>
            <a:r>
              <a:rPr lang="en-US" sz="4400" dirty="0" smtClean="0">
                <a:solidFill>
                  <a:schemeClr val="bg1"/>
                </a:solidFill>
                <a:effectLst/>
                <a:latin typeface="Tahoma" pitchFamily="34" charset="0"/>
                <a:ea typeface="Tahoma" pitchFamily="34" charset="0"/>
                <a:cs typeface="Tahoma" pitchFamily="34" charset="0"/>
              </a:rPr>
              <a:t>For </a:t>
            </a:r>
            <a:r>
              <a:rPr lang="en-US" sz="4400" dirty="0" smtClean="0">
                <a:solidFill>
                  <a:schemeClr val="bg1"/>
                </a:solidFill>
                <a:effectLst/>
                <a:latin typeface="Tahoma" pitchFamily="34" charset="0"/>
                <a:ea typeface="Tahoma" pitchFamily="34" charset="0"/>
                <a:cs typeface="Tahoma" pitchFamily="34" charset="0"/>
              </a:rPr>
              <a:t>those who say it doesn’t matter what you believe </a:t>
            </a:r>
            <a:endParaRPr lang="en-US" sz="4400" dirty="0" smtClean="0">
              <a:solidFill>
                <a:schemeClr val="bg1"/>
              </a:solidFill>
              <a:effectLst/>
              <a:latin typeface="Tahoma" pitchFamily="34" charset="0"/>
              <a:ea typeface="Tahoma" pitchFamily="34" charset="0"/>
              <a:cs typeface="Tahoma" pitchFamily="34" charset="0"/>
            </a:endParaRPr>
          </a:p>
          <a:p>
            <a:pPr algn="ctr">
              <a:lnSpc>
                <a:spcPct val="80000"/>
              </a:lnSpc>
              <a:buNone/>
            </a:pPr>
            <a:r>
              <a:rPr lang="en-US" sz="4400" dirty="0" smtClean="0">
                <a:solidFill>
                  <a:schemeClr val="bg1"/>
                </a:solidFill>
                <a:effectLst/>
                <a:latin typeface="Tahoma" pitchFamily="34" charset="0"/>
                <a:ea typeface="Tahoma" pitchFamily="34" charset="0"/>
                <a:cs typeface="Tahoma" pitchFamily="34" charset="0"/>
              </a:rPr>
              <a:t>about Creation &amp; it isn’t a matter of salvation </a:t>
            </a:r>
          </a:p>
          <a:p>
            <a:pPr algn="ctr">
              <a:lnSpc>
                <a:spcPct val="80000"/>
              </a:lnSpc>
              <a:buNone/>
            </a:pPr>
            <a:r>
              <a:rPr lang="en-US" sz="4400" dirty="0" smtClean="0">
                <a:solidFill>
                  <a:schemeClr val="bg1"/>
                </a:solidFill>
                <a:effectLst/>
                <a:latin typeface="Tahoma" pitchFamily="34" charset="0"/>
                <a:ea typeface="Tahoma" pitchFamily="34" charset="0"/>
                <a:cs typeface="Tahoma" pitchFamily="34" charset="0"/>
              </a:rPr>
              <a:t>listen to Jesus.</a:t>
            </a:r>
          </a:p>
          <a:p>
            <a:pPr algn="ctr">
              <a:lnSpc>
                <a:spcPct val="80000"/>
              </a:lnSpc>
              <a:buNone/>
            </a:pPr>
            <a:r>
              <a:rPr lang="en-US" sz="4200" dirty="0" smtClean="0">
                <a:solidFill>
                  <a:schemeClr val="bg1"/>
                </a:solidFill>
                <a:effectLst/>
                <a:latin typeface="Tahoma" pitchFamily="34" charset="0"/>
                <a:ea typeface="Tahoma" pitchFamily="34" charset="0"/>
                <a:cs typeface="Tahoma" pitchFamily="34" charset="0"/>
              </a:rPr>
              <a:t> </a:t>
            </a:r>
          </a:p>
          <a:p>
            <a:pPr algn="ctr">
              <a:lnSpc>
                <a:spcPct val="80000"/>
              </a:lnSpc>
              <a:buNone/>
            </a:pPr>
            <a:r>
              <a:rPr lang="en-US" sz="4400" dirty="0" smtClean="0">
                <a:solidFill>
                  <a:schemeClr val="bg1"/>
                </a:solidFill>
                <a:effectLst/>
                <a:latin typeface="Tahoma" pitchFamily="34" charset="0"/>
                <a:ea typeface="Tahoma" pitchFamily="34" charset="0"/>
                <a:cs typeface="Tahoma" pitchFamily="34" charset="0"/>
              </a:rPr>
              <a:t>Jesus </a:t>
            </a:r>
            <a:r>
              <a:rPr lang="en-US" sz="4400" dirty="0" smtClean="0">
                <a:solidFill>
                  <a:schemeClr val="bg1"/>
                </a:solidFill>
                <a:effectLst/>
                <a:latin typeface="Tahoma" pitchFamily="34" charset="0"/>
                <a:ea typeface="Tahoma" pitchFamily="34" charset="0"/>
                <a:cs typeface="Tahoma" pitchFamily="34" charset="0"/>
              </a:rPr>
              <a:t>said, “If you believed Moses, you would believe Me</a:t>
            </a:r>
            <a:r>
              <a:rPr lang="en-US" sz="4400" dirty="0" smtClean="0">
                <a:solidFill>
                  <a:schemeClr val="bg1"/>
                </a:solidFill>
                <a:effectLst/>
                <a:latin typeface="Tahoma" pitchFamily="34" charset="0"/>
                <a:ea typeface="Tahoma" pitchFamily="34" charset="0"/>
                <a:cs typeface="Tahoma" pitchFamily="34" charset="0"/>
              </a:rPr>
              <a:t>;</a:t>
            </a:r>
          </a:p>
          <a:p>
            <a:pPr algn="ctr">
              <a:lnSpc>
                <a:spcPct val="80000"/>
              </a:lnSpc>
              <a:buNone/>
            </a:pPr>
            <a:r>
              <a:rPr lang="en-US" sz="4400" dirty="0" smtClean="0">
                <a:solidFill>
                  <a:schemeClr val="bg1"/>
                </a:solidFill>
                <a:effectLst/>
                <a:latin typeface="Tahoma" pitchFamily="34" charset="0"/>
                <a:ea typeface="Tahoma" pitchFamily="34" charset="0"/>
                <a:cs typeface="Tahoma" pitchFamily="34" charset="0"/>
              </a:rPr>
              <a:t>for </a:t>
            </a:r>
            <a:r>
              <a:rPr lang="en-US" sz="4400" dirty="0" smtClean="0">
                <a:solidFill>
                  <a:schemeClr val="bg1"/>
                </a:solidFill>
                <a:effectLst/>
                <a:latin typeface="Tahoma" pitchFamily="34" charset="0"/>
                <a:ea typeface="Tahoma" pitchFamily="34" charset="0"/>
                <a:cs typeface="Tahoma" pitchFamily="34" charset="0"/>
              </a:rPr>
              <a:t>he wrote about Me. "But </a:t>
            </a:r>
            <a:r>
              <a:rPr lang="en-US" sz="4400" u="sng" dirty="0" smtClean="0">
                <a:solidFill>
                  <a:srgbClr val="FF0000"/>
                </a:solidFill>
                <a:effectLst/>
                <a:latin typeface="Tahoma" pitchFamily="34" charset="0"/>
                <a:ea typeface="Tahoma" pitchFamily="34" charset="0"/>
                <a:cs typeface="Tahoma" pitchFamily="34" charset="0"/>
              </a:rPr>
              <a:t>if you do not believe</a:t>
            </a:r>
            <a:r>
              <a:rPr lang="en-US" sz="4400" u="sng" dirty="0" smtClean="0">
                <a:solidFill>
                  <a:schemeClr val="bg1"/>
                </a:solidFill>
                <a:effectLst/>
                <a:latin typeface="Tahoma" pitchFamily="34" charset="0"/>
                <a:ea typeface="Tahoma" pitchFamily="34" charset="0"/>
                <a:cs typeface="Tahoma" pitchFamily="34" charset="0"/>
              </a:rPr>
              <a:t> </a:t>
            </a:r>
            <a:r>
              <a:rPr lang="en-US" sz="4400" u="sng" dirty="0" smtClean="0">
                <a:solidFill>
                  <a:srgbClr val="00B0F0"/>
                </a:solidFill>
                <a:effectLst/>
                <a:latin typeface="Tahoma" pitchFamily="34" charset="0"/>
                <a:ea typeface="Tahoma" pitchFamily="34" charset="0"/>
                <a:cs typeface="Tahoma" pitchFamily="34" charset="0"/>
              </a:rPr>
              <a:t>his </a:t>
            </a:r>
            <a:endParaRPr lang="en-US" sz="4400" u="sng" dirty="0" smtClean="0">
              <a:solidFill>
                <a:srgbClr val="00B0F0"/>
              </a:solidFill>
              <a:effectLst/>
              <a:latin typeface="Tahoma" pitchFamily="34" charset="0"/>
              <a:ea typeface="Tahoma" pitchFamily="34" charset="0"/>
              <a:cs typeface="Tahoma" pitchFamily="34" charset="0"/>
            </a:endParaRPr>
          </a:p>
          <a:p>
            <a:pPr algn="ctr">
              <a:lnSpc>
                <a:spcPct val="80000"/>
              </a:lnSpc>
              <a:buNone/>
            </a:pPr>
            <a:r>
              <a:rPr lang="en-US" sz="4400" u="sng" dirty="0" smtClean="0">
                <a:solidFill>
                  <a:srgbClr val="00B0F0"/>
                </a:solidFill>
                <a:effectLst/>
                <a:latin typeface="Tahoma" pitchFamily="34" charset="0"/>
                <a:ea typeface="Tahoma" pitchFamily="34" charset="0"/>
                <a:cs typeface="Tahoma" pitchFamily="34" charset="0"/>
              </a:rPr>
              <a:t>writings</a:t>
            </a:r>
            <a:r>
              <a:rPr lang="en-US" sz="4400" u="sng" dirty="0" smtClean="0">
                <a:solidFill>
                  <a:schemeClr val="bg1"/>
                </a:solidFill>
                <a:effectLst/>
                <a:latin typeface="Tahoma" pitchFamily="34" charset="0"/>
                <a:ea typeface="Tahoma" pitchFamily="34" charset="0"/>
                <a:cs typeface="Tahoma" pitchFamily="34" charset="0"/>
              </a:rPr>
              <a:t>, </a:t>
            </a:r>
            <a:r>
              <a:rPr lang="en-US" sz="4400" u="sng" dirty="0" smtClean="0">
                <a:solidFill>
                  <a:srgbClr val="FF0000"/>
                </a:solidFill>
                <a:effectLst/>
                <a:latin typeface="Tahoma" pitchFamily="34" charset="0"/>
                <a:ea typeface="Tahoma" pitchFamily="34" charset="0"/>
                <a:cs typeface="Tahoma" pitchFamily="34" charset="0"/>
              </a:rPr>
              <a:t>how will you believe </a:t>
            </a:r>
            <a:r>
              <a:rPr lang="en-US" sz="4400" u="sng" dirty="0" smtClean="0">
                <a:solidFill>
                  <a:srgbClr val="00B0F0"/>
                </a:solidFill>
                <a:effectLst/>
                <a:latin typeface="Tahoma" pitchFamily="34" charset="0"/>
                <a:ea typeface="Tahoma" pitchFamily="34" charset="0"/>
                <a:cs typeface="Tahoma" pitchFamily="34" charset="0"/>
              </a:rPr>
              <a:t>My words</a:t>
            </a:r>
            <a:r>
              <a:rPr lang="en-US" sz="4400" dirty="0" smtClean="0">
                <a:solidFill>
                  <a:schemeClr val="bg1"/>
                </a:solidFill>
                <a:effectLst/>
                <a:latin typeface="Tahoma" pitchFamily="34" charset="0"/>
                <a:ea typeface="Tahoma" pitchFamily="34" charset="0"/>
                <a:cs typeface="Tahoma" pitchFamily="34" charset="0"/>
              </a:rPr>
              <a:t>?” (Jn. 5:46-47)</a:t>
            </a:r>
            <a:endParaRPr lang="en-US" sz="4400" dirty="0" smtClean="0">
              <a:solidFill>
                <a:schemeClr val="bg1"/>
              </a:solidFill>
              <a:effectLst/>
              <a:latin typeface="Tahoma" pitchFamily="34" charset="0"/>
              <a:ea typeface="Tahoma" pitchFamily="34" charset="0"/>
              <a:cs typeface="Tahoma" pitchFamily="34" charset="0"/>
            </a:endParaRPr>
          </a:p>
          <a:p>
            <a:pPr algn="ctr">
              <a:lnSpc>
                <a:spcPct val="80000"/>
              </a:lnSpc>
              <a:buNone/>
            </a:pPr>
            <a:endParaRPr lang="en-US" sz="4200" dirty="0" smtClean="0">
              <a:solidFill>
                <a:schemeClr val="bg1"/>
              </a:solidFill>
              <a:effectLst/>
              <a:latin typeface="Tahoma" pitchFamily="34" charset="0"/>
              <a:ea typeface="Tahoma" pitchFamily="34" charset="0"/>
              <a:cs typeface="Tahoma" pitchFamily="34" charset="0"/>
            </a:endParaRPr>
          </a:p>
          <a:p>
            <a:pPr algn="ctr">
              <a:lnSpc>
                <a:spcPct val="80000"/>
              </a:lnSpc>
              <a:buNone/>
            </a:pPr>
            <a:r>
              <a:rPr lang="en-US" sz="4400" dirty="0" smtClean="0">
                <a:solidFill>
                  <a:schemeClr val="bg1"/>
                </a:solidFill>
                <a:latin typeface="Tahoma" pitchFamily="34" charset="0"/>
                <a:ea typeface="Tahoma" pitchFamily="34" charset="0"/>
                <a:cs typeface="Tahoma" pitchFamily="34" charset="0"/>
              </a:rPr>
              <a:t>Jesus also said, “</a:t>
            </a:r>
            <a:r>
              <a:rPr lang="en-US" sz="4400" u="sng" dirty="0" smtClean="0">
                <a:solidFill>
                  <a:srgbClr val="FFFF00"/>
                </a:solidFill>
                <a:latin typeface="Tahoma" pitchFamily="34" charset="0"/>
                <a:ea typeface="Tahoma" pitchFamily="34" charset="0"/>
                <a:cs typeface="Tahoma" pitchFamily="34" charset="0"/>
              </a:rPr>
              <a:t>He who believes </a:t>
            </a:r>
            <a:r>
              <a:rPr lang="en-US" sz="4400" u="sng" dirty="0" smtClean="0">
                <a:solidFill>
                  <a:srgbClr val="FFFF00"/>
                </a:solidFill>
                <a:latin typeface="Tahoma" pitchFamily="34" charset="0"/>
                <a:ea typeface="Tahoma" pitchFamily="34" charset="0"/>
                <a:cs typeface="Tahoma" pitchFamily="34" charset="0"/>
              </a:rPr>
              <a:t>&amp; </a:t>
            </a:r>
            <a:r>
              <a:rPr lang="en-US" sz="4400" u="sng" dirty="0" smtClean="0">
                <a:solidFill>
                  <a:srgbClr val="FFFF00"/>
                </a:solidFill>
                <a:latin typeface="Tahoma" pitchFamily="34" charset="0"/>
                <a:ea typeface="Tahoma" pitchFamily="34" charset="0"/>
                <a:cs typeface="Tahoma" pitchFamily="34" charset="0"/>
              </a:rPr>
              <a:t>has been baptized </a:t>
            </a:r>
            <a:endParaRPr lang="en-US" sz="4400" u="sng" dirty="0" smtClean="0">
              <a:solidFill>
                <a:srgbClr val="FFFF00"/>
              </a:solidFill>
              <a:latin typeface="Tahoma" pitchFamily="34" charset="0"/>
              <a:ea typeface="Tahoma" pitchFamily="34" charset="0"/>
              <a:cs typeface="Tahoma" pitchFamily="34" charset="0"/>
            </a:endParaRPr>
          </a:p>
          <a:p>
            <a:pPr algn="ctr">
              <a:lnSpc>
                <a:spcPct val="80000"/>
              </a:lnSpc>
              <a:buNone/>
            </a:pPr>
            <a:r>
              <a:rPr lang="en-US" sz="4400" u="sng" dirty="0" smtClean="0">
                <a:solidFill>
                  <a:srgbClr val="92D050"/>
                </a:solidFill>
                <a:latin typeface="Tahoma" pitchFamily="34" charset="0"/>
                <a:ea typeface="Tahoma" pitchFamily="34" charset="0"/>
                <a:cs typeface="Tahoma" pitchFamily="34" charset="0"/>
              </a:rPr>
              <a:t>shall be </a:t>
            </a:r>
            <a:r>
              <a:rPr lang="en-US" sz="4400" u="sng" dirty="0" smtClean="0">
                <a:solidFill>
                  <a:srgbClr val="92D050"/>
                </a:solidFill>
                <a:latin typeface="Tahoma" pitchFamily="34" charset="0"/>
                <a:ea typeface="Tahoma" pitchFamily="34" charset="0"/>
                <a:cs typeface="Tahoma" pitchFamily="34" charset="0"/>
              </a:rPr>
              <a:t>saved</a:t>
            </a:r>
            <a:r>
              <a:rPr lang="en-US" sz="4400" dirty="0" smtClean="0">
                <a:solidFill>
                  <a:schemeClr val="bg1"/>
                </a:solidFill>
                <a:latin typeface="Tahoma" pitchFamily="34" charset="0"/>
                <a:ea typeface="Tahoma" pitchFamily="34" charset="0"/>
                <a:cs typeface="Tahoma" pitchFamily="34" charset="0"/>
              </a:rPr>
              <a:t>” (Mark 16:16), not just believe only.</a:t>
            </a:r>
            <a:endParaRPr lang="en-US" sz="44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3674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sz="7500" dirty="0" smtClean="0">
                <a:solidFill>
                  <a:srgbClr val="FFFF00"/>
                </a:solidFill>
                <a:latin typeface="Tahoma" pitchFamily="34" charset="0"/>
                <a:ea typeface="Tahoma" pitchFamily="34" charset="0"/>
                <a:cs typeface="Tahoma" pitchFamily="34" charset="0"/>
              </a:rPr>
              <a:t>“Then God Said” (9 times)</a:t>
            </a:r>
            <a:endParaRPr lang="en-US" sz="7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The </a:t>
            </a:r>
            <a:r>
              <a:rPr lang="en-US" dirty="0" smtClean="0">
                <a:solidFill>
                  <a:schemeClr val="bg1"/>
                </a:solidFill>
                <a:effectLst/>
                <a:latin typeface="Tahoma" pitchFamily="34" charset="0"/>
                <a:ea typeface="Tahoma" pitchFamily="34" charset="0"/>
                <a:cs typeface="Tahoma" pitchFamily="34" charset="0"/>
              </a:rPr>
              <a:t>Bible records, </a:t>
            </a:r>
            <a:r>
              <a:rPr lang="en-US" dirty="0" smtClean="0">
                <a:solidFill>
                  <a:schemeClr val="bg1"/>
                </a:solidFill>
                <a:effectLst/>
                <a:latin typeface="Tahoma" pitchFamily="34" charset="0"/>
                <a:ea typeface="Tahoma" pitchFamily="34" charset="0"/>
                <a:cs typeface="Tahoma" pitchFamily="34" charset="0"/>
              </a:rPr>
              <a:t>God spoke </a:t>
            </a:r>
            <a:r>
              <a:rPr lang="en-US" dirty="0" smtClean="0">
                <a:solidFill>
                  <a:schemeClr val="bg1"/>
                </a:solidFill>
                <a:effectLst/>
                <a:latin typeface="Tahoma" pitchFamily="34" charset="0"/>
                <a:ea typeface="Tahoma" pitchFamily="34" charset="0"/>
                <a:cs typeface="Tahoma" pitchFamily="34" charset="0"/>
              </a:rPr>
              <a:t>&amp; </a:t>
            </a:r>
            <a:r>
              <a:rPr lang="en-US" dirty="0" smtClean="0">
                <a:solidFill>
                  <a:schemeClr val="bg1"/>
                </a:solidFill>
                <a:effectLst/>
                <a:latin typeface="Tahoma" pitchFamily="34" charset="0"/>
                <a:ea typeface="Tahoma" pitchFamily="34" charset="0"/>
                <a:cs typeface="Tahoma" pitchFamily="34" charset="0"/>
              </a:rPr>
              <a:t>it came into existence (Gen. 1:3, 6, 9, 11, 14, 20, 24, 26, 29)!</a:t>
            </a:r>
          </a:p>
          <a:p>
            <a:pPr algn="ctr">
              <a:buNone/>
            </a:pPr>
            <a:endParaRPr lang="en-US" sz="28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God </a:t>
            </a:r>
            <a:r>
              <a:rPr lang="en-US" dirty="0" smtClean="0">
                <a:solidFill>
                  <a:schemeClr val="bg1"/>
                </a:solidFill>
                <a:effectLst/>
                <a:latin typeface="Tahoma" pitchFamily="34" charset="0"/>
                <a:ea typeface="Tahoma" pitchFamily="34" charset="0"/>
                <a:cs typeface="Tahoma" pitchFamily="34" charset="0"/>
              </a:rPr>
              <a:t>speaks </a:t>
            </a:r>
            <a:r>
              <a:rPr lang="en-US" dirty="0" smtClean="0">
                <a:solidFill>
                  <a:schemeClr val="bg1"/>
                </a:solidFill>
                <a:effectLst/>
                <a:latin typeface="Tahoma" pitchFamily="34" charset="0"/>
                <a:ea typeface="Tahoma" pitchFamily="34" charset="0"/>
                <a:cs typeface="Tahoma" pitchFamily="34" charset="0"/>
              </a:rPr>
              <a:t>through words which His Son </a:t>
            </a:r>
            <a:r>
              <a:rPr lang="en-US" dirty="0" smtClean="0">
                <a:solidFill>
                  <a:schemeClr val="bg1"/>
                </a:solidFill>
                <a:effectLst/>
                <a:latin typeface="Tahoma" pitchFamily="34" charset="0"/>
                <a:ea typeface="Tahoma" pitchFamily="34" charset="0"/>
                <a:cs typeface="Tahoma" pitchFamily="34" charset="0"/>
              </a:rPr>
              <a:t>taught to </a:t>
            </a:r>
            <a:r>
              <a:rPr lang="en-US" dirty="0" smtClean="0">
                <a:solidFill>
                  <a:schemeClr val="bg1"/>
                </a:solidFill>
                <a:effectLst/>
                <a:latin typeface="Tahoma" pitchFamily="34" charset="0"/>
                <a:ea typeface="Tahoma" pitchFamily="34" charset="0"/>
                <a:cs typeface="Tahoma" pitchFamily="34" charset="0"/>
              </a:rPr>
              <a:t>mankind to save </a:t>
            </a:r>
            <a:r>
              <a:rPr lang="en-US" dirty="0" smtClean="0">
                <a:solidFill>
                  <a:schemeClr val="bg1"/>
                </a:solidFill>
                <a:effectLst/>
                <a:latin typeface="Tahoma" pitchFamily="34" charset="0"/>
                <a:ea typeface="Tahoma" pitchFamily="34" charset="0"/>
                <a:cs typeface="Tahoma" pitchFamily="34" charset="0"/>
              </a:rPr>
              <a:t>them </a:t>
            </a:r>
            <a:r>
              <a:rPr lang="en-US" dirty="0" smtClean="0">
                <a:solidFill>
                  <a:schemeClr val="bg1"/>
                </a:solidFill>
                <a:effectLst/>
                <a:latin typeface="Tahoma" pitchFamily="34" charset="0"/>
                <a:ea typeface="Tahoma" pitchFamily="34" charset="0"/>
                <a:cs typeface="Tahoma" pitchFamily="34" charset="0"/>
              </a:rPr>
              <a:t>(John 1:1-5, 14-18; 12:48-50</a:t>
            </a:r>
            <a:r>
              <a:rPr lang="en-US" dirty="0" smtClean="0">
                <a:solidFill>
                  <a:schemeClr val="bg1"/>
                </a:solidFill>
                <a:effectLst/>
                <a:latin typeface="Tahoma" pitchFamily="34" charset="0"/>
                <a:ea typeface="Tahoma" pitchFamily="34" charset="0"/>
                <a:cs typeface="Tahoma" pitchFamily="34" charset="0"/>
              </a:rPr>
              <a:t>).</a:t>
            </a:r>
            <a:endParaRPr lang="en-US" dirty="0" smtClean="0">
              <a:solidFill>
                <a:schemeClr val="bg1"/>
              </a:solidFill>
              <a:effectLst/>
              <a:latin typeface="Tahoma" pitchFamily="34" charset="0"/>
              <a:ea typeface="Tahoma" pitchFamily="34" charset="0"/>
              <a:cs typeface="Tahoma" pitchFamily="34" charset="0"/>
            </a:endParaRPr>
          </a:p>
          <a:p>
            <a:pPr algn="ctr">
              <a:buNone/>
            </a:pPr>
            <a:endParaRPr lang="en-US" sz="2800" dirty="0" smtClean="0">
              <a:solidFill>
                <a:schemeClr val="bg1"/>
              </a:solidFill>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186611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sz="7500" dirty="0" smtClean="0">
                <a:solidFill>
                  <a:srgbClr val="FFFF00"/>
                </a:solidFill>
                <a:latin typeface="Tahoma" pitchFamily="34" charset="0"/>
                <a:ea typeface="Tahoma" pitchFamily="34" charset="0"/>
                <a:cs typeface="Tahoma" pitchFamily="34" charset="0"/>
              </a:rPr>
              <a:t>Christ is the Word </a:t>
            </a:r>
            <a:r>
              <a:rPr lang="en-US" sz="7500" dirty="0" smtClean="0">
                <a:solidFill>
                  <a:srgbClr val="FFFF00"/>
                </a:solidFill>
                <a:latin typeface="Tahoma" pitchFamily="34" charset="0"/>
                <a:ea typeface="Tahoma" pitchFamily="34" charset="0"/>
                <a:cs typeface="Tahoma" pitchFamily="34" charset="0"/>
              </a:rPr>
              <a:t>who Creates</a:t>
            </a:r>
            <a:endParaRPr lang="en-US" sz="7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 beginning was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the Word,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the Word </a:t>
            </a:r>
            <a:endPar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was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with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God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the Word was God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He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was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in the beginning with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God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things came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into</a:t>
            </a:r>
          </a:p>
          <a:p>
            <a:pPr algn="ctr">
              <a:buNone/>
            </a:pP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being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through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apart from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nothing came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into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being that has come into being.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was life, </a:t>
            </a:r>
            <a:r>
              <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the life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was the Light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of men.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Light shines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in the darkness, </a:t>
            </a: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the darkness </a:t>
            </a: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did</a:t>
            </a:r>
          </a:p>
          <a:p>
            <a:pPr algn="ctr">
              <a:buNone/>
            </a:pP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not </a:t>
            </a: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comprehend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it” (John 1:1-5).</a:t>
            </a:r>
            <a:endPar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75595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fontScale="90000"/>
          </a:bodyPr>
          <a:lstStyle/>
          <a:p>
            <a:r>
              <a:rPr lang="en-US" sz="7500" dirty="0" smtClean="0">
                <a:solidFill>
                  <a:srgbClr val="FFFF00"/>
                </a:solidFill>
                <a:latin typeface="Tahoma" pitchFamily="34" charset="0"/>
                <a:ea typeface="Tahoma" pitchFamily="34" charset="0"/>
                <a:cs typeface="Tahoma" pitchFamily="34" charset="0"/>
              </a:rPr>
              <a:t>Christ is the Word </a:t>
            </a:r>
            <a:r>
              <a:rPr lang="en-US" sz="7500" dirty="0" smtClean="0">
                <a:solidFill>
                  <a:srgbClr val="FFFF00"/>
                </a:solidFill>
                <a:latin typeface="Tahoma" pitchFamily="34" charset="0"/>
                <a:ea typeface="Tahoma" pitchFamily="34" charset="0"/>
                <a:cs typeface="Tahoma" pitchFamily="34" charset="0"/>
              </a:rPr>
              <a:t>who Speaks Truth</a:t>
            </a:r>
            <a:endParaRPr lang="en-US" sz="7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a:bodyPr>
          <a:lstStyle/>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Word became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flesh</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dwelt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among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we saw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His glory, glory</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as of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only begotten from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the Father</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full of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grace </a:t>
            </a:r>
            <a:r>
              <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truth</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rPr>
              <a:t>John</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testified</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about Him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cried out, saying, “This was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of whom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I</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said,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He who comes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after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me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has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higher rank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than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I</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He existed before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His fullness </a:t>
            </a:r>
            <a:r>
              <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rPr>
              <a:t>we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have all received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smtClean="0">
                <a:solidFill>
                  <a:srgbClr val="92D050"/>
                </a:solidFill>
                <a:latin typeface="Tahoma" panose="020B0604030504040204" pitchFamily="34" charset="0"/>
                <a:ea typeface="Tahoma" panose="020B0604030504040204" pitchFamily="34" charset="0"/>
                <a:cs typeface="Tahoma" panose="020B0604030504040204" pitchFamily="34" charset="0"/>
              </a:rPr>
              <a:t>grace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upon grace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the Law was given through Moses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grace</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truth came through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Jesus Christ</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No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one has seen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God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any time;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the only begotten God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who is in the bosom of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the Father</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He has explained </a:t>
            </a:r>
            <a:r>
              <a:rPr lang="en-US" i="1" dirty="0" smtClean="0">
                <a:solidFill>
                  <a:schemeClr val="bg1"/>
                </a:solidFill>
                <a:latin typeface="Tahoma" panose="020B0604030504040204" pitchFamily="34" charset="0"/>
                <a:ea typeface="Tahoma" panose="020B0604030504040204" pitchFamily="34" charset="0"/>
                <a:cs typeface="Tahoma" panose="020B0604030504040204" pitchFamily="34" charset="0"/>
              </a:rPr>
              <a:t>Him</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(Jn. 1:14-18).</a:t>
            </a:r>
            <a:endPar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5785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Jesus Spoke Exactly what the Father Said</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lnSpcReduction="10000"/>
          </a:bodyPr>
          <a:lstStyle/>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He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who rejects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does not receive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My sayings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has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one who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judges him</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word I spoke is what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will judge</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him</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at the last day</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I did not speak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on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My own initiative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the </a:t>
            </a:r>
            <a:r>
              <a:rPr lang="en-US" dirty="0" smtClean="0">
                <a:solidFill>
                  <a:srgbClr val="7030A0"/>
                </a:solidFill>
                <a:latin typeface="Tahoma" panose="020B0604030504040204" pitchFamily="34" charset="0"/>
                <a:ea typeface="Tahoma" panose="020B0604030504040204" pitchFamily="34" charset="0"/>
                <a:cs typeface="Tahoma" panose="020B0604030504040204" pitchFamily="34" charset="0"/>
              </a:rPr>
              <a:t>Father</a:t>
            </a:r>
          </a:p>
          <a:p>
            <a:pPr algn="ctr">
              <a:buNone/>
            </a:pPr>
            <a:r>
              <a:rPr lang="en-US"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Himself who sent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has given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a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commandment</a:t>
            </a:r>
          </a:p>
          <a:p>
            <a:pPr algn="ctr">
              <a:buNone/>
            </a:pPr>
            <a:r>
              <a:rPr lang="en-US" i="1"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to</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what to say and what to speak</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know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that His commandment </a:t>
            </a:r>
            <a:r>
              <a:rPr lang="en-US" dirty="0">
                <a:solidFill>
                  <a:srgbClr val="92D050"/>
                </a:solidFill>
                <a:latin typeface="Tahoma" panose="020B0604030504040204" pitchFamily="34" charset="0"/>
                <a:ea typeface="Tahoma" panose="020B0604030504040204" pitchFamily="34" charset="0"/>
                <a:cs typeface="Tahoma" panose="020B0604030504040204" pitchFamily="34" charset="0"/>
              </a:rPr>
              <a:t>is eternal life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the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things </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I speak, I speak just </a:t>
            </a: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as the Father has </a:t>
            </a:r>
            <a:endParaRPr lang="en-US"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dirty="0" smtClean="0">
                <a:solidFill>
                  <a:srgbClr val="7030A0"/>
                </a:solidFill>
                <a:latin typeface="Tahoma" panose="020B0604030504040204" pitchFamily="34" charset="0"/>
                <a:ea typeface="Tahoma" panose="020B0604030504040204" pitchFamily="34" charset="0"/>
                <a:cs typeface="Tahoma" panose="020B0604030504040204" pitchFamily="34" charset="0"/>
              </a:rPr>
              <a:t>told </a:t>
            </a:r>
            <a:r>
              <a:rPr lang="en-US" dirty="0" smtClean="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12:48-50).</a:t>
            </a:r>
            <a:endParaRPr lang="en-US"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58974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sz="7500" dirty="0" smtClean="0">
                <a:solidFill>
                  <a:srgbClr val="FFFF00"/>
                </a:solidFill>
                <a:latin typeface="Tahoma" pitchFamily="34" charset="0"/>
                <a:ea typeface="Tahoma" pitchFamily="34" charset="0"/>
                <a:cs typeface="Tahoma" pitchFamily="34" charset="0"/>
              </a:rPr>
              <a:t>“Then God Said” (9 times)</a:t>
            </a:r>
            <a:endParaRPr lang="en-US" sz="7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dirty="0" smtClean="0">
                <a:solidFill>
                  <a:schemeClr val="bg1"/>
                </a:solidFill>
                <a:effectLst/>
                <a:latin typeface="Tahoma" pitchFamily="34" charset="0"/>
                <a:ea typeface="Tahoma" pitchFamily="34" charset="0"/>
                <a:cs typeface="Tahoma" pitchFamily="34" charset="0"/>
              </a:rPr>
              <a:t>The </a:t>
            </a:r>
            <a:r>
              <a:rPr lang="en-US" dirty="0" smtClean="0">
                <a:solidFill>
                  <a:schemeClr val="bg1"/>
                </a:solidFill>
                <a:effectLst/>
                <a:latin typeface="Tahoma" pitchFamily="34" charset="0"/>
                <a:ea typeface="Tahoma" pitchFamily="34" charset="0"/>
                <a:cs typeface="Tahoma" pitchFamily="34" charset="0"/>
              </a:rPr>
              <a:t>Bible records, </a:t>
            </a:r>
            <a:r>
              <a:rPr lang="en-US" dirty="0" smtClean="0">
                <a:solidFill>
                  <a:schemeClr val="bg1"/>
                </a:solidFill>
                <a:effectLst/>
                <a:latin typeface="Tahoma" pitchFamily="34" charset="0"/>
                <a:ea typeface="Tahoma" pitchFamily="34" charset="0"/>
                <a:cs typeface="Tahoma" pitchFamily="34" charset="0"/>
              </a:rPr>
              <a:t>God spoke </a:t>
            </a:r>
            <a:r>
              <a:rPr lang="en-US" dirty="0" smtClean="0">
                <a:solidFill>
                  <a:schemeClr val="bg1"/>
                </a:solidFill>
                <a:effectLst/>
                <a:latin typeface="Tahoma" pitchFamily="34" charset="0"/>
                <a:ea typeface="Tahoma" pitchFamily="34" charset="0"/>
                <a:cs typeface="Tahoma" pitchFamily="34" charset="0"/>
              </a:rPr>
              <a:t>&amp; </a:t>
            </a:r>
            <a:r>
              <a:rPr lang="en-US" dirty="0" smtClean="0">
                <a:solidFill>
                  <a:schemeClr val="bg1"/>
                </a:solidFill>
                <a:effectLst/>
                <a:latin typeface="Tahoma" pitchFamily="34" charset="0"/>
                <a:ea typeface="Tahoma" pitchFamily="34" charset="0"/>
                <a:cs typeface="Tahoma" pitchFamily="34" charset="0"/>
              </a:rPr>
              <a:t>it came into existence (Gen. 1:3, 6, 9, 11, 14, 20, 24, 26, 29)!</a:t>
            </a:r>
          </a:p>
          <a:p>
            <a:pPr algn="ctr">
              <a:buNone/>
            </a:pPr>
            <a:endParaRPr lang="en-US" sz="28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God </a:t>
            </a:r>
            <a:r>
              <a:rPr lang="en-US" dirty="0" smtClean="0">
                <a:solidFill>
                  <a:schemeClr val="bg1"/>
                </a:solidFill>
                <a:effectLst/>
                <a:latin typeface="Tahoma" pitchFamily="34" charset="0"/>
                <a:ea typeface="Tahoma" pitchFamily="34" charset="0"/>
                <a:cs typeface="Tahoma" pitchFamily="34" charset="0"/>
              </a:rPr>
              <a:t>speaks </a:t>
            </a:r>
            <a:r>
              <a:rPr lang="en-US" dirty="0" smtClean="0">
                <a:solidFill>
                  <a:schemeClr val="bg1"/>
                </a:solidFill>
                <a:effectLst/>
                <a:latin typeface="Tahoma" pitchFamily="34" charset="0"/>
                <a:ea typeface="Tahoma" pitchFamily="34" charset="0"/>
                <a:cs typeface="Tahoma" pitchFamily="34" charset="0"/>
              </a:rPr>
              <a:t>through words which His Son </a:t>
            </a:r>
            <a:r>
              <a:rPr lang="en-US" dirty="0" smtClean="0">
                <a:solidFill>
                  <a:schemeClr val="bg1"/>
                </a:solidFill>
                <a:effectLst/>
                <a:latin typeface="Tahoma" pitchFamily="34" charset="0"/>
                <a:ea typeface="Tahoma" pitchFamily="34" charset="0"/>
                <a:cs typeface="Tahoma" pitchFamily="34" charset="0"/>
              </a:rPr>
              <a:t>taught to </a:t>
            </a:r>
            <a:r>
              <a:rPr lang="en-US" dirty="0" smtClean="0">
                <a:solidFill>
                  <a:schemeClr val="bg1"/>
                </a:solidFill>
                <a:effectLst/>
                <a:latin typeface="Tahoma" pitchFamily="34" charset="0"/>
                <a:ea typeface="Tahoma" pitchFamily="34" charset="0"/>
                <a:cs typeface="Tahoma" pitchFamily="34" charset="0"/>
              </a:rPr>
              <a:t>mankind to save </a:t>
            </a:r>
            <a:r>
              <a:rPr lang="en-US" dirty="0" smtClean="0">
                <a:solidFill>
                  <a:schemeClr val="bg1"/>
                </a:solidFill>
                <a:effectLst/>
                <a:latin typeface="Tahoma" pitchFamily="34" charset="0"/>
                <a:ea typeface="Tahoma" pitchFamily="34" charset="0"/>
                <a:cs typeface="Tahoma" pitchFamily="34" charset="0"/>
              </a:rPr>
              <a:t>them </a:t>
            </a:r>
            <a:r>
              <a:rPr lang="en-US" dirty="0" smtClean="0">
                <a:solidFill>
                  <a:schemeClr val="bg1"/>
                </a:solidFill>
                <a:effectLst/>
                <a:latin typeface="Tahoma" pitchFamily="34" charset="0"/>
                <a:ea typeface="Tahoma" pitchFamily="34" charset="0"/>
                <a:cs typeface="Tahoma" pitchFamily="34" charset="0"/>
              </a:rPr>
              <a:t>(John 1:1-5, 14-18; 12:48-50</a:t>
            </a:r>
            <a:r>
              <a:rPr lang="en-US" dirty="0" smtClean="0">
                <a:solidFill>
                  <a:schemeClr val="bg1"/>
                </a:solidFill>
                <a:effectLst/>
                <a:latin typeface="Tahoma" pitchFamily="34" charset="0"/>
                <a:ea typeface="Tahoma" pitchFamily="34" charset="0"/>
                <a:cs typeface="Tahoma" pitchFamily="34" charset="0"/>
              </a:rPr>
              <a:t>).</a:t>
            </a:r>
            <a:endParaRPr lang="en-US" dirty="0" smtClean="0">
              <a:solidFill>
                <a:schemeClr val="bg1"/>
              </a:solidFill>
              <a:effectLst/>
              <a:latin typeface="Tahoma" pitchFamily="34" charset="0"/>
              <a:ea typeface="Tahoma" pitchFamily="34" charset="0"/>
              <a:cs typeface="Tahoma" pitchFamily="34" charset="0"/>
            </a:endParaRPr>
          </a:p>
          <a:p>
            <a:pPr algn="ctr">
              <a:buNone/>
            </a:pPr>
            <a:endParaRPr lang="en-US" sz="28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Everyone who speaks about God’s will should quote exactly what the Scripture says and not add to or take away from it (1 Peter 4:11; Rev. 22:18-19).</a:t>
            </a:r>
            <a:endParaRPr lang="en-US"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18114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1560</TotalTime>
  <Words>3784</Words>
  <Application>Microsoft Office PowerPoint</Application>
  <PresentationFormat>Custom</PresentationFormat>
  <Paragraphs>310</Paragraphs>
  <Slides>42</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Tahoma</vt:lpstr>
      <vt:lpstr>Office Theme</vt:lpstr>
      <vt:lpstr>PowerPoint Presentation</vt:lpstr>
      <vt:lpstr>God Created the Heavens and the Earth</vt:lpstr>
      <vt:lpstr>“Then God Said” (9 times)</vt:lpstr>
      <vt:lpstr>“Then God Said” (9 times)</vt:lpstr>
      <vt:lpstr>“Then God Said” (9 times)</vt:lpstr>
      <vt:lpstr>Christ is the Word who Creates</vt:lpstr>
      <vt:lpstr>Christ is the Word who Speaks Truth</vt:lpstr>
      <vt:lpstr>Jesus Spoke Exactly what the Father Said</vt:lpstr>
      <vt:lpstr>“Then God Said” (9 times)</vt:lpstr>
      <vt:lpstr>Men Should Speak what God’s Word Says</vt:lpstr>
      <vt:lpstr>“God Saw that it was Good” (6 times)</vt:lpstr>
      <vt:lpstr>“God Saw that it was Good” (6 times)</vt:lpstr>
      <vt:lpstr>God is Good, not Evil &amp; Frees us From Death through Christ</vt:lpstr>
      <vt:lpstr>“God Saw that it was Good” (6 times)</vt:lpstr>
      <vt:lpstr>Imitate what is Good from the Scriptures</vt:lpstr>
      <vt:lpstr>Imitate what is Good from the Scriptures</vt:lpstr>
      <vt:lpstr>“There was Evening &amp; Morning” (6 times)</vt:lpstr>
      <vt:lpstr>“There was Evening &amp; Morning” (6 times)</vt:lpstr>
      <vt:lpstr>“There was Evening &amp; Morning” (6 times)</vt:lpstr>
      <vt:lpstr>“There was Evening &amp; Morning” (6 times)</vt:lpstr>
      <vt:lpstr>“There was Evening &amp; Morning” (6 times)</vt:lpstr>
      <vt:lpstr>“There was Evening &amp; Morning” (6 times)</vt:lpstr>
      <vt:lpstr>Are the Days of Creation 24 Hours or Ages?</vt:lpstr>
      <vt:lpstr>Are the Days of Creation 24 Hours or Ages?</vt:lpstr>
      <vt:lpstr>“After their Kind” (10 times)</vt:lpstr>
      <vt:lpstr>“After their Kind” (10 times)</vt:lpstr>
      <vt:lpstr>Trees Bear Fruit After their Kind</vt:lpstr>
      <vt:lpstr>Birds Produce Birds</vt:lpstr>
      <vt:lpstr>Apes Produce Apes, not Humans</vt:lpstr>
      <vt:lpstr>“After their Kind” (10 times)</vt:lpstr>
      <vt:lpstr>Jesus Taught that Seed Sown in a Good &amp; Honest Heart will Produce Fruit</vt:lpstr>
      <vt:lpstr>“After their Kind” (10 times)</vt:lpstr>
      <vt:lpstr>God’s Word Produces only Christians,  not Baptists, Methodists, Catholics, etc.</vt:lpstr>
      <vt:lpstr>“And it was so” (6 times)</vt:lpstr>
      <vt:lpstr>God Will Fulfill what He Promised  Giving Us Hope of Eternal Life</vt:lpstr>
      <vt:lpstr>“And it was so” (6 times)</vt:lpstr>
      <vt:lpstr>God Promised We Would Die &amp; Face Judgment</vt:lpstr>
      <vt:lpstr>“And it was so” (6 times)</vt:lpstr>
      <vt:lpstr>Christ will Come Back with Your Reward based on Your Obedience or Disobedience</vt:lpstr>
      <vt:lpstr>Christ will Come Back with Your Reward based on Your Obedience or Disobedience</vt:lpstr>
      <vt:lpstr>Conclusion</vt:lpstr>
      <vt:lpstr>Conclusion</vt:lpstr>
    </vt:vector>
  </TitlesOfParts>
  <Company>Highway 290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Beginning</dc:title>
  <dc:creator>Steven Lawrence Locklair</dc:creator>
  <cp:lastModifiedBy>Bettye Locklair</cp:lastModifiedBy>
  <cp:revision>54</cp:revision>
  <cp:lastPrinted>2020-01-19T01:35:40Z</cp:lastPrinted>
  <dcterms:created xsi:type="dcterms:W3CDTF">2014-01-11T21:26:20Z</dcterms:created>
  <dcterms:modified xsi:type="dcterms:W3CDTF">2020-01-19T13:59:43Z</dcterms:modified>
</cp:coreProperties>
</file>