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9" r:id="rId2"/>
    <p:sldId id="257" r:id="rId3"/>
    <p:sldId id="266" r:id="rId4"/>
    <p:sldId id="267" r:id="rId5"/>
    <p:sldId id="268" r:id="rId6"/>
    <p:sldId id="269" r:id="rId7"/>
    <p:sldId id="270" r:id="rId8"/>
    <p:sldId id="265" r:id="rId9"/>
    <p:sldId id="316" r:id="rId10"/>
    <p:sldId id="317" r:id="rId11"/>
    <p:sldId id="318" r:id="rId12"/>
    <p:sldId id="262" r:id="rId13"/>
    <p:sldId id="275" r:id="rId14"/>
    <p:sldId id="276" r:id="rId15"/>
    <p:sldId id="277" r:id="rId16"/>
    <p:sldId id="273" r:id="rId17"/>
    <p:sldId id="278" r:id="rId18"/>
    <p:sldId id="280" r:id="rId19"/>
    <p:sldId id="283" r:id="rId20"/>
    <p:sldId id="285" r:id="rId21"/>
    <p:sldId id="272" r:id="rId22"/>
    <p:sldId id="279" r:id="rId23"/>
    <p:sldId id="281" r:id="rId24"/>
    <p:sldId id="282" r:id="rId25"/>
    <p:sldId id="264" r:id="rId26"/>
    <p:sldId id="288" r:id="rId27"/>
    <p:sldId id="289" r:id="rId28"/>
    <p:sldId id="290" r:id="rId29"/>
    <p:sldId id="291" r:id="rId30"/>
    <p:sldId id="292" r:id="rId31"/>
    <p:sldId id="286" r:id="rId32"/>
    <p:sldId id="293" r:id="rId33"/>
    <p:sldId id="294" r:id="rId34"/>
    <p:sldId id="295" r:id="rId35"/>
    <p:sldId id="296" r:id="rId36"/>
    <p:sldId id="297" r:id="rId37"/>
    <p:sldId id="287" r:id="rId38"/>
    <p:sldId id="300" r:id="rId39"/>
    <p:sldId id="301" r:id="rId40"/>
    <p:sldId id="302" r:id="rId41"/>
    <p:sldId id="303" r:id="rId42"/>
    <p:sldId id="261" r:id="rId43"/>
    <p:sldId id="306" r:id="rId44"/>
    <p:sldId id="307" r:id="rId45"/>
    <p:sldId id="304" r:id="rId46"/>
    <p:sldId id="308" r:id="rId47"/>
    <p:sldId id="309" r:id="rId48"/>
    <p:sldId id="310" r:id="rId49"/>
    <p:sldId id="305" r:id="rId50"/>
    <p:sldId id="312" r:id="rId51"/>
    <p:sldId id="314" r:id="rId52"/>
    <p:sldId id="313" r:id="rId53"/>
    <p:sldId id="31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4" d="100"/>
          <a:sy n="84" d="100"/>
        </p:scale>
        <p:origin x="10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207D55-9520-4119-B450-AA43E7950205}"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A9211-3155-4755-B99B-86BFF1ADAD6E}" type="slidenum">
              <a:rPr lang="en-US" smtClean="0"/>
              <a:t>‹#›</a:t>
            </a:fld>
            <a:endParaRPr lang="en-US"/>
          </a:p>
        </p:txBody>
      </p:sp>
    </p:spTree>
    <p:extLst>
      <p:ext uri="{BB962C8B-B14F-4D97-AF65-F5344CB8AC3E}">
        <p14:creationId xmlns:p14="http://schemas.microsoft.com/office/powerpoint/2010/main" val="1414201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207D55-9520-4119-B450-AA43E7950205}"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A9211-3155-4755-B99B-86BFF1ADAD6E}" type="slidenum">
              <a:rPr lang="en-US" smtClean="0"/>
              <a:t>‹#›</a:t>
            </a:fld>
            <a:endParaRPr lang="en-US"/>
          </a:p>
        </p:txBody>
      </p:sp>
    </p:spTree>
    <p:extLst>
      <p:ext uri="{BB962C8B-B14F-4D97-AF65-F5344CB8AC3E}">
        <p14:creationId xmlns:p14="http://schemas.microsoft.com/office/powerpoint/2010/main" val="380300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207D55-9520-4119-B450-AA43E7950205}"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A9211-3155-4755-B99B-86BFF1ADAD6E}" type="slidenum">
              <a:rPr lang="en-US" smtClean="0"/>
              <a:t>‹#›</a:t>
            </a:fld>
            <a:endParaRPr lang="en-US"/>
          </a:p>
        </p:txBody>
      </p:sp>
    </p:spTree>
    <p:extLst>
      <p:ext uri="{BB962C8B-B14F-4D97-AF65-F5344CB8AC3E}">
        <p14:creationId xmlns:p14="http://schemas.microsoft.com/office/powerpoint/2010/main" val="242269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207D55-9520-4119-B450-AA43E7950205}"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A9211-3155-4755-B99B-86BFF1ADAD6E}" type="slidenum">
              <a:rPr lang="en-US" smtClean="0"/>
              <a:t>‹#›</a:t>
            </a:fld>
            <a:endParaRPr lang="en-US"/>
          </a:p>
        </p:txBody>
      </p:sp>
    </p:spTree>
    <p:extLst>
      <p:ext uri="{BB962C8B-B14F-4D97-AF65-F5344CB8AC3E}">
        <p14:creationId xmlns:p14="http://schemas.microsoft.com/office/powerpoint/2010/main" val="268997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207D55-9520-4119-B450-AA43E7950205}"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A9211-3155-4755-B99B-86BFF1ADAD6E}" type="slidenum">
              <a:rPr lang="en-US" smtClean="0"/>
              <a:t>‹#›</a:t>
            </a:fld>
            <a:endParaRPr lang="en-US"/>
          </a:p>
        </p:txBody>
      </p:sp>
    </p:spTree>
    <p:extLst>
      <p:ext uri="{BB962C8B-B14F-4D97-AF65-F5344CB8AC3E}">
        <p14:creationId xmlns:p14="http://schemas.microsoft.com/office/powerpoint/2010/main" val="187942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207D55-9520-4119-B450-AA43E7950205}" type="datetimeFigureOut">
              <a:rPr lang="en-US" smtClean="0"/>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A9211-3155-4755-B99B-86BFF1ADAD6E}" type="slidenum">
              <a:rPr lang="en-US" smtClean="0"/>
              <a:t>‹#›</a:t>
            </a:fld>
            <a:endParaRPr lang="en-US"/>
          </a:p>
        </p:txBody>
      </p:sp>
    </p:spTree>
    <p:extLst>
      <p:ext uri="{BB962C8B-B14F-4D97-AF65-F5344CB8AC3E}">
        <p14:creationId xmlns:p14="http://schemas.microsoft.com/office/powerpoint/2010/main" val="28970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207D55-9520-4119-B450-AA43E7950205}" type="datetimeFigureOut">
              <a:rPr lang="en-US" smtClean="0"/>
              <a:t>3/28/2020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9A9211-3155-4755-B99B-86BFF1ADAD6E}" type="slidenum">
              <a:rPr lang="en-US" smtClean="0"/>
              <a:t>‹#›</a:t>
            </a:fld>
            <a:endParaRPr lang="en-US"/>
          </a:p>
        </p:txBody>
      </p:sp>
    </p:spTree>
    <p:extLst>
      <p:ext uri="{BB962C8B-B14F-4D97-AF65-F5344CB8AC3E}">
        <p14:creationId xmlns:p14="http://schemas.microsoft.com/office/powerpoint/2010/main" val="2773074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207D55-9520-4119-B450-AA43E7950205}" type="datetimeFigureOut">
              <a:rPr lang="en-US" smtClean="0"/>
              <a:t>3/28/2020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9A9211-3155-4755-B99B-86BFF1ADAD6E}" type="slidenum">
              <a:rPr lang="en-US" smtClean="0"/>
              <a:t>‹#›</a:t>
            </a:fld>
            <a:endParaRPr lang="en-US"/>
          </a:p>
        </p:txBody>
      </p:sp>
    </p:spTree>
    <p:extLst>
      <p:ext uri="{BB962C8B-B14F-4D97-AF65-F5344CB8AC3E}">
        <p14:creationId xmlns:p14="http://schemas.microsoft.com/office/powerpoint/2010/main" val="119560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207D55-9520-4119-B450-AA43E7950205}" type="datetimeFigureOut">
              <a:rPr lang="en-US" smtClean="0"/>
              <a:t>3/28/2020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9A9211-3155-4755-B99B-86BFF1ADAD6E}" type="slidenum">
              <a:rPr lang="en-US" smtClean="0"/>
              <a:t>‹#›</a:t>
            </a:fld>
            <a:endParaRPr lang="en-US"/>
          </a:p>
        </p:txBody>
      </p:sp>
    </p:spTree>
    <p:extLst>
      <p:ext uri="{BB962C8B-B14F-4D97-AF65-F5344CB8AC3E}">
        <p14:creationId xmlns:p14="http://schemas.microsoft.com/office/powerpoint/2010/main" val="1294572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207D55-9520-4119-B450-AA43E7950205}" type="datetimeFigureOut">
              <a:rPr lang="en-US" smtClean="0"/>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A9211-3155-4755-B99B-86BFF1ADAD6E}" type="slidenum">
              <a:rPr lang="en-US" smtClean="0"/>
              <a:t>‹#›</a:t>
            </a:fld>
            <a:endParaRPr lang="en-US"/>
          </a:p>
        </p:txBody>
      </p:sp>
    </p:spTree>
    <p:extLst>
      <p:ext uri="{BB962C8B-B14F-4D97-AF65-F5344CB8AC3E}">
        <p14:creationId xmlns:p14="http://schemas.microsoft.com/office/powerpoint/2010/main" val="841941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207D55-9520-4119-B450-AA43E7950205}" type="datetimeFigureOut">
              <a:rPr lang="en-US" smtClean="0"/>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A9211-3155-4755-B99B-86BFF1ADAD6E}" type="slidenum">
              <a:rPr lang="en-US" smtClean="0"/>
              <a:t>‹#›</a:t>
            </a:fld>
            <a:endParaRPr lang="en-US"/>
          </a:p>
        </p:txBody>
      </p:sp>
    </p:spTree>
    <p:extLst>
      <p:ext uri="{BB962C8B-B14F-4D97-AF65-F5344CB8AC3E}">
        <p14:creationId xmlns:p14="http://schemas.microsoft.com/office/powerpoint/2010/main" val="340884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07D55-9520-4119-B450-AA43E7950205}" type="datetimeFigureOut">
              <a:rPr lang="en-US" smtClean="0"/>
              <a:t>3/28/2020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A9211-3155-4755-B99B-86BFF1ADAD6E}" type="slidenum">
              <a:rPr lang="en-US" smtClean="0"/>
              <a:t>‹#›</a:t>
            </a:fld>
            <a:endParaRPr lang="en-US"/>
          </a:p>
        </p:txBody>
      </p:sp>
    </p:spTree>
    <p:extLst>
      <p:ext uri="{BB962C8B-B14F-4D97-AF65-F5344CB8AC3E}">
        <p14:creationId xmlns:p14="http://schemas.microsoft.com/office/powerpoint/2010/main" val="1813593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3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3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3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3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3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3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3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4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4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4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audio" Target="../media/media48.m4a"/><Relationship Id="rId2" Type="http://schemas.microsoft.com/office/2007/relationships/media" Target="../media/media48.m4a"/><Relationship Id="rId1" Type="http://schemas.openxmlformats.org/officeDocument/2006/relationships/tags" Target="../tags/tag4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2.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71549"/>
          </a:xfrm>
        </p:spPr>
        <p:txBody>
          <a:bodyPr>
            <a:normAutofit fontScale="90000"/>
          </a:bodyPr>
          <a:lstStyle/>
          <a:p>
            <a:pPr algn="ctr"/>
            <a: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300" dirty="0" smtClean="0">
                <a:solidFill>
                  <a:srgbClr val="FFFF00"/>
                </a:solidFill>
                <a:latin typeface="Tahoma" panose="020B0604030504040204" pitchFamily="34" charset="0"/>
                <a:ea typeface="Tahoma" panose="020B0604030504040204" pitchFamily="34" charset="0"/>
                <a:cs typeface="Tahoma" panose="020B0604030504040204" pitchFamily="34" charset="0"/>
              </a:rPr>
              <a:t> In this Present Distress…</a:t>
            </a:r>
            <a:r>
              <a:rPr lang="en-US" sz="5300"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sz="5300"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300" dirty="0"/>
          </a:p>
        </p:txBody>
      </p:sp>
      <p:sp>
        <p:nvSpPr>
          <p:cNvPr id="3" name="Content Placeholder 2"/>
          <p:cNvSpPr>
            <a:spLocks noGrp="1"/>
          </p:cNvSpPr>
          <p:nvPr>
            <p:ph idx="1"/>
          </p:nvPr>
        </p:nvSpPr>
        <p:spPr>
          <a:xfrm>
            <a:off x="0" y="971550"/>
            <a:ext cx="12192000" cy="5886449"/>
          </a:xfrm>
        </p:spPr>
        <p:txBody>
          <a:bodyPr>
            <a:normAutofit/>
          </a:bodyPr>
          <a:lstStyle/>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7743444"/>
      </p:ext>
    </p:extLst>
  </p:cSld>
  <p:clrMapOvr>
    <a:masterClrMapping/>
  </p:clrMapOvr>
  <mc:AlternateContent xmlns:mc="http://schemas.openxmlformats.org/markup-compatibility/2006">
    <mc:Choice xmlns:p14="http://schemas.microsoft.com/office/powerpoint/2010/main" Requires="p14">
      <p:transition spd="slow" p14:dur="2000" advTm="3276"/>
    </mc:Choice>
    <mc:Fallback>
      <p:transition spd="slow" advTm="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1062989"/>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During this </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Present </a:t>
            </a: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Distress We Must…</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600" dirty="0"/>
          </a:p>
        </p:txBody>
      </p:sp>
      <p:sp>
        <p:nvSpPr>
          <p:cNvPr id="3" name="Content Placeholder 2"/>
          <p:cNvSpPr>
            <a:spLocks noGrp="1"/>
          </p:cNvSpPr>
          <p:nvPr>
            <p:ph idx="1"/>
          </p:nvPr>
        </p:nvSpPr>
        <p:spPr>
          <a:xfrm>
            <a:off x="0" y="1062990"/>
            <a:ext cx="12192000" cy="5795009"/>
          </a:xfrm>
        </p:spPr>
        <p:txBody>
          <a:bodyPr>
            <a:normAutofit/>
          </a:bodyPr>
          <a:lstStyle/>
          <a:p>
            <a:pPr marL="0" indent="0" algn="ctr">
              <a:buNone/>
            </a:pPr>
            <a:r>
              <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rPr>
              <a:t>Obey our Elders Decision to Study Online </a:t>
            </a:r>
          </a:p>
          <a:p>
            <a:pPr marL="0" indent="0" algn="ctr">
              <a:buNone/>
            </a:pPr>
            <a:endParaRPr lang="en-US" sz="4400"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“Remember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those who led you,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who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spoke the word of God to you;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considering the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result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of their conduct,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imitate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their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faith”</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(Heb. 13:7)</a:t>
            </a: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84779989"/>
      </p:ext>
    </p:extLst>
  </p:cSld>
  <p:clrMapOvr>
    <a:masterClrMapping/>
  </p:clrMapOvr>
  <mc:AlternateContent xmlns:mc="http://schemas.openxmlformats.org/markup-compatibility/2006">
    <mc:Choice xmlns:p14="http://schemas.microsoft.com/office/powerpoint/2010/main" Requires="p14">
      <p:transition spd="slow" p14:dur="2000" advTm="13479"/>
    </mc:Choice>
    <mc:Fallback>
      <p:transition spd="slow" advTm="13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1062989"/>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During this </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Present </a:t>
            </a: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Distress We Must…</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600" dirty="0"/>
          </a:p>
        </p:txBody>
      </p:sp>
      <p:sp>
        <p:nvSpPr>
          <p:cNvPr id="3" name="Content Placeholder 2"/>
          <p:cNvSpPr>
            <a:spLocks noGrp="1"/>
          </p:cNvSpPr>
          <p:nvPr>
            <p:ph idx="1"/>
          </p:nvPr>
        </p:nvSpPr>
        <p:spPr>
          <a:xfrm>
            <a:off x="0" y="1062990"/>
            <a:ext cx="12192000" cy="5795009"/>
          </a:xfrm>
        </p:spPr>
        <p:txBody>
          <a:bodyPr>
            <a:normAutofit/>
          </a:bodyPr>
          <a:lstStyle/>
          <a:p>
            <a:pPr marL="0" indent="0" algn="ctr">
              <a:buNone/>
            </a:pPr>
            <a:r>
              <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rPr>
              <a:t>Obey our Elders Decision to Study Online </a:t>
            </a:r>
          </a:p>
          <a:p>
            <a:pPr marL="0" indent="0" algn="ctr">
              <a:buNone/>
            </a:pP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b="1" baseline="30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400" b="1" baseline="300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Obey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your leaders and submit </a:t>
            </a:r>
            <a:r>
              <a:rPr lang="en-US" sz="4400" i="1" dirty="0">
                <a:solidFill>
                  <a:schemeClr val="bg1"/>
                </a:solidFill>
                <a:latin typeface="Tahoma" panose="020B0604030504040204" pitchFamily="34" charset="0"/>
                <a:ea typeface="Tahoma" panose="020B0604030504040204" pitchFamily="34" charset="0"/>
                <a:cs typeface="Tahoma" panose="020B0604030504040204" pitchFamily="34" charset="0"/>
              </a:rPr>
              <a:t>to them</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they keep watch over your souls as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those</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who will give an account.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Let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them do this with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joy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and not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with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grief,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this would be unprofitable for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you”</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(Heb. 13:17)</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51206748"/>
      </p:ext>
    </p:extLst>
  </p:cSld>
  <p:clrMapOvr>
    <a:masterClrMapping/>
  </p:clrMapOvr>
  <mc:AlternateContent xmlns:mc="http://schemas.openxmlformats.org/markup-compatibility/2006">
    <mc:Choice xmlns:p14="http://schemas.microsoft.com/office/powerpoint/2010/main" Requires="p14">
      <p:transition spd="slow" p14:dur="2000" advTm="32401"/>
    </mc:Choice>
    <mc:Fallback>
      <p:transition spd="slow" advTm="3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880110"/>
          </a:xfrm>
        </p:spPr>
        <p:txBody>
          <a:bodyPr>
            <a:normAutofit/>
          </a:bodyPr>
          <a:lstStyle/>
          <a:p>
            <a:r>
              <a:rPr lang="en-US" sz="44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are You Learning in this Present Distress?</a:t>
            </a:r>
            <a:endParaRPr lang="en-US" sz="44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250"/>
            <a:ext cx="12192000" cy="60007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0243347"/>
      </p:ext>
    </p:extLst>
  </p:cSld>
  <p:clrMapOvr>
    <a:masterClrMapping/>
  </p:clrMapOvr>
  <mc:AlternateContent xmlns:mc="http://schemas.openxmlformats.org/markup-compatibility/2006">
    <mc:Choice xmlns:p14="http://schemas.microsoft.com/office/powerpoint/2010/main" Requires="p14">
      <p:transition spd="slow" p14:dur="2000" advTm="41908"/>
    </mc:Choice>
    <mc:Fallback>
      <p:transition spd="slow" advTm="4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God is Still in Control </a:t>
            </a:r>
          </a:p>
          <a:p>
            <a:pPr marL="0" indent="0" algn="ctr">
              <a:buNone/>
            </a:pPr>
            <a:endPar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4800" cap="small" dirty="0" smtClean="0">
                <a:solidFill>
                  <a:schemeClr val="bg1"/>
                </a:solidFill>
                <a:latin typeface="Tahoma" panose="020B0604030504040204" pitchFamily="34" charset="0"/>
                <a:ea typeface="Tahoma" panose="020B0604030504040204" pitchFamily="34" charset="0"/>
                <a:cs typeface="Tahoma" panose="020B0604030504040204" pitchFamily="34" charset="0"/>
              </a:rPr>
              <a:t>Lord</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 is in His holy temple.</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Let all the earth be silent before Him.”</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(Habakkuk 2:20)</a:t>
            </a:r>
          </a:p>
          <a:p>
            <a:pPr marL="0" indent="0" algn="ctr">
              <a:buNone/>
            </a:pPr>
            <a:endPar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59539134"/>
      </p:ext>
    </p:extLst>
  </p:cSld>
  <p:clrMapOvr>
    <a:masterClrMapping/>
  </p:clrMapOvr>
  <mc:AlternateContent xmlns:mc="http://schemas.openxmlformats.org/markup-compatibility/2006">
    <mc:Choice xmlns:p14="http://schemas.microsoft.com/office/powerpoint/2010/main" Requires="p14">
      <p:transition spd="slow" p14:dur="2000" advTm="103522"/>
    </mc:Choice>
    <mc:Fallback>
      <p:transition spd="slow" advTm="10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God is Still in Control </a:t>
            </a:r>
          </a:p>
          <a:p>
            <a:pPr marL="0" indent="0" algn="ctr">
              <a:buNone/>
            </a:pPr>
            <a:endPar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After Jesus is raised from the dead He said,</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“All authority has been given to Me </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in heaven and on earth”</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(Matthew 28:18)</a:t>
            </a:r>
          </a:p>
          <a:p>
            <a:pPr marL="0" indent="0" algn="ctr">
              <a:buNone/>
            </a:pPr>
            <a:endPar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06108465"/>
      </p:ext>
    </p:extLst>
  </p:cSld>
  <p:clrMapOvr>
    <a:masterClrMapping/>
  </p:clrMapOvr>
  <mc:AlternateContent xmlns:mc="http://schemas.openxmlformats.org/markup-compatibility/2006">
    <mc:Choice xmlns:p14="http://schemas.microsoft.com/office/powerpoint/2010/main" Requires="p14">
      <p:transition spd="slow" p14:dur="2000" advTm="17325"/>
    </mc:Choice>
    <mc:Fallback>
      <p:transition spd="slow" advTm="1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God is Still in Control </a:t>
            </a:r>
          </a:p>
          <a:p>
            <a:pPr marL="0" indent="0" algn="ctr">
              <a:buNone/>
            </a:pPr>
            <a:endPar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“declared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the Son of God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with</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power by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the resurrection from the dead</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according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to the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Spirit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of holiness, </a:t>
            </a:r>
            <a:endPar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Jesus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Christ our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Lord” </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(Rom. 1:4)</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34268371"/>
      </p:ext>
    </p:extLst>
  </p:cSld>
  <p:clrMapOvr>
    <a:masterClrMapping/>
  </p:clrMapOvr>
  <mc:AlternateContent xmlns:mc="http://schemas.openxmlformats.org/markup-compatibility/2006">
    <mc:Choice xmlns:p14="http://schemas.microsoft.com/office/powerpoint/2010/main" Requires="p14">
      <p:transition spd="slow" p14:dur="2000" advTm="41767"/>
    </mc:Choice>
    <mc:Fallback>
      <p:transition spd="slow" advTm="4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God is Still in Control </a:t>
            </a: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Humbling</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 Pride </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(Isa. 55:6-9; Dan. 4:37; 1 Pet. 5:6)</a:t>
            </a: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44501171"/>
      </p:ext>
    </p:extLst>
  </p:cSld>
  <p:clrMapOvr>
    <a:masterClrMapping/>
  </p:clrMapOvr>
  <mc:AlternateContent xmlns:mc="http://schemas.openxmlformats.org/markup-compatibility/2006">
    <mc:Choice xmlns:p14="http://schemas.microsoft.com/office/powerpoint/2010/main" Requires="p14">
      <p:transition spd="slow" p14:dur="2000" advTm="6700"/>
    </mc:Choice>
    <mc:Fallback>
      <p:transition spd="slow" advTm="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fontScale="85000" lnSpcReduction="20000"/>
          </a:bodyPr>
          <a:lstStyle/>
          <a:p>
            <a:pPr marL="0" indent="0" algn="ctr">
              <a:buNone/>
            </a:pPr>
            <a:r>
              <a:rPr lang="en-US" sz="5600" dirty="0" smtClean="0">
                <a:solidFill>
                  <a:srgbClr val="92D050"/>
                </a:solidFill>
                <a:latin typeface="Tahoma" panose="020B0604030504040204" pitchFamily="34" charset="0"/>
                <a:ea typeface="Tahoma" panose="020B0604030504040204" pitchFamily="34" charset="0"/>
                <a:cs typeface="Tahoma" panose="020B0604030504040204" pitchFamily="34" charset="0"/>
              </a:rPr>
              <a:t>Humbling</a:t>
            </a:r>
            <a:r>
              <a:rPr lang="en-US" sz="5600" dirty="0" smtClean="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5600"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 Pride </a:t>
            </a:r>
          </a:p>
          <a:p>
            <a:pPr marL="0" indent="0" algn="ctr">
              <a:buNone/>
            </a:pPr>
            <a:endParaRPr lang="en-US" sz="19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“Seek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4800" cap="small" dirty="0">
                <a:solidFill>
                  <a:schemeClr val="bg1"/>
                </a:solidFill>
                <a:latin typeface="Tahoma" panose="020B0604030504040204" pitchFamily="34" charset="0"/>
                <a:ea typeface="Tahoma" panose="020B0604030504040204" pitchFamily="34" charset="0"/>
                <a:cs typeface="Tahoma" panose="020B0604030504040204" pitchFamily="34" charset="0"/>
              </a:rPr>
              <a:t>Lord</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 while He may be found</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Call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upon Him while He is near</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Let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the wicked forsake his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way</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the unrighteous man his thoughts</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let him return to the </a:t>
            </a:r>
            <a:r>
              <a:rPr lang="en-US" sz="4800" cap="small" dirty="0">
                <a:solidFill>
                  <a:schemeClr val="bg1"/>
                </a:solidFill>
                <a:latin typeface="Tahoma" panose="020B0604030504040204" pitchFamily="34" charset="0"/>
                <a:ea typeface="Tahoma" panose="020B0604030504040204" pitchFamily="34" charset="0"/>
                <a:cs typeface="Tahoma" panose="020B0604030504040204" pitchFamily="34" charset="0"/>
              </a:rPr>
              <a:t>Lord</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He will have compassion on him</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to our God</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He will abundantly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pardon…</a:t>
            </a:r>
            <a:endPar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06365142"/>
      </p:ext>
    </p:extLst>
  </p:cSld>
  <p:clrMapOvr>
    <a:masterClrMapping/>
  </p:clrMapOvr>
  <mc:AlternateContent xmlns:mc="http://schemas.openxmlformats.org/markup-compatibility/2006">
    <mc:Choice xmlns:p14="http://schemas.microsoft.com/office/powerpoint/2010/main" Requires="p14">
      <p:transition spd="slow" p14:dur="2000" advTm="21986"/>
    </mc:Choice>
    <mc:Fallback>
      <p:transition spd="slow" advTm="21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Humbling</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 Pride</a:t>
            </a:r>
          </a:p>
          <a:p>
            <a:pPr marL="0" indent="0" algn="ctr">
              <a:buNone/>
            </a:pPr>
            <a:r>
              <a:rPr lang="en-US"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My thoughts are not your thoughts,</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Nor are your ways My ways,” declares the </a:t>
            </a:r>
            <a:r>
              <a:rPr lang="en-US" sz="4400" cap="small" dirty="0" smtClean="0">
                <a:solidFill>
                  <a:schemeClr val="bg1"/>
                </a:solidFill>
                <a:latin typeface="Tahoma" panose="020B0604030504040204" pitchFamily="34" charset="0"/>
                <a:ea typeface="Tahoma" panose="020B0604030504040204" pitchFamily="34" charset="0"/>
                <a:cs typeface="Tahoma" panose="020B0604030504040204" pitchFamily="34" charset="0"/>
              </a:rPr>
              <a:t>Lord</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44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as</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the heavens are higher than the earth,</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So are My ways higher than your ways</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My thoughts than your thoughts”</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(Isaiah 55:6-9)</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19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71221020"/>
      </p:ext>
    </p:extLst>
  </p:cSld>
  <p:clrMapOvr>
    <a:masterClrMapping/>
  </p:clrMapOvr>
  <mc:AlternateContent xmlns:mc="http://schemas.openxmlformats.org/markup-compatibility/2006">
    <mc:Choice xmlns:p14="http://schemas.microsoft.com/office/powerpoint/2010/main" Requires="p14">
      <p:transition spd="slow" p14:dur="2000" advTm="69434"/>
    </mc:Choice>
    <mc:Fallback>
      <p:transition spd="slow" advTm="6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Humbling</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 Pride</a:t>
            </a:r>
          </a:p>
          <a:p>
            <a:pPr marL="0" indent="0" algn="ctr">
              <a:buNone/>
            </a:pPr>
            <a:r>
              <a:rPr lang="en-US"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“Now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I, Nebuchadnezzar, praise, exalt and honor the King of heaven, for all His works are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true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and His ways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just</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 and He is able to humble those who walk in pride</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(Daniel 4:37)</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7526008"/>
      </p:ext>
    </p:extLst>
  </p:cSld>
  <p:clrMapOvr>
    <a:masterClrMapping/>
  </p:clrMapOvr>
  <mc:AlternateContent xmlns:mc="http://schemas.openxmlformats.org/markup-compatibility/2006">
    <mc:Choice xmlns:p14="http://schemas.microsoft.com/office/powerpoint/2010/main" Requires="p14">
      <p:transition spd="slow" p14:dur="2000" advTm="157343"/>
    </mc:Choice>
    <mc:Fallback>
      <p:transition spd="slow" advTm="15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71549"/>
          </a:xfrm>
        </p:spPr>
        <p:txBody>
          <a:bodyPr>
            <a:normAutofit fontScale="90000"/>
          </a:bodyPr>
          <a:lstStyle/>
          <a:p>
            <a:pPr algn="ctr"/>
            <a: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300" dirty="0" smtClean="0">
                <a:solidFill>
                  <a:srgbClr val="FFFF00"/>
                </a:solidFill>
                <a:latin typeface="Tahoma" panose="020B0604030504040204" pitchFamily="34" charset="0"/>
                <a:ea typeface="Tahoma" panose="020B0604030504040204" pitchFamily="34" charset="0"/>
                <a:cs typeface="Tahoma" panose="020B0604030504040204" pitchFamily="34" charset="0"/>
              </a:rPr>
              <a:t> A distress was going on Corinth</a:t>
            </a:r>
            <a:r>
              <a:rPr lang="en-US" sz="5300"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sz="5300"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300" dirty="0"/>
          </a:p>
        </p:txBody>
      </p:sp>
      <p:sp>
        <p:nvSpPr>
          <p:cNvPr id="3" name="Content Placeholder 2"/>
          <p:cNvSpPr>
            <a:spLocks noGrp="1"/>
          </p:cNvSpPr>
          <p:nvPr>
            <p:ph idx="1"/>
          </p:nvPr>
        </p:nvSpPr>
        <p:spPr>
          <a:xfrm>
            <a:off x="0" y="971550"/>
            <a:ext cx="12192000" cy="5886449"/>
          </a:xfrm>
        </p:spPr>
        <p:txBody>
          <a:bodyPr>
            <a:normAutofit/>
          </a:bodyPr>
          <a:lstStyle/>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“Now </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concerning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virgins</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I have no </a:t>
            </a:r>
            <a:r>
              <a:rPr lang="en-US" sz="3600" dirty="0">
                <a:solidFill>
                  <a:srgbClr val="00B0F0"/>
                </a:solidFill>
                <a:latin typeface="Tahoma" panose="020B0604030504040204" pitchFamily="34" charset="0"/>
                <a:ea typeface="Tahoma" panose="020B0604030504040204" pitchFamily="34" charset="0"/>
                <a:cs typeface="Tahoma" panose="020B0604030504040204" pitchFamily="34" charset="0"/>
              </a:rPr>
              <a:t>command of the Lord</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but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I give an opinion </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as one who </a:t>
            </a: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by </a:t>
            </a:r>
            <a:r>
              <a:rPr lang="en-US" sz="3600" dirty="0">
                <a:solidFill>
                  <a:srgbClr val="00B0F0"/>
                </a:solidFill>
                <a:latin typeface="Tahoma" panose="020B0604030504040204" pitchFamily="34" charset="0"/>
                <a:ea typeface="Tahoma" panose="020B0604030504040204" pitchFamily="34" charset="0"/>
                <a:cs typeface="Tahoma" panose="020B0604030504040204" pitchFamily="34" charset="0"/>
              </a:rPr>
              <a:t>the mercy of the Lord </a:t>
            </a:r>
            <a:endParaRPr lang="en-US" sz="3600" dirty="0" smtClean="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rgbClr val="92D050"/>
                </a:solidFill>
                <a:latin typeface="Tahoma" panose="020B0604030504040204" pitchFamily="34" charset="0"/>
                <a:ea typeface="Tahoma" panose="020B0604030504040204" pitchFamily="34" charset="0"/>
                <a:cs typeface="Tahoma" panose="020B0604030504040204" pitchFamily="34" charset="0"/>
              </a:rPr>
              <a:t>is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trustworthy</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smtClean="0">
                <a:solidFill>
                  <a:srgbClr val="92D050"/>
                </a:solidFill>
                <a:latin typeface="Tahoma" panose="020B0604030504040204" pitchFamily="34" charset="0"/>
                <a:ea typeface="Tahoma" panose="020B0604030504040204" pitchFamily="34" charset="0"/>
                <a:cs typeface="Tahoma" panose="020B0604030504040204" pitchFamily="34" charset="0"/>
              </a:rPr>
              <a:t>I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think </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then that this is good </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in view of the </a:t>
            </a:r>
            <a:endPar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present </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distress</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that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it is good </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for a man </a:t>
            </a:r>
            <a:r>
              <a:rPr lang="en-US" sz="3600" dirty="0" smtClean="0">
                <a:solidFill>
                  <a:srgbClr val="FFFF00"/>
                </a:solidFill>
                <a:latin typeface="Tahoma" panose="020B0604030504040204" pitchFamily="34" charset="0"/>
                <a:ea typeface="Tahoma" panose="020B0604030504040204" pitchFamily="34" charset="0"/>
                <a:cs typeface="Tahoma" panose="020B0604030504040204" pitchFamily="34" charset="0"/>
              </a:rPr>
              <a:t>to </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remain as he </a:t>
            </a:r>
            <a:endParaRPr lang="en-US" sz="3600"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i</a:t>
            </a:r>
            <a:r>
              <a:rPr lang="en-US" sz="3600" dirty="0" smtClean="0">
                <a:solidFill>
                  <a:srgbClr val="FFFF00"/>
                </a:solidFill>
                <a:latin typeface="Tahoma" panose="020B0604030504040204" pitchFamily="34" charset="0"/>
                <a:ea typeface="Tahoma" panose="020B0604030504040204" pitchFamily="34" charset="0"/>
                <a:cs typeface="Tahoma" panose="020B0604030504040204" pitchFamily="34" charset="0"/>
              </a:rPr>
              <a:t>s</a:t>
            </a: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 (1 Cor. 7:25-26).</a:t>
            </a:r>
          </a:p>
          <a:p>
            <a:pPr marL="0" indent="0" algn="ctr">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Paul was not against marriage, but with the distress going on his opinion was it would be better not to marry. During our present distress many have decided to postpone their wedding to obey the laws of limiting gathering together.</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17604291"/>
      </p:ext>
    </p:extLst>
  </p:cSld>
  <p:clrMapOvr>
    <a:masterClrMapping/>
  </p:clrMapOvr>
  <mc:AlternateContent xmlns:mc="http://schemas.openxmlformats.org/markup-compatibility/2006">
    <mc:Choice xmlns:p14="http://schemas.microsoft.com/office/powerpoint/2010/main" Requires="p14">
      <p:transition spd="slow" p14:dur="2000" advTm="1509"/>
    </mc:Choice>
    <mc:Fallback>
      <p:transition spd="slow" advTm="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Humbling</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 Pride</a:t>
            </a:r>
          </a:p>
          <a:p>
            <a:pPr marL="0" indent="0" algn="ctr">
              <a:buNone/>
            </a:pPr>
            <a:r>
              <a:rPr lang="en-US"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“…all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of you, clothe yourselves with humility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toward</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one another, for </a:t>
            </a:r>
            <a:r>
              <a:rPr lang="en-US" sz="4000" cap="small" dirty="0">
                <a:solidFill>
                  <a:schemeClr val="bg1"/>
                </a:solidFill>
                <a:latin typeface="Tahoma" panose="020B0604030504040204" pitchFamily="34" charset="0"/>
                <a:ea typeface="Tahoma" panose="020B0604030504040204" pitchFamily="34" charset="0"/>
                <a:cs typeface="Tahoma" panose="020B0604030504040204" pitchFamily="34" charset="0"/>
              </a:rPr>
              <a:t>God is opposed to the proud, </a:t>
            </a:r>
            <a:endParaRPr lang="en-US" sz="4000" cap="small"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cap="small" dirty="0" smtClean="0">
                <a:solidFill>
                  <a:schemeClr val="bg1"/>
                </a:solidFill>
                <a:latin typeface="Tahoma" panose="020B0604030504040204" pitchFamily="34" charset="0"/>
                <a:ea typeface="Tahoma" panose="020B0604030504040204" pitchFamily="34" charset="0"/>
                <a:cs typeface="Tahoma" panose="020B0604030504040204" pitchFamily="34" charset="0"/>
              </a:rPr>
              <a:t>but </a:t>
            </a:r>
            <a:r>
              <a:rPr lang="en-US" sz="4000" cap="small" dirty="0">
                <a:solidFill>
                  <a:schemeClr val="bg1"/>
                </a:solidFill>
                <a:latin typeface="Tahoma" panose="020B0604030504040204" pitchFamily="34" charset="0"/>
                <a:ea typeface="Tahoma" panose="020B0604030504040204" pitchFamily="34" charset="0"/>
                <a:cs typeface="Tahoma" panose="020B0604030504040204" pitchFamily="34" charset="0"/>
              </a:rPr>
              <a:t>gives grace to the humble</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Therefore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humble yourselves under the mighty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hand</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of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God, that He may exalt you at the proper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time”</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(1 Peter 5:5-6)</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59440185"/>
      </p:ext>
    </p:extLst>
  </p:cSld>
  <p:clrMapOvr>
    <a:masterClrMapping/>
  </p:clrMapOvr>
  <mc:AlternateContent xmlns:mc="http://schemas.openxmlformats.org/markup-compatibility/2006">
    <mc:Choice xmlns:p14="http://schemas.microsoft.com/office/powerpoint/2010/main" Requires="p14">
      <p:transition spd="slow" p14:dur="2000" advTm="43861"/>
    </mc:Choice>
    <mc:Fallback>
      <p:transition spd="slow" advTm="43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God is Still in Control </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(Hab. 2:20; Matt. 28:18; Rom. 1:4)</a:t>
            </a: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Need to Humble Your Pride </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(Isa. 55:6-9; Dan. 4:37; 1 Pet. 5:6)</a:t>
            </a: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Be Grateful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instead of Grumbling</a:t>
            </a:r>
          </a:p>
          <a:p>
            <a:pPr marL="0" indent="0">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46391999"/>
      </p:ext>
    </p:extLst>
  </p:cSld>
  <p:clrMapOvr>
    <a:masterClrMapping/>
  </p:clrMapOvr>
  <mc:AlternateContent xmlns:mc="http://schemas.openxmlformats.org/markup-compatibility/2006">
    <mc:Choice xmlns:p14="http://schemas.microsoft.com/office/powerpoint/2010/main" Requires="p14">
      <p:transition spd="slow" p14:dur="2000" advTm="6132"/>
    </mc:Choice>
    <mc:Fallback>
      <p:transition spd="slow" advTm="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be Grateful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instead of Grumbling</a:t>
            </a:r>
          </a:p>
          <a:p>
            <a:pPr marL="0" indent="0" algn="ctr">
              <a:buNone/>
            </a:pPr>
            <a:endParaRPr lang="en-US" sz="48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“In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everything give thanks; </a:t>
            </a:r>
            <a:endPar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this is God’s will for you </a:t>
            </a:r>
            <a:endPar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in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Christ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Jesus”</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(1 Thess. 5:18) </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74812036"/>
      </p:ext>
    </p:extLst>
  </p:cSld>
  <p:clrMapOvr>
    <a:masterClrMapping/>
  </p:clrMapOvr>
  <mc:AlternateContent xmlns:mc="http://schemas.openxmlformats.org/markup-compatibility/2006">
    <mc:Choice xmlns:p14="http://schemas.microsoft.com/office/powerpoint/2010/main" Requires="p14">
      <p:transition spd="slow" p14:dur="2000" advTm="58093"/>
    </mc:Choice>
    <mc:Fallback>
      <p:transition spd="slow" advTm="5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be Grateful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instead of Grumbling</a:t>
            </a:r>
          </a:p>
          <a:p>
            <a:pPr marL="0" indent="0" algn="ctr">
              <a:buNone/>
            </a:pPr>
            <a:endParaRPr lang="en-US" sz="48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“Do everything without grumbling</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or</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disputing”</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(Phil. 2:14)</a:t>
            </a:r>
            <a:endPar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4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28698443"/>
      </p:ext>
    </p:extLst>
  </p:cSld>
  <p:clrMapOvr>
    <a:masterClrMapping/>
  </p:clrMapOvr>
  <mc:AlternateContent xmlns:mc="http://schemas.openxmlformats.org/markup-compatibility/2006">
    <mc:Choice xmlns:p14="http://schemas.microsoft.com/office/powerpoint/2010/main" Requires="p14">
      <p:transition spd="slow" p14:dur="2000" advTm="9628"/>
    </mc:Choice>
    <mc:Fallback>
      <p:transition spd="slow" advTm="9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be Grateful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instead of Grumbling</a:t>
            </a:r>
          </a:p>
          <a:p>
            <a:pPr marL="0" indent="0" algn="ctr">
              <a:buNone/>
            </a:pPr>
            <a:endPar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Don’t imitate the Israelites in the wilderness</a:t>
            </a:r>
          </a:p>
          <a:p>
            <a:pPr marL="0" indent="0" algn="ctr">
              <a:buNone/>
            </a:pPr>
            <a:endParaRPr lang="en-US"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“Nor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grumble, as some of them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did</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were destroyed by the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destroyer”</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(1 Cor. 10:11)</a:t>
            </a:r>
            <a:endParaRPr lang="en-US"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93395238"/>
      </p:ext>
    </p:extLst>
  </p:cSld>
  <p:clrMapOvr>
    <a:masterClrMapping/>
  </p:clrMapOvr>
  <mc:AlternateContent xmlns:mc="http://schemas.openxmlformats.org/markup-compatibility/2006">
    <mc:Choice xmlns:p14="http://schemas.microsoft.com/office/powerpoint/2010/main" Requires="p14">
      <p:transition spd="slow" p14:dur="2000" advTm="31394"/>
    </mc:Choice>
    <mc:Fallback>
      <p:transition spd="slow" advTm="31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Pray Fervently </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that God’s Will be Done </a:t>
            </a: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2781216"/>
      </p:ext>
    </p:extLst>
  </p:cSld>
  <p:clrMapOvr>
    <a:masterClrMapping/>
  </p:clrMapOvr>
  <mc:AlternateContent xmlns:mc="http://schemas.openxmlformats.org/markup-compatibility/2006">
    <mc:Choice xmlns:p14="http://schemas.microsoft.com/office/powerpoint/2010/main" Requires="p14">
      <p:transition spd="slow" p14:dur="2000" advTm="67984"/>
    </mc:Choice>
    <mc:Fallback>
      <p:transition spd="slow" advTm="6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Pray Fervently </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that God’s Will be Done</a:t>
            </a:r>
          </a:p>
          <a:p>
            <a:pPr marL="0" indent="0" algn="ctr">
              <a:buNone/>
            </a:pPr>
            <a:endPar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Jes</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us prayed in the Garden of Gethsemane,</a:t>
            </a:r>
          </a:p>
          <a:p>
            <a:pPr marL="0" indent="0" algn="ctr">
              <a:buNone/>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“Father, if You are willing, remove this cup </a:t>
            </a:r>
            <a:endPar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from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Me; yet not My will, </a:t>
            </a:r>
            <a:endPar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but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Yours be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done.”</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(Luke 22:42) </a:t>
            </a: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58635083"/>
      </p:ext>
    </p:extLst>
  </p:cSld>
  <p:clrMapOvr>
    <a:masterClrMapping/>
  </p:clrMapOvr>
  <mc:AlternateContent xmlns:mc="http://schemas.openxmlformats.org/markup-compatibility/2006">
    <mc:Choice xmlns:p14="http://schemas.microsoft.com/office/powerpoint/2010/main" Requires="p14">
      <p:transition spd="slow" p14:dur="2000" advTm="34269"/>
    </mc:Choice>
    <mc:Fallback>
      <p:transition spd="slow" advTm="34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Pray Fervently </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that God’s Will be Done</a:t>
            </a:r>
          </a:p>
          <a:p>
            <a:pPr marL="0" indent="0" algn="ctr">
              <a:buNone/>
            </a:pPr>
            <a:endPar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“…confess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your sins to one another, and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pray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for one another so that you may be healed.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effective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prayer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of a righteous man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can</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accomplish much”</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(James 5:16)</a:t>
            </a: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5345741"/>
      </p:ext>
    </p:extLst>
  </p:cSld>
  <p:clrMapOvr>
    <a:masterClrMapping/>
  </p:clrMapOvr>
  <mc:AlternateContent xmlns:mc="http://schemas.openxmlformats.org/markup-compatibility/2006">
    <mc:Choice xmlns:p14="http://schemas.microsoft.com/office/powerpoint/2010/main" Requires="p14">
      <p:transition spd="slow" p14:dur="2000" advTm="29580"/>
    </mc:Choice>
    <mc:Fallback>
      <p:transition spd="slow" advTm="29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Pray Fervently </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that God’s Will be Done</a:t>
            </a:r>
          </a:p>
          <a:p>
            <a:pPr marL="0" indent="0" algn="ctr">
              <a:buNone/>
            </a:pPr>
            <a:endPar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“Devote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yourselves to prayer, keeping alert in it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with</a:t>
            </a:r>
          </a:p>
          <a:p>
            <a:pPr marL="0" indent="0" algn="ctr">
              <a:buNone/>
            </a:pPr>
            <a:r>
              <a:rPr lang="en-US" sz="40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an </a:t>
            </a:r>
            <a:r>
              <a:rPr lang="en-US" sz="4000" i="1" dirty="0">
                <a:solidFill>
                  <a:schemeClr val="bg1"/>
                </a:solidFill>
                <a:latin typeface="Tahoma" panose="020B0604030504040204" pitchFamily="34" charset="0"/>
                <a:ea typeface="Tahoma" panose="020B0604030504040204" pitchFamily="34" charset="0"/>
                <a:cs typeface="Tahoma" panose="020B0604030504040204" pitchFamily="34" charset="0"/>
              </a:rPr>
              <a:t>attitude of</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thanksgiving;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praying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the same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time</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us as well, that </a:t>
            </a:r>
            <a:r>
              <a:rPr lang="en-US" sz="4000" dirty="0">
                <a:solidFill>
                  <a:srgbClr val="00B0F0"/>
                </a:solidFill>
                <a:latin typeface="Tahoma" panose="020B0604030504040204" pitchFamily="34" charset="0"/>
                <a:ea typeface="Tahoma" panose="020B0604030504040204" pitchFamily="34" charset="0"/>
                <a:cs typeface="Tahoma" panose="020B0604030504040204" pitchFamily="34" charset="0"/>
              </a:rPr>
              <a:t>God will open up </a:t>
            </a:r>
            <a:r>
              <a:rPr lang="en-US" sz="4000" dirty="0">
                <a:solidFill>
                  <a:srgbClr val="92D050"/>
                </a:solidFill>
                <a:latin typeface="Tahoma" panose="020B0604030504040204" pitchFamily="34" charset="0"/>
                <a:ea typeface="Tahoma" panose="020B0604030504040204" pitchFamily="34" charset="0"/>
                <a:cs typeface="Tahoma" panose="020B0604030504040204" pitchFamily="34" charset="0"/>
              </a:rPr>
              <a:t>to us </a:t>
            </a:r>
            <a:r>
              <a:rPr lang="en-US" sz="4000" dirty="0">
                <a:solidFill>
                  <a:srgbClr val="00B0F0"/>
                </a:solidFill>
                <a:latin typeface="Tahoma" panose="020B0604030504040204" pitchFamily="34" charset="0"/>
                <a:ea typeface="Tahoma" panose="020B0604030504040204" pitchFamily="34" charset="0"/>
                <a:cs typeface="Tahoma" panose="020B0604030504040204" pitchFamily="34" charset="0"/>
              </a:rPr>
              <a:t>a door for </a:t>
            </a:r>
            <a:endParaRPr lang="en-US" sz="4000" dirty="0" smtClean="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rgbClr val="00B0F0"/>
                </a:solidFill>
                <a:latin typeface="Tahoma" panose="020B0604030504040204" pitchFamily="34" charset="0"/>
                <a:ea typeface="Tahoma" panose="020B0604030504040204" pitchFamily="34" charset="0"/>
                <a:cs typeface="Tahoma" panose="020B0604030504040204" pitchFamily="34" charset="0"/>
              </a:rPr>
              <a:t>the </a:t>
            </a:r>
            <a:r>
              <a:rPr lang="en-US" sz="4000" dirty="0">
                <a:solidFill>
                  <a:srgbClr val="00B0F0"/>
                </a:solidFill>
                <a:latin typeface="Tahoma" panose="020B0604030504040204" pitchFamily="34" charset="0"/>
                <a:ea typeface="Tahoma" panose="020B0604030504040204" pitchFamily="34" charset="0"/>
                <a:cs typeface="Tahoma" panose="020B0604030504040204" pitchFamily="34" charset="0"/>
              </a:rPr>
              <a:t>word</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so that we may speak forth the mystery of </a:t>
            </a: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Christ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for which I have also been imprisoned;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that </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I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may make it clear in the way I ought to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speak…</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15771798"/>
      </p:ext>
    </p:extLst>
  </p:cSld>
  <p:clrMapOvr>
    <a:masterClrMapping/>
  </p:clrMapOvr>
  <mc:AlternateContent xmlns:mc="http://schemas.openxmlformats.org/markup-compatibility/2006">
    <mc:Choice xmlns:p14="http://schemas.microsoft.com/office/powerpoint/2010/main" Requires="p14">
      <p:transition spd="slow" p14:dur="2000" advTm="69963"/>
    </mc:Choice>
    <mc:Fallback>
      <p:transition spd="slow" advTm="6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Pray Fervently </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that God’s Will be Done</a:t>
            </a:r>
          </a:p>
          <a:p>
            <a:pPr marL="0" indent="0" algn="ctr">
              <a:buNone/>
            </a:pPr>
            <a:endParaRPr lang="en-US" sz="2400" dirty="0" smtClean="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…Conduct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yourselves with wisdom toward outsiders</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making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the most of the opportunity. </a:t>
            </a:r>
            <a:r>
              <a:rPr lang="en-US" sz="4000" b="1" baseline="300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4000" b="1" baseline="30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Let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your speech always be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with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grace, </a:t>
            </a: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as </a:t>
            </a:r>
            <a:r>
              <a:rPr lang="en-US" sz="4000" i="1" dirty="0">
                <a:solidFill>
                  <a:schemeClr val="bg1"/>
                </a:solidFill>
                <a:latin typeface="Tahoma" panose="020B0604030504040204" pitchFamily="34" charset="0"/>
                <a:ea typeface="Tahoma" panose="020B0604030504040204" pitchFamily="34" charset="0"/>
                <a:cs typeface="Tahoma" panose="020B0604030504040204" pitchFamily="34" charset="0"/>
              </a:rPr>
              <a:t>though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seasoned with salt, </a:t>
            </a: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so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that you will know how you should respond </a:t>
            </a: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to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each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person” (Col. 4:2-6).</a:t>
            </a:r>
          </a:p>
          <a:p>
            <a:pPr marL="0" indent="0" algn="ctr">
              <a:buNone/>
            </a:pPr>
            <a:endPar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40705499"/>
      </p:ext>
    </p:extLst>
  </p:cSld>
  <p:clrMapOvr>
    <a:masterClrMapping/>
  </p:clrMapOvr>
  <mc:AlternateContent xmlns:mc="http://schemas.openxmlformats.org/markup-compatibility/2006">
    <mc:Choice xmlns:p14="http://schemas.microsoft.com/office/powerpoint/2010/main" Requires="p14">
      <p:transition spd="slow" p14:dur="2000" advTm="54274"/>
    </mc:Choice>
    <mc:Fallback>
      <p:transition spd="slow" advTm="5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1062989"/>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During this </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Present </a:t>
            </a: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Distress We Must…</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600" dirty="0"/>
          </a:p>
        </p:txBody>
      </p:sp>
      <p:sp>
        <p:nvSpPr>
          <p:cNvPr id="3" name="Content Placeholder 2"/>
          <p:cNvSpPr>
            <a:spLocks noGrp="1"/>
          </p:cNvSpPr>
          <p:nvPr>
            <p:ph idx="1"/>
          </p:nvPr>
        </p:nvSpPr>
        <p:spPr>
          <a:xfrm>
            <a:off x="0" y="1062990"/>
            <a:ext cx="12192000" cy="5795009"/>
          </a:xfrm>
        </p:spPr>
        <p:txBody>
          <a:bodyPr>
            <a:normAutofit/>
          </a:bodyPr>
          <a:lstStyle/>
          <a:p>
            <a:pPr marL="0" indent="0" algn="ctr">
              <a:buNone/>
            </a:pPr>
            <a:r>
              <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rPr>
              <a:t>Obey the Governing Authorities </a:t>
            </a: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(Rom. 13:1-2; 1 Pet. 2:13-15)</a:t>
            </a:r>
          </a:p>
          <a:p>
            <a:pPr marL="0" indent="0" algn="ctr">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[Tarrant County- No In Person Worship Services Permitted]</a:t>
            </a:r>
          </a:p>
          <a:p>
            <a:pPr marL="0" indent="0" algn="ctr">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   -Therefore we can’t worship together but can go online</a:t>
            </a:r>
          </a:p>
          <a:p>
            <a:pPr marL="0" indent="0" algn="ctr">
              <a:buNone/>
            </a:pPr>
            <a:endPar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   -This is temporary until we are allowed to meet together             </a:t>
            </a:r>
          </a:p>
          <a:p>
            <a:pPr marL="0" indent="0" algn="ctr">
              <a:buNone/>
            </a:pP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as God commands (Heb. 10:25; John 4:24)</a:t>
            </a:r>
          </a:p>
          <a:p>
            <a:pPr marL="0" indent="0" algn="ctr">
              <a:buNone/>
            </a:pPr>
            <a:endPar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   -This is not persecution from the government (Acts 5:29)</a:t>
            </a:r>
          </a:p>
          <a:p>
            <a:pPr marL="0" indent="0">
              <a:buNone/>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80809199"/>
      </p:ext>
    </p:extLst>
  </p:cSld>
  <p:clrMapOvr>
    <a:masterClrMapping/>
  </p:clrMapOvr>
  <mc:AlternateContent xmlns:mc="http://schemas.openxmlformats.org/markup-compatibility/2006">
    <mc:Choice xmlns:p14="http://schemas.microsoft.com/office/powerpoint/2010/main" Requires="p14">
      <p:transition spd="slow" p14:dur="2000" advTm="87788"/>
    </mc:Choice>
    <mc:Fallback>
      <p:transition spd="slow" advTm="8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Pray Fervently </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that God’s Will be Done</a:t>
            </a:r>
          </a:p>
          <a:p>
            <a:pPr marL="0" indent="0" algn="ctr">
              <a:buNone/>
            </a:pPr>
            <a:endParaRPr lang="en-US" sz="2400" dirty="0" smtClean="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“about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midnight Paul and Silas were </a:t>
            </a:r>
            <a:endPar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praying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and singing hymns of praise to God, </a:t>
            </a:r>
            <a:endPar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800" dirty="0">
                <a:solidFill>
                  <a:schemeClr val="bg1"/>
                </a:solidFill>
                <a:latin typeface="Tahoma" panose="020B0604030504040204" pitchFamily="34" charset="0"/>
                <a:ea typeface="Tahoma" panose="020B0604030504040204" pitchFamily="34" charset="0"/>
                <a:cs typeface="Tahoma" panose="020B0604030504040204" pitchFamily="34" charset="0"/>
              </a:rPr>
              <a:t>the prisoners were listening to </a:t>
            </a: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them.</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(Acts 16:25)</a:t>
            </a:r>
            <a:endParaRPr lang="en-US"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47515042"/>
      </p:ext>
    </p:extLst>
  </p:cSld>
  <p:clrMapOvr>
    <a:masterClrMapping/>
  </p:clrMapOvr>
  <mc:AlternateContent xmlns:mc="http://schemas.openxmlformats.org/markup-compatibility/2006">
    <mc:Choice xmlns:p14="http://schemas.microsoft.com/office/powerpoint/2010/main" Requires="p14">
      <p:transition spd="slow" p14:dur="2000" advTm="49189"/>
    </mc:Choice>
    <mc:Fallback>
      <p:transition spd="slow" advTm="49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Pray Fervently that God’s Will be Done </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(Luke 22:42; Jas. 5:16; Col. 4:2-6; Acts 16:25)</a:t>
            </a: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rgbClr val="FFFF00"/>
                </a:solidFill>
                <a:latin typeface="Tahoma" panose="020B0604030504040204" pitchFamily="34" charset="0"/>
                <a:ea typeface="Tahoma" panose="020B0604030504040204" pitchFamily="34" charset="0"/>
                <a:cs typeface="Tahoma" panose="020B0604030504040204" pitchFamily="34" charset="0"/>
              </a:rPr>
              <a:t>There May Be </a:t>
            </a: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Open Doors to Save Souls </a:t>
            </a: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94953444"/>
      </p:ext>
    </p:extLst>
  </p:cSld>
  <p:clrMapOvr>
    <a:masterClrMapping/>
  </p:clrMapOvr>
  <mc:AlternateContent xmlns:mc="http://schemas.openxmlformats.org/markup-compatibility/2006">
    <mc:Choice xmlns:p14="http://schemas.microsoft.com/office/powerpoint/2010/main" Requires="p14">
      <p:transition spd="slow" p14:dur="2000" advTm="4129"/>
    </mc:Choice>
    <mc:Fallback>
      <p:transition spd="slow" advTm="4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FFFF00"/>
                </a:solidFill>
                <a:latin typeface="Tahoma" panose="020B0604030504040204" pitchFamily="34" charset="0"/>
                <a:ea typeface="Tahoma" panose="020B0604030504040204" pitchFamily="34" charset="0"/>
                <a:cs typeface="Tahoma" panose="020B0604030504040204" pitchFamily="34" charset="0"/>
              </a:rPr>
              <a:t>There May Be </a:t>
            </a: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Open Doors to Save Souls</a:t>
            </a:r>
          </a:p>
          <a:p>
            <a:pPr marL="0" indent="0" algn="ctr">
              <a:buNone/>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vision appeared to Paul in the night: a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man</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of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Macedonia was standing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appealing to him</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saying, “Come over to Macedonia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help us.” </a:t>
            </a: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When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he had seen the vision, immediately we </a:t>
            </a: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sought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to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go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into Macedonia, concluding that </a:t>
            </a: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God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had called us to preach the gospel to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them”</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(Acts 16:9-10) </a:t>
            </a: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95085755"/>
      </p:ext>
    </p:extLst>
  </p:cSld>
  <p:clrMapOvr>
    <a:masterClrMapping/>
  </p:clrMapOvr>
  <mc:AlternateContent xmlns:mc="http://schemas.openxmlformats.org/markup-compatibility/2006">
    <mc:Choice xmlns:p14="http://schemas.microsoft.com/office/powerpoint/2010/main" Requires="p14">
      <p:transition spd="slow" p14:dur="2000" advTm="68436"/>
    </mc:Choice>
    <mc:Fallback>
      <p:transition spd="slow" advTm="6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FFFF00"/>
                </a:solidFill>
                <a:latin typeface="Tahoma" panose="020B0604030504040204" pitchFamily="34" charset="0"/>
                <a:ea typeface="Tahoma" panose="020B0604030504040204" pitchFamily="34" charset="0"/>
                <a:cs typeface="Tahoma" panose="020B0604030504040204" pitchFamily="34" charset="0"/>
              </a:rPr>
              <a:t>There May Be </a:t>
            </a: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Open Doors to Save Souls</a:t>
            </a:r>
          </a:p>
          <a:p>
            <a:pPr marL="0" indent="0" algn="ctr">
              <a:buNone/>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Philippian jailer was about to commit suicide thinking the prisoners were about to escape after the earthquake occurred but Paul told him not to do it because they were all there and the jailer asked,</a:t>
            </a:r>
          </a:p>
          <a:p>
            <a:pPr marL="0" indent="0" algn="ctr">
              <a:buNone/>
            </a:pPr>
            <a:endPar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“Sirs, what must I do to be saved</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They said, </a:t>
            </a: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Believe in the Lord Jesus,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000" dirty="0">
                <a:solidFill>
                  <a:srgbClr val="92D050"/>
                </a:solidFill>
                <a:latin typeface="Tahoma" panose="020B0604030504040204" pitchFamily="34" charset="0"/>
                <a:ea typeface="Tahoma" panose="020B0604030504040204" pitchFamily="34" charset="0"/>
                <a:cs typeface="Tahoma" panose="020B0604030504040204" pitchFamily="34" charset="0"/>
              </a:rPr>
              <a:t>you will be saved</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you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and your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household…. </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68992447"/>
      </p:ext>
    </p:extLst>
  </p:cSld>
  <p:clrMapOvr>
    <a:masterClrMapping/>
  </p:clrMapOvr>
  <mc:AlternateContent xmlns:mc="http://schemas.openxmlformats.org/markup-compatibility/2006">
    <mc:Choice xmlns:p14="http://schemas.microsoft.com/office/powerpoint/2010/main" Requires="p14">
      <p:transition spd="slow" p14:dur="2000" advTm="84023"/>
    </mc:Choice>
    <mc:Fallback>
      <p:transition spd="slow" advTm="84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FFFF00"/>
                </a:solidFill>
                <a:latin typeface="Tahoma" panose="020B0604030504040204" pitchFamily="34" charset="0"/>
                <a:ea typeface="Tahoma" panose="020B0604030504040204" pitchFamily="34" charset="0"/>
                <a:cs typeface="Tahoma" panose="020B0604030504040204" pitchFamily="34" charset="0"/>
              </a:rPr>
              <a:t>There May Be </a:t>
            </a: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Open Doors to Save Souls</a:t>
            </a:r>
          </a:p>
          <a:p>
            <a:pPr marL="0" indent="0" algn="ctr">
              <a:buNone/>
            </a:pPr>
            <a:endPar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they spoke </a:t>
            </a:r>
            <a:r>
              <a:rPr lang="en-US" sz="4000" dirty="0">
                <a:solidFill>
                  <a:srgbClr val="00B0F0"/>
                </a:solidFill>
                <a:latin typeface="Tahoma" panose="020B0604030504040204" pitchFamily="34" charset="0"/>
                <a:ea typeface="Tahoma" panose="020B0604030504040204" pitchFamily="34" charset="0"/>
                <a:cs typeface="Tahoma" panose="020B0604030504040204" pitchFamily="34" charset="0"/>
              </a:rPr>
              <a:t>the word of </a:t>
            </a:r>
            <a:r>
              <a:rPr lang="en-US" sz="4000" dirty="0" smtClean="0">
                <a:solidFill>
                  <a:srgbClr val="00B0F0"/>
                </a:solidFill>
                <a:latin typeface="Tahoma" panose="020B0604030504040204" pitchFamily="34" charset="0"/>
                <a:ea typeface="Tahoma" panose="020B0604030504040204" pitchFamily="34" charset="0"/>
                <a:cs typeface="Tahoma" panose="020B0604030504040204" pitchFamily="34" charset="0"/>
              </a:rPr>
              <a:t>the </a:t>
            </a:r>
            <a:r>
              <a:rPr lang="en-US" sz="4000" dirty="0">
                <a:solidFill>
                  <a:srgbClr val="00B0F0"/>
                </a:solidFill>
                <a:latin typeface="Tahoma" panose="020B0604030504040204" pitchFamily="34" charset="0"/>
                <a:ea typeface="Tahoma" panose="020B0604030504040204" pitchFamily="34" charset="0"/>
                <a:cs typeface="Tahoma" panose="020B0604030504040204" pitchFamily="34" charset="0"/>
              </a:rPr>
              <a:t>Lord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to him together with all who were in his house.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he took them that </a:t>
            </a:r>
            <a:r>
              <a:rPr lang="en-US" sz="4000" i="1" dirty="0">
                <a:solidFill>
                  <a:schemeClr val="bg1"/>
                </a:solidFill>
                <a:latin typeface="Tahoma" panose="020B0604030504040204" pitchFamily="34" charset="0"/>
                <a:ea typeface="Tahoma" panose="020B0604030504040204" pitchFamily="34" charset="0"/>
                <a:cs typeface="Tahoma" panose="020B0604030504040204" pitchFamily="34" charset="0"/>
              </a:rPr>
              <a:t>very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hour of the night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washed their wounds,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000" dirty="0">
                <a:solidFill>
                  <a:srgbClr val="92D050"/>
                </a:solidFill>
                <a:latin typeface="Tahoma" panose="020B0604030504040204" pitchFamily="34" charset="0"/>
                <a:ea typeface="Tahoma" panose="020B0604030504040204" pitchFamily="34" charset="0"/>
                <a:cs typeface="Tahoma" panose="020B0604030504040204" pitchFamily="34" charset="0"/>
              </a:rPr>
              <a:t>immediately he was baptized</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he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all his </a:t>
            </a:r>
            <a:r>
              <a:rPr lang="en-US" sz="4000" i="1" dirty="0">
                <a:solidFill>
                  <a:schemeClr val="bg1"/>
                </a:solidFill>
                <a:latin typeface="Tahoma" panose="020B0604030504040204" pitchFamily="34" charset="0"/>
                <a:ea typeface="Tahoma" panose="020B0604030504040204" pitchFamily="34" charset="0"/>
                <a:cs typeface="Tahoma" panose="020B0604030504040204" pitchFamily="34" charset="0"/>
              </a:rPr>
              <a:t>household</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he brought them into his house and set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food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before them, and rejoiced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greatly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a:solidFill>
                  <a:srgbClr val="92D050"/>
                </a:solidFill>
                <a:latin typeface="Tahoma" panose="020B0604030504040204" pitchFamily="34" charset="0"/>
                <a:ea typeface="Tahoma" panose="020B0604030504040204" pitchFamily="34" charset="0"/>
                <a:cs typeface="Tahoma" panose="020B0604030504040204" pitchFamily="34" charset="0"/>
              </a:rPr>
              <a:t>having believed</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a:solidFill>
                  <a:srgbClr val="00B0F0"/>
                </a:solidFill>
                <a:latin typeface="Tahoma" panose="020B0604030504040204" pitchFamily="34" charset="0"/>
                <a:ea typeface="Tahoma" panose="020B0604030504040204" pitchFamily="34" charset="0"/>
                <a:cs typeface="Tahoma" panose="020B0604030504040204" pitchFamily="34" charset="0"/>
              </a:rPr>
              <a:t>in God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with his whole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household” </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(Acts 16:31-34).</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95171022"/>
      </p:ext>
    </p:extLst>
  </p:cSld>
  <p:clrMapOvr>
    <a:masterClrMapping/>
  </p:clrMapOvr>
  <mc:AlternateContent xmlns:mc="http://schemas.openxmlformats.org/markup-compatibility/2006">
    <mc:Choice xmlns:p14="http://schemas.microsoft.com/office/powerpoint/2010/main" Requires="p14">
      <p:transition spd="slow" p14:dur="2000" advTm="78542"/>
    </mc:Choice>
    <mc:Fallback>
      <p:transition spd="slow" advTm="78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FFFF00"/>
                </a:solidFill>
                <a:latin typeface="Tahoma" panose="020B0604030504040204" pitchFamily="34" charset="0"/>
                <a:ea typeface="Tahoma" panose="020B0604030504040204" pitchFamily="34" charset="0"/>
                <a:cs typeface="Tahoma" panose="020B0604030504040204" pitchFamily="34" charset="0"/>
              </a:rPr>
              <a:t>There May Be </a:t>
            </a: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Open Doors to Save Souls</a:t>
            </a:r>
          </a:p>
          <a:p>
            <a:pPr marL="0" indent="0" algn="ctr">
              <a:buNone/>
            </a:pPr>
            <a:endPar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“I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want you to know, brethren, that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my</a:t>
            </a:r>
          </a:p>
          <a:p>
            <a:pPr marL="0" indent="0" algn="ctr">
              <a:buNone/>
            </a:pPr>
            <a:r>
              <a:rPr lang="en-US" sz="4400" dirty="0" smtClean="0">
                <a:solidFill>
                  <a:srgbClr val="FF0000"/>
                </a:solidFill>
                <a:latin typeface="Tahoma" panose="020B0604030504040204" pitchFamily="34" charset="0"/>
                <a:ea typeface="Tahoma" panose="020B0604030504040204" pitchFamily="34" charset="0"/>
                <a:cs typeface="Tahoma" panose="020B0604030504040204" pitchFamily="34" charset="0"/>
              </a:rPr>
              <a:t>circumstances</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have turned out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rgbClr val="92D050"/>
                </a:solidFill>
                <a:latin typeface="Tahoma" panose="020B0604030504040204" pitchFamily="34" charset="0"/>
                <a:ea typeface="Tahoma" panose="020B0604030504040204" pitchFamily="34" charset="0"/>
                <a:cs typeface="Tahoma" panose="020B0604030504040204" pitchFamily="34" charset="0"/>
              </a:rPr>
              <a:t>for </a:t>
            </a:r>
            <a:r>
              <a:rPr lang="en-US" sz="4400" dirty="0">
                <a:solidFill>
                  <a:srgbClr val="92D050"/>
                </a:solidFill>
                <a:latin typeface="Tahoma" panose="020B0604030504040204" pitchFamily="34" charset="0"/>
                <a:ea typeface="Tahoma" panose="020B0604030504040204" pitchFamily="34" charset="0"/>
                <a:cs typeface="Tahoma" panose="020B0604030504040204" pitchFamily="34" charset="0"/>
              </a:rPr>
              <a:t>the greater progress </a:t>
            </a:r>
            <a:r>
              <a:rPr lang="en-US" sz="4400" dirty="0">
                <a:solidFill>
                  <a:srgbClr val="00B0F0"/>
                </a:solidFill>
                <a:latin typeface="Tahoma" panose="020B0604030504040204" pitchFamily="34" charset="0"/>
                <a:ea typeface="Tahoma" panose="020B0604030504040204" pitchFamily="34" charset="0"/>
                <a:cs typeface="Tahoma" panose="020B0604030504040204" pitchFamily="34" charset="0"/>
              </a:rPr>
              <a:t>of the gospel</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so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that my </a:t>
            </a:r>
            <a:r>
              <a:rPr lang="en-US" sz="4400" dirty="0" smtClean="0">
                <a:solidFill>
                  <a:srgbClr val="FF0000"/>
                </a:solidFill>
                <a:latin typeface="Tahoma" panose="020B0604030504040204" pitchFamily="34" charset="0"/>
                <a:ea typeface="Tahoma" panose="020B0604030504040204" pitchFamily="34" charset="0"/>
                <a:cs typeface="Tahoma" panose="020B0604030504040204" pitchFamily="34" charset="0"/>
              </a:rPr>
              <a:t>imprisonment</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in </a:t>
            </a:r>
            <a:r>
              <a:rPr lang="en-US" sz="4400" i="1" dirty="0">
                <a:solidFill>
                  <a:schemeClr val="bg1"/>
                </a:solidFill>
                <a:latin typeface="Tahoma" panose="020B0604030504040204" pitchFamily="34" charset="0"/>
                <a:ea typeface="Tahoma" panose="020B0604030504040204" pitchFamily="34" charset="0"/>
                <a:cs typeface="Tahoma" panose="020B0604030504040204" pitchFamily="34" charset="0"/>
              </a:rPr>
              <a:t>the cause of</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Christ</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has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become well known throughout </a:t>
            </a:r>
            <a:r>
              <a:rPr lang="en-US" sz="4400" dirty="0">
                <a:solidFill>
                  <a:srgbClr val="92D050"/>
                </a:solidFill>
                <a:latin typeface="Tahoma" panose="020B0604030504040204" pitchFamily="34" charset="0"/>
                <a:ea typeface="Tahoma" panose="020B0604030504040204" pitchFamily="34" charset="0"/>
                <a:cs typeface="Tahoma" panose="020B0604030504040204" pitchFamily="34" charset="0"/>
              </a:rPr>
              <a:t>the </a:t>
            </a:r>
            <a:r>
              <a:rPr lang="en-US" sz="4400" dirty="0" smtClean="0">
                <a:solidFill>
                  <a:srgbClr val="92D050"/>
                </a:solidFill>
                <a:latin typeface="Tahoma" panose="020B0604030504040204" pitchFamily="34" charset="0"/>
                <a:ea typeface="Tahoma" panose="020B0604030504040204" pitchFamily="34" charset="0"/>
                <a:cs typeface="Tahoma" panose="020B0604030504040204" pitchFamily="34" charset="0"/>
              </a:rPr>
              <a:t>whole</a:t>
            </a:r>
          </a:p>
          <a:p>
            <a:pPr marL="0" indent="0" algn="ctr">
              <a:buNone/>
            </a:pPr>
            <a:r>
              <a:rPr lang="en-US" sz="4400" dirty="0" smtClean="0">
                <a:solidFill>
                  <a:srgbClr val="92D050"/>
                </a:solidFill>
                <a:latin typeface="Tahoma" panose="020B0604030504040204" pitchFamily="34" charset="0"/>
                <a:ea typeface="Tahoma" panose="020B0604030504040204" pitchFamily="34" charset="0"/>
                <a:cs typeface="Tahoma" panose="020B0604030504040204" pitchFamily="34" charset="0"/>
              </a:rPr>
              <a:t>praetorian </a:t>
            </a:r>
            <a:r>
              <a:rPr lang="en-US" sz="4400" dirty="0">
                <a:solidFill>
                  <a:srgbClr val="92D050"/>
                </a:solidFill>
                <a:latin typeface="Tahoma" panose="020B0604030504040204" pitchFamily="34" charset="0"/>
                <a:ea typeface="Tahoma" panose="020B0604030504040204" pitchFamily="34" charset="0"/>
                <a:cs typeface="Tahoma" panose="020B0604030504040204" pitchFamily="34" charset="0"/>
              </a:rPr>
              <a:t>guard</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to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everyone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else…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97481979"/>
      </p:ext>
    </p:extLst>
  </p:cSld>
  <p:clrMapOvr>
    <a:masterClrMapping/>
  </p:clrMapOvr>
  <mc:AlternateContent xmlns:mc="http://schemas.openxmlformats.org/markup-compatibility/2006">
    <mc:Choice xmlns:p14="http://schemas.microsoft.com/office/powerpoint/2010/main" Requires="p14">
      <p:transition spd="slow" p14:dur="2000" advTm="80708"/>
    </mc:Choice>
    <mc:Fallback>
      <p:transition spd="slow" advTm="80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FFFF00"/>
                </a:solidFill>
                <a:latin typeface="Tahoma" panose="020B0604030504040204" pitchFamily="34" charset="0"/>
                <a:ea typeface="Tahoma" panose="020B0604030504040204" pitchFamily="34" charset="0"/>
                <a:cs typeface="Tahoma" panose="020B0604030504040204" pitchFamily="34" charset="0"/>
              </a:rPr>
              <a:t>There May Be </a:t>
            </a: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Open Doors to Save Souls</a:t>
            </a:r>
          </a:p>
          <a:p>
            <a:pPr marL="0" indent="0" algn="ctr">
              <a:buNone/>
            </a:pPr>
            <a:endPar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that most of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4400" dirty="0" smtClean="0">
                <a:solidFill>
                  <a:srgbClr val="92D050"/>
                </a:solidFill>
                <a:latin typeface="Tahoma" panose="020B0604030504040204" pitchFamily="34" charset="0"/>
                <a:ea typeface="Tahoma" panose="020B0604030504040204" pitchFamily="34" charset="0"/>
                <a:cs typeface="Tahoma" panose="020B0604030504040204" pitchFamily="34" charset="0"/>
              </a:rPr>
              <a:t>brethren</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sz="4400" dirty="0" smtClean="0">
                <a:solidFill>
                  <a:srgbClr val="92D050"/>
                </a:solidFill>
                <a:latin typeface="Tahoma" panose="020B0604030504040204" pitchFamily="34" charset="0"/>
                <a:ea typeface="Tahoma" panose="020B0604030504040204" pitchFamily="34" charset="0"/>
                <a:cs typeface="Tahoma" panose="020B0604030504040204" pitchFamily="34" charset="0"/>
              </a:rPr>
              <a:t>trusting</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400" dirty="0">
                <a:solidFill>
                  <a:srgbClr val="00B0F0"/>
                </a:solidFill>
                <a:latin typeface="Tahoma" panose="020B0604030504040204" pitchFamily="34" charset="0"/>
                <a:ea typeface="Tahoma" panose="020B0604030504040204" pitchFamily="34" charset="0"/>
                <a:cs typeface="Tahoma" panose="020B0604030504040204" pitchFamily="34" charset="0"/>
              </a:rPr>
              <a:t>in the Lord </a:t>
            </a:r>
            <a:endPar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because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of </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my </a:t>
            </a:r>
            <a:r>
              <a:rPr lang="en-US" sz="4400" dirty="0" smtClean="0">
                <a:solidFill>
                  <a:srgbClr val="FF0000"/>
                </a:solidFill>
                <a:latin typeface="Tahoma" panose="020B0604030504040204" pitchFamily="34" charset="0"/>
                <a:ea typeface="Tahoma" panose="020B0604030504040204" pitchFamily="34" charset="0"/>
                <a:cs typeface="Tahoma" panose="020B0604030504040204" pitchFamily="34" charset="0"/>
              </a:rPr>
              <a:t>imprisonment</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rgbClr val="92D050"/>
                </a:solidFill>
                <a:latin typeface="Tahoma" panose="020B0604030504040204" pitchFamily="34" charset="0"/>
                <a:ea typeface="Tahoma" panose="020B0604030504040204" pitchFamily="34" charset="0"/>
                <a:cs typeface="Tahoma" panose="020B0604030504040204" pitchFamily="34" charset="0"/>
              </a:rPr>
              <a:t>have </a:t>
            </a:r>
            <a:r>
              <a:rPr lang="en-US" sz="4400" dirty="0">
                <a:solidFill>
                  <a:srgbClr val="92D050"/>
                </a:solidFill>
                <a:latin typeface="Tahoma" panose="020B0604030504040204" pitchFamily="34" charset="0"/>
                <a:ea typeface="Tahoma" panose="020B0604030504040204" pitchFamily="34" charset="0"/>
                <a:cs typeface="Tahoma" panose="020B0604030504040204" pitchFamily="34" charset="0"/>
              </a:rPr>
              <a:t>far more courage </a:t>
            </a:r>
            <a:r>
              <a:rPr lang="en-US" sz="4400" dirty="0">
                <a:solidFill>
                  <a:srgbClr val="FFFF00"/>
                </a:solidFill>
                <a:latin typeface="Tahoma" panose="020B0604030504040204" pitchFamily="34" charset="0"/>
                <a:ea typeface="Tahoma" panose="020B0604030504040204" pitchFamily="34" charset="0"/>
                <a:cs typeface="Tahoma" panose="020B0604030504040204" pitchFamily="34" charset="0"/>
              </a:rPr>
              <a:t>to speak </a:t>
            </a:r>
            <a:endParaRPr lang="en-US" sz="4400"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rPr>
              <a:t>the </a:t>
            </a:r>
            <a:r>
              <a:rPr lang="en-US" sz="4400" dirty="0">
                <a:solidFill>
                  <a:srgbClr val="00B0F0"/>
                </a:solidFill>
                <a:latin typeface="Tahoma" panose="020B0604030504040204" pitchFamily="34" charset="0"/>
                <a:ea typeface="Tahoma" panose="020B0604030504040204" pitchFamily="34" charset="0"/>
                <a:cs typeface="Tahoma" panose="020B0604030504040204" pitchFamily="34" charset="0"/>
              </a:rPr>
              <a:t>word of God </a:t>
            </a:r>
            <a:r>
              <a:rPr lang="en-US" sz="4400" dirty="0">
                <a:solidFill>
                  <a:srgbClr val="FFFF00"/>
                </a:solidFill>
                <a:latin typeface="Tahoma" panose="020B0604030504040204" pitchFamily="34" charset="0"/>
                <a:ea typeface="Tahoma" panose="020B0604030504040204" pitchFamily="34" charset="0"/>
                <a:cs typeface="Tahoma" panose="020B0604030504040204" pitchFamily="34" charset="0"/>
              </a:rPr>
              <a:t>without </a:t>
            </a:r>
            <a:r>
              <a:rPr lang="en-US" sz="4400" dirty="0" smtClean="0">
                <a:solidFill>
                  <a:srgbClr val="FFFF00"/>
                </a:solidFill>
                <a:latin typeface="Tahoma" panose="020B0604030504040204" pitchFamily="34" charset="0"/>
                <a:ea typeface="Tahoma" panose="020B0604030504040204" pitchFamily="34" charset="0"/>
                <a:cs typeface="Tahoma" panose="020B0604030504040204" pitchFamily="34" charset="0"/>
              </a:rPr>
              <a:t>fear</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(Phil. 1:12-14)</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24333755"/>
      </p:ext>
    </p:extLst>
  </p:cSld>
  <p:clrMapOvr>
    <a:masterClrMapping/>
  </p:clrMapOvr>
  <mc:AlternateContent xmlns:mc="http://schemas.openxmlformats.org/markup-compatibility/2006">
    <mc:Choice xmlns:p14="http://schemas.microsoft.com/office/powerpoint/2010/main" Requires="p14">
      <p:transition spd="slow" p14:dur="2000" advTm="34345"/>
    </mc:Choice>
    <mc:Fallback>
      <p:transition spd="slow" advTm="34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Pray Fervently that God’s Will be Done </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(Luke 22:42; Jas. 5:16; Col. 4:2-6; Acts 16:25)</a:t>
            </a: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There May Be Open Doors to Save Souls </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(Acts 16:9-10, 31-34; Phil. 1:12-14)</a:t>
            </a: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Love </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God</a:t>
            </a: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 &amp; Your Neighbor as Yourself</a:t>
            </a: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05540065"/>
      </p:ext>
    </p:extLst>
  </p:cSld>
  <p:clrMapOvr>
    <a:masterClrMapping/>
  </p:clrMapOvr>
  <mc:AlternateContent xmlns:mc="http://schemas.openxmlformats.org/markup-compatibility/2006">
    <mc:Choice xmlns:p14="http://schemas.microsoft.com/office/powerpoint/2010/main" Requires="p14">
      <p:transition spd="slow" p14:dur="2000" advTm="8888"/>
    </mc:Choice>
    <mc:Fallback>
      <p:transition spd="slow" advTm="8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lnSpcReduction="10000"/>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Love </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God</a:t>
            </a: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 &amp; Your Neighbor as Yourself</a:t>
            </a:r>
          </a:p>
          <a:p>
            <a:pPr marL="0" indent="0" algn="ctr">
              <a:buNone/>
            </a:pP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4200" cap="small" dirty="0">
                <a:solidFill>
                  <a:schemeClr val="bg1"/>
                </a:solidFill>
                <a:latin typeface="Tahoma" panose="020B0604030504040204" pitchFamily="34" charset="0"/>
                <a:ea typeface="Tahoma" panose="020B0604030504040204" pitchFamily="34" charset="0"/>
                <a:cs typeface="Tahoma" panose="020B0604030504040204" pitchFamily="34" charset="0"/>
              </a:rPr>
              <a:t>You shall love the Lord your God </a:t>
            </a:r>
            <a:endParaRPr lang="en-US" sz="4200" cap="small"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cap="small" dirty="0" smtClean="0">
                <a:solidFill>
                  <a:schemeClr val="bg1"/>
                </a:solidFill>
                <a:latin typeface="Tahoma" panose="020B0604030504040204" pitchFamily="34" charset="0"/>
                <a:ea typeface="Tahoma" panose="020B0604030504040204" pitchFamily="34" charset="0"/>
                <a:cs typeface="Tahoma" panose="020B0604030504040204" pitchFamily="34" charset="0"/>
              </a:rPr>
              <a:t>with </a:t>
            </a:r>
            <a:r>
              <a:rPr lang="en-US" sz="4200" cap="small" dirty="0">
                <a:solidFill>
                  <a:schemeClr val="bg1"/>
                </a:solidFill>
                <a:latin typeface="Tahoma" panose="020B0604030504040204" pitchFamily="34" charset="0"/>
                <a:ea typeface="Tahoma" panose="020B0604030504040204" pitchFamily="34" charset="0"/>
                <a:cs typeface="Tahoma" panose="020B0604030504040204" pitchFamily="34" charset="0"/>
              </a:rPr>
              <a:t>all your heart, </a:t>
            </a:r>
            <a:r>
              <a:rPr lang="en-US" sz="4200" cap="small"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200" cap="small" dirty="0">
                <a:solidFill>
                  <a:schemeClr val="bg1"/>
                </a:solidFill>
                <a:latin typeface="Tahoma" panose="020B0604030504040204" pitchFamily="34" charset="0"/>
                <a:ea typeface="Tahoma" panose="020B0604030504040204" pitchFamily="34" charset="0"/>
                <a:cs typeface="Tahoma" panose="020B0604030504040204" pitchFamily="34" charset="0"/>
              </a:rPr>
              <a:t>with all your soul, </a:t>
            </a:r>
            <a:endParaRPr lang="en-US" sz="4200" cap="small"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cap="small"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200" cap="small" dirty="0">
                <a:solidFill>
                  <a:schemeClr val="bg1"/>
                </a:solidFill>
                <a:latin typeface="Tahoma" panose="020B0604030504040204" pitchFamily="34" charset="0"/>
                <a:ea typeface="Tahoma" panose="020B0604030504040204" pitchFamily="34" charset="0"/>
                <a:cs typeface="Tahoma" panose="020B0604030504040204" pitchFamily="34" charset="0"/>
              </a:rPr>
              <a:t>with all your mind</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This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is the great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foremost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commandment</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second is like it, </a:t>
            </a:r>
            <a:endPar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4200" cap="small" dirty="0">
                <a:solidFill>
                  <a:schemeClr val="bg1"/>
                </a:solidFill>
                <a:latin typeface="Tahoma" panose="020B0604030504040204" pitchFamily="34" charset="0"/>
                <a:ea typeface="Tahoma" panose="020B0604030504040204" pitchFamily="34" charset="0"/>
                <a:cs typeface="Tahoma" panose="020B0604030504040204" pitchFamily="34" charset="0"/>
              </a:rPr>
              <a:t>You shall love your neighbor as yourself</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(Matt. 22:37-39)</a:t>
            </a: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56019204"/>
      </p:ext>
    </p:extLst>
  </p:cSld>
  <p:clrMapOvr>
    <a:masterClrMapping/>
  </p:clrMapOvr>
  <mc:AlternateContent xmlns:mc="http://schemas.openxmlformats.org/markup-compatibility/2006">
    <mc:Choice xmlns:p14="http://schemas.microsoft.com/office/powerpoint/2010/main" Requires="p14">
      <p:transition spd="slow" p14:dur="2000" advTm="16705"/>
    </mc:Choice>
    <mc:Fallback>
      <p:transition spd="slow" advTm="1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Love </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God</a:t>
            </a: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 &amp; Your Neighbor as Yourself</a:t>
            </a:r>
          </a:p>
          <a:p>
            <a:pPr marL="0" indent="0" algn="ctr">
              <a:buNone/>
            </a:pPr>
            <a:endPar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A lawyer answered Jesus correctly with these words</a:t>
            </a: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but he was testing Jesus and was desiring to justify </a:t>
            </a: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himself and so he asked, “who is my neighbor”</a:t>
            </a: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Jesus gave an example of a man being beaten </a:t>
            </a: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robbed and left for dead.  A priest and a Levite</a:t>
            </a: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passed him by on the other side but the Samaritan</a:t>
            </a: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had compassion on him &amp; took care of his needs.</a:t>
            </a:r>
            <a:endParaRPr lang="en-US" sz="39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08644417"/>
      </p:ext>
    </p:extLst>
  </p:cSld>
  <p:clrMapOvr>
    <a:masterClrMapping/>
  </p:clrMapOvr>
  <mc:AlternateContent xmlns:mc="http://schemas.openxmlformats.org/markup-compatibility/2006">
    <mc:Choice xmlns:p14="http://schemas.microsoft.com/office/powerpoint/2010/main" Requires="p14">
      <p:transition spd="slow" p14:dur="2000" advTm="38232"/>
    </mc:Choice>
    <mc:Fallback>
      <p:transition spd="slow" advTm="3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1062989"/>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During this </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Present </a:t>
            </a: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Distress We Must…</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600" dirty="0"/>
          </a:p>
        </p:txBody>
      </p:sp>
      <p:sp>
        <p:nvSpPr>
          <p:cNvPr id="3" name="Content Placeholder 2"/>
          <p:cNvSpPr>
            <a:spLocks noGrp="1"/>
          </p:cNvSpPr>
          <p:nvPr>
            <p:ph idx="1"/>
          </p:nvPr>
        </p:nvSpPr>
        <p:spPr>
          <a:xfrm>
            <a:off x="0" y="1062990"/>
            <a:ext cx="12192000" cy="5795009"/>
          </a:xfrm>
        </p:spPr>
        <p:txBody>
          <a:bodyPr>
            <a:normAutofit/>
          </a:bodyPr>
          <a:lstStyle/>
          <a:p>
            <a:pPr marL="0" indent="0" algn="ctr">
              <a:buNone/>
            </a:pPr>
            <a:r>
              <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rPr>
              <a:t>Obey the Governing Authorities </a:t>
            </a:r>
          </a:p>
          <a:p>
            <a:pPr marL="0" indent="0" algn="ctr">
              <a:buNone/>
            </a:pP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800" u="sng" dirty="0" smtClean="0">
                <a:solidFill>
                  <a:srgbClr val="FFFF00"/>
                </a:solidFill>
                <a:latin typeface="Tahoma" panose="020B0604030504040204" pitchFamily="34" charset="0"/>
                <a:ea typeface="Tahoma" panose="020B0604030504040204" pitchFamily="34" charset="0"/>
                <a:cs typeface="Tahoma" panose="020B0604030504040204" pitchFamily="34" charset="0"/>
              </a:rPr>
              <a:t>Everyone is </a:t>
            </a:r>
            <a:r>
              <a:rPr lang="en-US" sz="3800" u="sng" dirty="0">
                <a:solidFill>
                  <a:srgbClr val="FFFF00"/>
                </a:solidFill>
                <a:latin typeface="Tahoma" panose="020B0604030504040204" pitchFamily="34" charset="0"/>
                <a:ea typeface="Tahoma" panose="020B0604030504040204" pitchFamily="34" charset="0"/>
                <a:cs typeface="Tahoma" panose="020B0604030504040204" pitchFamily="34" charset="0"/>
              </a:rPr>
              <a:t>to </a:t>
            </a:r>
            <a:r>
              <a:rPr lang="en-US" sz="3800" u="sng" dirty="0" smtClean="0">
                <a:solidFill>
                  <a:srgbClr val="FFFF00"/>
                </a:solidFill>
                <a:latin typeface="Tahoma" panose="020B0604030504040204" pitchFamily="34" charset="0"/>
                <a:ea typeface="Tahoma" panose="020B0604030504040204" pitchFamily="34" charset="0"/>
                <a:cs typeface="Tahoma" panose="020B0604030504040204" pitchFamily="34" charset="0"/>
              </a:rPr>
              <a:t>submit</a:t>
            </a:r>
            <a:r>
              <a:rPr lang="en-US" sz="3800"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the </a:t>
            </a:r>
            <a:r>
              <a:rPr lang="en-US" sz="3800" dirty="0">
                <a:solidFill>
                  <a:srgbClr val="92D050"/>
                </a:solidFill>
                <a:latin typeface="Tahoma" panose="020B0604030504040204" pitchFamily="34" charset="0"/>
                <a:ea typeface="Tahoma" panose="020B0604030504040204" pitchFamily="34" charset="0"/>
                <a:cs typeface="Tahoma" panose="020B0604030504040204" pitchFamily="34" charset="0"/>
              </a:rPr>
              <a:t>governing </a:t>
            </a:r>
            <a:r>
              <a:rPr lang="en-US" sz="3800" dirty="0" smtClean="0">
                <a:solidFill>
                  <a:srgbClr val="92D050"/>
                </a:solidFill>
                <a:latin typeface="Tahoma" panose="020B0604030504040204" pitchFamily="34" charset="0"/>
                <a:ea typeface="Tahoma" panose="020B0604030504040204" pitchFamily="34" charset="0"/>
                <a:cs typeface="Tahoma" panose="020B0604030504040204" pitchFamily="34" charset="0"/>
              </a:rPr>
              <a:t>authorities</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there is no </a:t>
            </a:r>
            <a:r>
              <a:rPr lang="en-US" sz="3800" dirty="0">
                <a:solidFill>
                  <a:srgbClr val="92D050"/>
                </a:solidFill>
                <a:latin typeface="Tahoma" panose="020B0604030504040204" pitchFamily="34" charset="0"/>
                <a:ea typeface="Tahoma" panose="020B0604030504040204" pitchFamily="34" charset="0"/>
                <a:cs typeface="Tahoma" panose="020B0604030504040204" pitchFamily="34" charset="0"/>
              </a:rPr>
              <a:t>authority</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 except </a:t>
            </a:r>
            <a:r>
              <a:rPr lang="en-US" sz="3800" dirty="0" smtClean="0">
                <a:solidFill>
                  <a:srgbClr val="00B0F0"/>
                </a:solidFill>
                <a:latin typeface="Tahoma" panose="020B0604030504040204" pitchFamily="34" charset="0"/>
                <a:ea typeface="Tahoma" panose="020B0604030504040204" pitchFamily="34" charset="0"/>
                <a:cs typeface="Tahoma" panose="020B0604030504040204" pitchFamily="34" charset="0"/>
              </a:rPr>
              <a:t>from </a:t>
            </a:r>
            <a:r>
              <a:rPr lang="en-US" sz="3800" dirty="0">
                <a:solidFill>
                  <a:srgbClr val="00B0F0"/>
                </a:solidFill>
                <a:latin typeface="Tahoma" panose="020B0604030504040204" pitchFamily="34" charset="0"/>
                <a:ea typeface="Tahoma" panose="020B0604030504040204" pitchFamily="34" charset="0"/>
                <a:cs typeface="Tahoma" panose="020B0604030504040204" pitchFamily="34" charset="0"/>
              </a:rPr>
              <a:t>God</a:t>
            </a: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 &amp; </a:t>
            </a:r>
            <a:r>
              <a:rPr lang="en-US" sz="3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those </a:t>
            </a:r>
            <a:r>
              <a:rPr lang="en-US" sz="3800" dirty="0">
                <a:solidFill>
                  <a:srgbClr val="92D050"/>
                </a:solidFill>
                <a:latin typeface="Tahoma" panose="020B0604030504040204" pitchFamily="34" charset="0"/>
                <a:ea typeface="Tahoma" panose="020B0604030504040204" pitchFamily="34" charset="0"/>
                <a:cs typeface="Tahoma" panose="020B0604030504040204" pitchFamily="34" charset="0"/>
              </a:rPr>
              <a:t>which exist </a:t>
            </a:r>
            <a:r>
              <a:rPr lang="en-US" sz="3800" dirty="0">
                <a:solidFill>
                  <a:srgbClr val="00B0F0"/>
                </a:solidFill>
                <a:latin typeface="Tahoma" panose="020B0604030504040204" pitchFamily="34" charset="0"/>
                <a:ea typeface="Tahoma" panose="020B0604030504040204" pitchFamily="34" charset="0"/>
                <a:cs typeface="Tahoma" panose="020B0604030504040204" pitchFamily="34" charset="0"/>
              </a:rPr>
              <a:t>are established by God</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Therefore </a:t>
            </a:r>
            <a:r>
              <a:rPr lang="en-US" sz="3800" dirty="0" smtClean="0">
                <a:solidFill>
                  <a:srgbClr val="FF0000"/>
                </a:solidFill>
                <a:latin typeface="Tahoma" panose="020B0604030504040204" pitchFamily="34" charset="0"/>
                <a:ea typeface="Tahoma" panose="020B0604030504040204" pitchFamily="34" charset="0"/>
                <a:cs typeface="Tahoma" panose="020B0604030504040204" pitchFamily="34" charset="0"/>
              </a:rPr>
              <a:t>whoever </a:t>
            </a:r>
            <a:r>
              <a:rPr lang="en-US" sz="3800" dirty="0">
                <a:solidFill>
                  <a:srgbClr val="FF0000"/>
                </a:solidFill>
                <a:latin typeface="Tahoma" panose="020B0604030504040204" pitchFamily="34" charset="0"/>
                <a:ea typeface="Tahoma" panose="020B0604030504040204" pitchFamily="34" charset="0"/>
                <a:cs typeface="Tahoma" panose="020B0604030504040204" pitchFamily="34" charset="0"/>
              </a:rPr>
              <a:t>resists </a:t>
            </a:r>
            <a:r>
              <a:rPr lang="en-US" sz="3800" dirty="0">
                <a:solidFill>
                  <a:srgbClr val="92D050"/>
                </a:solidFill>
                <a:latin typeface="Tahoma" panose="020B0604030504040204" pitchFamily="34" charset="0"/>
                <a:ea typeface="Tahoma" panose="020B0604030504040204" pitchFamily="34" charset="0"/>
                <a:cs typeface="Tahoma" panose="020B0604030504040204" pitchFamily="34" charset="0"/>
              </a:rPr>
              <a:t>authority</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800" dirty="0" smtClean="0">
                <a:solidFill>
                  <a:srgbClr val="FF0000"/>
                </a:solidFill>
                <a:latin typeface="Tahoma" panose="020B0604030504040204" pitchFamily="34" charset="0"/>
                <a:ea typeface="Tahoma" panose="020B0604030504040204" pitchFamily="34" charset="0"/>
                <a:cs typeface="Tahoma" panose="020B0604030504040204" pitchFamily="34" charset="0"/>
              </a:rPr>
              <a:t>has </a:t>
            </a:r>
            <a:r>
              <a:rPr lang="en-US" sz="3800" dirty="0">
                <a:solidFill>
                  <a:srgbClr val="FF0000"/>
                </a:solidFill>
                <a:latin typeface="Tahoma" panose="020B0604030504040204" pitchFamily="34" charset="0"/>
                <a:ea typeface="Tahoma" panose="020B0604030504040204" pitchFamily="34" charset="0"/>
                <a:cs typeface="Tahoma" panose="020B0604030504040204" pitchFamily="34" charset="0"/>
              </a:rPr>
              <a:t>opposed </a:t>
            </a:r>
            <a:r>
              <a:rPr lang="en-US" sz="3800" dirty="0" smtClean="0">
                <a:solidFill>
                  <a:srgbClr val="00B0F0"/>
                </a:solidFill>
                <a:latin typeface="Tahoma" panose="020B0604030504040204" pitchFamily="34" charset="0"/>
                <a:ea typeface="Tahoma" panose="020B0604030504040204" pitchFamily="34" charset="0"/>
                <a:cs typeface="Tahoma" panose="020B0604030504040204" pitchFamily="34" charset="0"/>
              </a:rPr>
              <a:t>the ordinance </a:t>
            </a:r>
            <a:r>
              <a:rPr lang="en-US" sz="3800" dirty="0">
                <a:solidFill>
                  <a:srgbClr val="00B0F0"/>
                </a:solidFill>
                <a:latin typeface="Tahoma" panose="020B0604030504040204" pitchFamily="34" charset="0"/>
                <a:ea typeface="Tahoma" panose="020B0604030504040204" pitchFamily="34" charset="0"/>
                <a:cs typeface="Tahoma" panose="020B0604030504040204" pitchFamily="34" charset="0"/>
              </a:rPr>
              <a:t>of God</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3800" dirty="0">
                <a:solidFill>
                  <a:srgbClr val="FF0000"/>
                </a:solidFill>
                <a:latin typeface="Tahoma" panose="020B0604030504040204" pitchFamily="34" charset="0"/>
                <a:ea typeface="Tahoma" panose="020B0604030504040204" pitchFamily="34" charset="0"/>
                <a:cs typeface="Tahoma" panose="020B0604030504040204" pitchFamily="34" charset="0"/>
              </a:rPr>
              <a:t>they who have opposed </a:t>
            </a:r>
            <a:endParaRPr lang="en-US" sz="38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will receive </a:t>
            </a:r>
            <a:r>
              <a:rPr lang="en-US" sz="3800" dirty="0">
                <a:solidFill>
                  <a:srgbClr val="FF0000"/>
                </a:solidFill>
                <a:latin typeface="Tahoma" panose="020B0604030504040204" pitchFamily="34" charset="0"/>
                <a:ea typeface="Tahoma" panose="020B0604030504040204" pitchFamily="34" charset="0"/>
                <a:cs typeface="Tahoma" panose="020B0604030504040204" pitchFamily="34" charset="0"/>
              </a:rPr>
              <a:t>condemnation</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800" dirty="0">
                <a:solidFill>
                  <a:srgbClr val="FFFF00"/>
                </a:solidFill>
                <a:latin typeface="Tahoma" panose="020B0604030504040204" pitchFamily="34" charset="0"/>
                <a:ea typeface="Tahoma" panose="020B0604030504040204" pitchFamily="34" charset="0"/>
                <a:cs typeface="Tahoma" panose="020B0604030504040204" pitchFamily="34" charset="0"/>
              </a:rPr>
              <a:t>upon </a:t>
            </a:r>
            <a:r>
              <a:rPr lang="en-US" sz="3800" dirty="0" smtClean="0">
                <a:solidFill>
                  <a:srgbClr val="FFFF00"/>
                </a:solidFill>
                <a:latin typeface="Tahoma" panose="020B0604030504040204" pitchFamily="34" charset="0"/>
                <a:ea typeface="Tahoma" panose="020B0604030504040204" pitchFamily="34" charset="0"/>
                <a:cs typeface="Tahoma" panose="020B0604030504040204" pitchFamily="34" charset="0"/>
              </a:rPr>
              <a:t>themselves</a:t>
            </a: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3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77209384"/>
      </p:ext>
    </p:extLst>
  </p:cSld>
  <p:clrMapOvr>
    <a:masterClrMapping/>
  </p:clrMapOvr>
  <mc:AlternateContent xmlns:mc="http://schemas.openxmlformats.org/markup-compatibility/2006">
    <mc:Choice xmlns:p14="http://schemas.microsoft.com/office/powerpoint/2010/main" Requires="p14">
      <p:transition spd="slow" p14:dur="2000" advTm="38728"/>
    </mc:Choice>
    <mc:Fallback>
      <p:transition spd="slow" advTm="3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Love </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God</a:t>
            </a: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 &amp; Your Neighbor as Yourself</a:t>
            </a:r>
          </a:p>
          <a:p>
            <a:pPr marL="0" indent="0" algn="ctr">
              <a:buNone/>
            </a:pPr>
            <a:endPar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Jesus asked the lawyer, </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“Which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of these three do you think proved to be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neighbor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to the man who fell into the robbers’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hands</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he said, </a:t>
            </a: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The one who showed mercy toward him.” </a:t>
            </a: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Then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Jesus said to him, “Go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do </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same</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(Luke 10:36-37)</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32574276"/>
      </p:ext>
    </p:extLst>
  </p:cSld>
  <p:clrMapOvr>
    <a:masterClrMapping/>
  </p:clrMapOvr>
  <mc:AlternateContent xmlns:mc="http://schemas.openxmlformats.org/markup-compatibility/2006">
    <mc:Choice xmlns:p14="http://schemas.microsoft.com/office/powerpoint/2010/main" Requires="p14">
      <p:transition spd="slow" p14:dur="2000" advTm="102048"/>
    </mc:Choice>
    <mc:Fallback>
      <p:transition spd="slow" advTm="10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Love </a:t>
            </a:r>
            <a:r>
              <a:rPr lang="en-US" sz="4800" dirty="0" smtClean="0">
                <a:solidFill>
                  <a:srgbClr val="00B0F0"/>
                </a:solidFill>
                <a:latin typeface="Tahoma" panose="020B0604030504040204" pitchFamily="34" charset="0"/>
                <a:ea typeface="Tahoma" panose="020B0604030504040204" pitchFamily="34" charset="0"/>
                <a:cs typeface="Tahoma" panose="020B0604030504040204" pitchFamily="34" charset="0"/>
              </a:rPr>
              <a:t>God</a:t>
            </a: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 &amp; Your Neighbor as Yourself</a:t>
            </a:r>
          </a:p>
          <a:p>
            <a:pPr marL="0" indent="0" algn="ctr">
              <a:buNone/>
            </a:pPr>
            <a:endParaRPr lang="en-US" sz="3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“Therefore as we have opportunity </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let us do good to all people and </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especially those who are </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of the household of faith”</a:t>
            </a:r>
          </a:p>
          <a:p>
            <a:pPr marL="0" indent="0" algn="ctr">
              <a:buNone/>
            </a:pPr>
            <a:r>
              <a:rPr lang="en-US" sz="4800" dirty="0" smtClean="0">
                <a:solidFill>
                  <a:schemeClr val="bg1"/>
                </a:solidFill>
                <a:latin typeface="Tahoma" panose="020B0604030504040204" pitchFamily="34" charset="0"/>
                <a:ea typeface="Tahoma" panose="020B0604030504040204" pitchFamily="34" charset="0"/>
                <a:cs typeface="Tahoma" panose="020B0604030504040204" pitchFamily="34" charset="0"/>
              </a:rPr>
              <a:t>(Gal. 6:10).</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83404966"/>
      </p:ext>
    </p:extLst>
  </p:cSld>
  <p:clrMapOvr>
    <a:masterClrMapping/>
  </p:clrMapOvr>
  <mc:AlternateContent xmlns:mc="http://schemas.openxmlformats.org/markup-compatibility/2006">
    <mc:Choice xmlns:p14="http://schemas.microsoft.com/office/powerpoint/2010/main" Requires="p14">
      <p:transition spd="slow" p14:dur="2000" advTm="33343"/>
    </mc:Choice>
    <mc:Fallback>
      <p:transition spd="slow" advTm="33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be at Peace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instead of being Anxious</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8037003"/>
      </p:ext>
    </p:extLst>
  </p:cSld>
  <p:clrMapOvr>
    <a:masterClrMapping/>
  </p:clrMapOvr>
  <mc:AlternateContent xmlns:mc="http://schemas.openxmlformats.org/markup-compatibility/2006">
    <mc:Choice xmlns:p14="http://schemas.microsoft.com/office/powerpoint/2010/main" Requires="p14">
      <p:transition spd="slow" p14:dur="2000" advTm="4053"/>
    </mc:Choice>
    <mc:Fallback>
      <p:transition spd="slow" advTm="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be at Peace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instead of being Anxious</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Jesus said to His disciples,</a:t>
            </a:r>
          </a:p>
          <a:p>
            <a:pPr marL="0" indent="0" algn="ctr">
              <a:buNone/>
            </a:pP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These things I have spoken to you,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so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that in Me you may have peace.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In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the world you have tribulation,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but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take courage; I have overcome the world</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(John 16:33)</a:t>
            </a: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25882536"/>
      </p:ext>
    </p:extLst>
  </p:cSld>
  <p:clrMapOvr>
    <a:masterClrMapping/>
  </p:clrMapOvr>
  <mc:AlternateContent xmlns:mc="http://schemas.openxmlformats.org/markup-compatibility/2006">
    <mc:Choice xmlns:p14="http://schemas.microsoft.com/office/powerpoint/2010/main" Requires="p14">
      <p:transition spd="slow" p14:dur="2000" advTm="40952"/>
    </mc:Choice>
    <mc:Fallback>
      <p:transition spd="slow" advTm="40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be at Peace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instead of being Anxious</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“Be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anxious for nothing, but in everything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by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prayer and supplication with thanksgiving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let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your requests be made known to God.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the peace of God, which surpasses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all</a:t>
            </a: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comprehension</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will guard your hearts </a:t>
            </a:r>
            <a:endPar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your minds in Christ </a:t>
            </a: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Jesus” (Phil. 4:6-7).</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60446506"/>
      </p:ext>
    </p:extLst>
  </p:cSld>
  <p:clrMapOvr>
    <a:masterClrMapping/>
  </p:clrMapOvr>
  <mc:AlternateContent xmlns:mc="http://schemas.openxmlformats.org/markup-compatibility/2006">
    <mc:Choice xmlns:p14="http://schemas.microsoft.com/office/powerpoint/2010/main" Requires="p14">
      <p:transition spd="slow" p14:dur="2000" advTm="53155"/>
    </mc:Choice>
    <mc:Fallback>
      <p:transition spd="slow" advTm="53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be Content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instead of Miserable</a:t>
            </a:r>
          </a:p>
          <a:p>
            <a:pPr marL="0" indent="0" algn="ctr">
              <a:buNone/>
            </a:pP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523293"/>
      </p:ext>
    </p:extLst>
  </p:cSld>
  <p:clrMapOvr>
    <a:masterClrMapping/>
  </p:clrMapOvr>
  <mc:AlternateContent xmlns:mc="http://schemas.openxmlformats.org/markup-compatibility/2006">
    <mc:Choice xmlns:p14="http://schemas.microsoft.com/office/powerpoint/2010/main" Requires="p14">
      <p:transition spd="slow" p14:dur="2000" advTm="969"/>
    </mc:Choice>
    <mc:Fallback>
      <p:transition spd="slow" advTm="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be Content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instead of Miserable</a:t>
            </a:r>
          </a:p>
          <a:p>
            <a:pPr marL="0" indent="0" algn="ctr">
              <a:buNone/>
            </a:pP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900" dirty="0" smtClean="0">
                <a:solidFill>
                  <a:srgbClr val="FFFF00"/>
                </a:solidFill>
                <a:latin typeface="Tahoma" panose="020B0604030504040204" pitchFamily="34" charset="0"/>
                <a:ea typeface="Tahoma" panose="020B0604030504040204" pitchFamily="34" charset="0"/>
                <a:cs typeface="Tahoma" panose="020B0604030504040204" pitchFamily="34" charset="0"/>
              </a:rPr>
              <a:t>I </a:t>
            </a:r>
            <a:r>
              <a:rPr lang="en-US" sz="3900" dirty="0">
                <a:solidFill>
                  <a:srgbClr val="FFFF00"/>
                </a:solidFill>
                <a:latin typeface="Tahoma" panose="020B0604030504040204" pitchFamily="34" charset="0"/>
                <a:ea typeface="Tahoma" panose="020B0604030504040204" pitchFamily="34" charset="0"/>
                <a:cs typeface="Tahoma" panose="020B0604030504040204" pitchFamily="34" charset="0"/>
              </a:rPr>
              <a:t>have learned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in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whatever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state I am in to be </a:t>
            </a:r>
          </a:p>
          <a:p>
            <a:pPr marL="0" indent="0" algn="ctr">
              <a:buNone/>
            </a:pPr>
            <a:r>
              <a:rPr lang="en-US" sz="3900" dirty="0" smtClean="0">
                <a:solidFill>
                  <a:srgbClr val="92D050"/>
                </a:solidFill>
                <a:latin typeface="Tahoma" panose="020B0604030504040204" pitchFamily="34" charset="0"/>
                <a:ea typeface="Tahoma" panose="020B0604030504040204" pitchFamily="34" charset="0"/>
                <a:cs typeface="Tahoma" panose="020B0604030504040204" pitchFamily="34" charset="0"/>
              </a:rPr>
              <a:t>content</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  I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know how to get along with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humble </a:t>
            </a: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means</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I also know how to live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in prosperity</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in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any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every circumstance I have learned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secret </a:t>
            </a:r>
            <a:endPar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of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being filled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going hungry,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both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of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having </a:t>
            </a: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abundance &amp;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suffering need.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 I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can do all things </a:t>
            </a:r>
            <a:endPar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through Christ who </a:t>
            </a:r>
            <a:r>
              <a:rPr lang="en-US" sz="3900" dirty="0">
                <a:solidFill>
                  <a:schemeClr val="bg1"/>
                </a:solidFill>
                <a:latin typeface="Tahoma" panose="020B0604030504040204" pitchFamily="34" charset="0"/>
                <a:ea typeface="Tahoma" panose="020B0604030504040204" pitchFamily="34" charset="0"/>
                <a:cs typeface="Tahoma" panose="020B0604030504040204" pitchFamily="34" charset="0"/>
              </a:rPr>
              <a:t>strengthens </a:t>
            </a:r>
            <a:r>
              <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rPr>
              <a:t>me” (Phil. 4:11-13).</a:t>
            </a:r>
            <a:endParaRPr lang="en-US" sz="39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94619528"/>
      </p:ext>
    </p:extLst>
  </p:cSld>
  <p:clrMapOvr>
    <a:masterClrMapping/>
  </p:clrMapOvr>
  <mc:AlternateContent xmlns:mc="http://schemas.openxmlformats.org/markup-compatibility/2006">
    <mc:Choice xmlns:p14="http://schemas.microsoft.com/office/powerpoint/2010/main" Requires="p14">
      <p:transition spd="slow" p14:dur="2000" advTm="87871"/>
    </mc:Choice>
    <mc:Fallback>
      <p:transition spd="slow" advTm="87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be Content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instead of Miserable</a:t>
            </a:r>
          </a:p>
          <a:p>
            <a:pPr marL="0" indent="0" algn="ctr">
              <a:buNone/>
            </a:pP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“Godliness with contentment is great gain. </a:t>
            </a:r>
          </a:p>
          <a:p>
            <a:pPr marL="0" indent="0" algn="ctr">
              <a:buNone/>
            </a:pP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we have brought nothing into the world, </a:t>
            </a:r>
            <a:endPar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so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we cannot take anything out of it either. </a:t>
            </a:r>
            <a:endPar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If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we have food and covering, </a:t>
            </a:r>
            <a:endPar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with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these we shall be </a:t>
            </a: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content…</a:t>
            </a:r>
            <a:endPar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57155377"/>
      </p:ext>
    </p:extLst>
  </p:cSld>
  <p:clrMapOvr>
    <a:masterClrMapping/>
  </p:clrMapOvr>
  <mc:AlternateContent xmlns:mc="http://schemas.openxmlformats.org/markup-compatibility/2006">
    <mc:Choice xmlns:p14="http://schemas.microsoft.com/office/powerpoint/2010/main" Requires="p14">
      <p:transition spd="slow" p14:dur="2000" advTm="45485"/>
    </mc:Choice>
    <mc:Fallback>
      <p:transition spd="slow" advTm="45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be Content </a:t>
            </a:r>
            <a:r>
              <a:rPr lang="en-US"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instead of Miserable</a:t>
            </a:r>
          </a:p>
          <a:p>
            <a:pPr marL="0" indent="0" algn="ctr">
              <a:buNone/>
            </a:pP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“But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those who want to get rich fall into temptation and a snare and many foolish and harmful desires which plunge men into ruin and destruction. </a:t>
            </a: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the love of money is a root of all </a:t>
            </a: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sorts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of evil, </a:t>
            </a: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some by longing for it have wandered away from the faith </a:t>
            </a: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pierced themselves with many </a:t>
            </a: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griefs” (1 Tim. 6:6-10).</a:t>
            </a:r>
            <a:endPar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75251339"/>
      </p:ext>
    </p:extLst>
  </p:cSld>
  <p:clrMapOvr>
    <a:masterClrMapping/>
  </p:clrMapOvr>
  <mc:AlternateContent xmlns:mc="http://schemas.openxmlformats.org/markup-compatibility/2006">
    <mc:Choice xmlns:p14="http://schemas.microsoft.com/office/powerpoint/2010/main" Requires="p14">
      <p:transition spd="slow" p14:dur="2000" advTm="51333"/>
    </mc:Choice>
    <mc:Fallback>
      <p:transition spd="slow" advTm="51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Persevere with Joy</a:t>
            </a:r>
          </a:p>
          <a:p>
            <a:pPr marL="0" indent="0" algn="ctr">
              <a:buNone/>
            </a:pPr>
            <a:endParaRPr lang="en-US" sz="1600" dirty="0">
              <a:solidFill>
                <a:srgbClr val="92D05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3303942"/>
      </p:ext>
    </p:extLst>
  </p:cSld>
  <p:clrMapOvr>
    <a:masterClrMapping/>
  </p:clrMapOvr>
  <mc:AlternateContent xmlns:mc="http://schemas.openxmlformats.org/markup-compatibility/2006">
    <mc:Choice xmlns:p14="http://schemas.microsoft.com/office/powerpoint/2010/main" Requires="p14">
      <p:transition spd="slow" p14:dur="2000" advTm="2608"/>
    </mc:Choice>
    <mc:Fallback>
      <p:transition spd="slow" advTm="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1062989"/>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During this </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Present </a:t>
            </a: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Distress We Must…</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600" dirty="0"/>
          </a:p>
        </p:txBody>
      </p:sp>
      <p:sp>
        <p:nvSpPr>
          <p:cNvPr id="3" name="Content Placeholder 2"/>
          <p:cNvSpPr>
            <a:spLocks noGrp="1"/>
          </p:cNvSpPr>
          <p:nvPr>
            <p:ph idx="1"/>
          </p:nvPr>
        </p:nvSpPr>
        <p:spPr>
          <a:xfrm>
            <a:off x="0" y="1062990"/>
            <a:ext cx="12192000" cy="5795009"/>
          </a:xfrm>
        </p:spPr>
        <p:txBody>
          <a:bodyPr>
            <a:normAutofit/>
          </a:bodyPr>
          <a:lstStyle/>
          <a:p>
            <a:pPr marL="0" indent="0" algn="ctr">
              <a:buNone/>
            </a:pPr>
            <a:r>
              <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rPr>
              <a:t>Obey the Governing Authorities </a:t>
            </a: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rulers</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are not a cause of fear </a:t>
            </a:r>
            <a:endParaRPr lang="en-US" sz="3600"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rgbClr val="92D050"/>
                </a:solidFill>
                <a:latin typeface="Tahoma" panose="020B0604030504040204" pitchFamily="34" charset="0"/>
                <a:ea typeface="Tahoma" panose="020B0604030504040204" pitchFamily="34" charset="0"/>
                <a:cs typeface="Tahoma" panose="020B0604030504040204" pitchFamily="34" charset="0"/>
              </a:rPr>
              <a:t>for good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behavior</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but </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for evil</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Do </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you want to have no fear </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of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authority</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u="sng" dirty="0" smtClean="0">
                <a:solidFill>
                  <a:srgbClr val="92D050"/>
                </a:solidFill>
                <a:latin typeface="Tahoma" panose="020B0604030504040204" pitchFamily="34" charset="0"/>
                <a:ea typeface="Tahoma" panose="020B0604030504040204" pitchFamily="34" charset="0"/>
                <a:cs typeface="Tahoma" panose="020B0604030504040204" pitchFamily="34" charset="0"/>
              </a:rPr>
              <a:t>Do </a:t>
            </a:r>
            <a:r>
              <a:rPr lang="en-US" sz="3600" u="sng" dirty="0">
                <a:solidFill>
                  <a:srgbClr val="92D050"/>
                </a:solidFill>
                <a:latin typeface="Tahoma" panose="020B0604030504040204" pitchFamily="34" charset="0"/>
                <a:ea typeface="Tahoma" panose="020B0604030504040204" pitchFamily="34" charset="0"/>
                <a:cs typeface="Tahoma" panose="020B0604030504040204" pitchFamily="34" charset="0"/>
              </a:rPr>
              <a:t>what is good</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 </a:t>
            </a:r>
            <a:r>
              <a:rPr lang="en-US" sz="3600" dirty="0" smtClean="0">
                <a:solidFill>
                  <a:srgbClr val="92D050"/>
                </a:solidFill>
                <a:latin typeface="Tahoma" panose="020B0604030504040204" pitchFamily="34" charset="0"/>
                <a:ea typeface="Tahoma" panose="020B0604030504040204" pitchFamily="34" charset="0"/>
                <a:cs typeface="Tahoma" panose="020B0604030504040204" pitchFamily="34" charset="0"/>
              </a:rPr>
              <a:t>&amp;</a:t>
            </a: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sz="3600" dirty="0" smtClean="0">
                <a:solidFill>
                  <a:srgbClr val="92D050"/>
                </a:solidFill>
                <a:latin typeface="Tahoma" panose="020B0604030504040204" pitchFamily="34" charset="0"/>
                <a:ea typeface="Tahoma" panose="020B0604030504040204" pitchFamily="34" charset="0"/>
                <a:cs typeface="Tahoma" panose="020B0604030504040204" pitchFamily="34" charset="0"/>
              </a:rPr>
              <a:t>you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will have praise </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from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the same</a:t>
            </a: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it is a minister </a:t>
            </a:r>
            <a:r>
              <a:rPr lang="en-US" sz="3600" dirty="0">
                <a:solidFill>
                  <a:srgbClr val="00B0F0"/>
                </a:solidFill>
                <a:latin typeface="Tahoma" panose="020B0604030504040204" pitchFamily="34" charset="0"/>
                <a:ea typeface="Tahoma" panose="020B0604030504040204" pitchFamily="34" charset="0"/>
                <a:cs typeface="Tahoma" panose="020B0604030504040204" pitchFamily="34" charset="0"/>
              </a:rPr>
              <a:t>of God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to you for </a:t>
            </a:r>
            <a:r>
              <a:rPr lang="en-US" sz="3600" dirty="0" smtClean="0">
                <a:solidFill>
                  <a:srgbClr val="92D050"/>
                </a:solidFill>
                <a:latin typeface="Tahoma" panose="020B0604030504040204" pitchFamily="34" charset="0"/>
                <a:ea typeface="Tahoma" panose="020B0604030504040204" pitchFamily="34" charset="0"/>
                <a:cs typeface="Tahoma" panose="020B0604030504040204" pitchFamily="34" charset="0"/>
              </a:rPr>
              <a:t>good</a:t>
            </a: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01563192"/>
      </p:ext>
    </p:extLst>
  </p:cSld>
  <p:clrMapOvr>
    <a:masterClrMapping/>
  </p:clrMapOvr>
  <mc:AlternateContent xmlns:mc="http://schemas.openxmlformats.org/markup-compatibility/2006">
    <mc:Choice xmlns:p14="http://schemas.microsoft.com/office/powerpoint/2010/main" Requires="p14">
      <p:transition spd="slow" p14:dur="2000" advTm="22112"/>
    </mc:Choice>
    <mc:Fallback>
      <p:transition spd="slow" advTm="22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Persevere with Joy</a:t>
            </a:r>
          </a:p>
          <a:p>
            <a:pPr marL="0" indent="0" algn="ctr">
              <a:buNone/>
            </a:pPr>
            <a:endParaRPr lang="en-US" sz="1600" dirty="0">
              <a:solidFill>
                <a:srgbClr val="92D05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“Consider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it all joy, my brethren, </a:t>
            </a:r>
            <a:endPar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when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you encounter various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trials</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knowing that</a:t>
            </a: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testing of your faith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produces endurance</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And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let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endurance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have </a:t>
            </a:r>
            <a:r>
              <a:rPr lang="en-US" sz="4200" i="1" dirty="0">
                <a:solidFill>
                  <a:schemeClr val="bg1"/>
                </a:solidFill>
                <a:latin typeface="Tahoma" panose="020B0604030504040204" pitchFamily="34" charset="0"/>
                <a:ea typeface="Tahoma" panose="020B0604030504040204" pitchFamily="34" charset="0"/>
                <a:cs typeface="Tahoma" panose="020B0604030504040204" pitchFamily="34" charset="0"/>
              </a:rPr>
              <a:t>its</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 perfect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result</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so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that you may be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perfect &amp;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complete, </a:t>
            </a:r>
            <a:endPar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lacking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in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nothing” (James 1:2-4)</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358955"/>
      </p:ext>
    </p:extLst>
  </p:cSld>
  <p:clrMapOvr>
    <a:masterClrMapping/>
  </p:clrMapOvr>
  <mc:AlternateContent xmlns:mc="http://schemas.openxmlformats.org/markup-compatibility/2006">
    <mc:Choice xmlns:p14="http://schemas.microsoft.com/office/powerpoint/2010/main" Requires="p14">
      <p:transition spd="slow" p14:dur="2000" advTm="107829"/>
    </mc:Choice>
    <mc:Fallback>
      <p:transition spd="slow" advTm="10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animEffect transition="in" filter="fade">
                                      <p:cBhvr>
                                        <p:cTn id="9" dur="500"/>
                                        <p:tgtEl>
                                          <p:spTgt spid="3">
                                            <p:txEl>
                                              <p:pRg st="2" end="2"/>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Persevere with Joy</a:t>
            </a:r>
          </a:p>
          <a:p>
            <a:pPr marL="0" indent="0" algn="ctr">
              <a:buNone/>
            </a:pPr>
            <a:endParaRPr lang="en-US" sz="1600" dirty="0">
              <a:solidFill>
                <a:srgbClr val="92D05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“Blessed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is a man who perseveres under trial</a:t>
            </a: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once he has </a:t>
            </a: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been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approved, </a:t>
            </a:r>
            <a:endPar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he </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will receive the crown of life which </a:t>
            </a:r>
            <a:endPar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5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4500" i="1" dirty="0">
                <a:solidFill>
                  <a:schemeClr val="bg1"/>
                </a:solidFill>
                <a:latin typeface="Tahoma" panose="020B0604030504040204" pitchFamily="34" charset="0"/>
                <a:ea typeface="Tahoma" panose="020B0604030504040204" pitchFamily="34" charset="0"/>
                <a:cs typeface="Tahoma" panose="020B0604030504040204" pitchFamily="34" charset="0"/>
              </a:rPr>
              <a:t>Lord</a:t>
            </a:r>
            <a:r>
              <a:rPr lang="en-US" sz="4500" dirty="0">
                <a:solidFill>
                  <a:schemeClr val="bg1"/>
                </a:solidFill>
                <a:latin typeface="Tahoma" panose="020B0604030504040204" pitchFamily="34" charset="0"/>
                <a:ea typeface="Tahoma" panose="020B0604030504040204" pitchFamily="34" charset="0"/>
                <a:cs typeface="Tahoma" panose="020B0604030504040204" pitchFamily="34" charset="0"/>
              </a:rPr>
              <a:t> has promised to those who love </a:t>
            </a: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Him”</a:t>
            </a:r>
          </a:p>
          <a:p>
            <a:pPr marL="0" indent="0" algn="ctr">
              <a:buNone/>
            </a:pPr>
            <a:r>
              <a:rPr lang="en-US" sz="4500" dirty="0" smtClean="0">
                <a:solidFill>
                  <a:schemeClr val="bg1"/>
                </a:solidFill>
                <a:latin typeface="Tahoma" panose="020B0604030504040204" pitchFamily="34" charset="0"/>
                <a:ea typeface="Tahoma" panose="020B0604030504040204" pitchFamily="34" charset="0"/>
                <a:cs typeface="Tahoma" panose="020B0604030504040204" pitchFamily="34" charset="0"/>
              </a:rPr>
              <a:t>(James 1:12)</a:t>
            </a: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2891335"/>
      </p:ext>
    </p:extLst>
  </p:cSld>
  <p:clrMapOvr>
    <a:masterClrMapping/>
  </p:clrMapOvr>
  <mc:AlternateContent xmlns:mc="http://schemas.openxmlformats.org/markup-compatibility/2006">
    <mc:Choice xmlns:p14="http://schemas.microsoft.com/office/powerpoint/2010/main" Requires="p14">
      <p:transition spd="slow" p14:dur="2000" advTm="30467"/>
    </mc:Choice>
    <mc:Fallback>
      <p:transition spd="slow" advTm="30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animEffect transition="in" filter="fade">
                                      <p:cBhvr>
                                        <p:cTn id="9" dur="500"/>
                                        <p:tgtEl>
                                          <p:spTgt spid="3">
                                            <p:txEl>
                                              <p:pRg st="2" end="2"/>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lnSpcReduction="10000"/>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Persevere with Joy</a:t>
            </a:r>
          </a:p>
          <a:p>
            <a:pPr marL="0" indent="0" algn="ctr">
              <a:buNone/>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“As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an example, brethren, of suffering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patience,</a:t>
            </a: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take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the prophets who spoke in the name of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a:t>
            </a: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Lord</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We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count those blessed who endured. </a:t>
            </a:r>
            <a:endPar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You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have heard of the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endurance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of Job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have</a:t>
            </a: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seen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outcome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of the Lord’s dealings, </a:t>
            </a:r>
            <a:endPar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that </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the Lord is full of compassion </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4200" i="1" dirty="0">
                <a:solidFill>
                  <a:schemeClr val="bg1"/>
                </a:solidFill>
                <a:latin typeface="Tahoma" panose="020B0604030504040204" pitchFamily="34" charset="0"/>
                <a:ea typeface="Tahoma" panose="020B0604030504040204" pitchFamily="34" charset="0"/>
                <a:cs typeface="Tahoma" panose="020B0604030504040204" pitchFamily="34" charset="0"/>
              </a:rPr>
              <a:t>is</a:t>
            </a:r>
            <a:r>
              <a:rPr lang="en-US" sz="4200" dirty="0">
                <a:solidFill>
                  <a:schemeClr val="bg1"/>
                </a:solidFill>
                <a:latin typeface="Tahoma" panose="020B0604030504040204" pitchFamily="34" charset="0"/>
                <a:ea typeface="Tahoma" panose="020B0604030504040204" pitchFamily="34" charset="0"/>
                <a:cs typeface="Tahoma" panose="020B0604030504040204" pitchFamily="34" charset="0"/>
              </a:rPr>
              <a:t> merciful</a:t>
            </a: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200" dirty="0" smtClean="0">
                <a:solidFill>
                  <a:schemeClr val="bg1"/>
                </a:solidFill>
                <a:latin typeface="Tahoma" panose="020B0604030504040204" pitchFamily="34" charset="0"/>
                <a:ea typeface="Tahoma" panose="020B0604030504040204" pitchFamily="34" charset="0"/>
                <a:cs typeface="Tahoma" panose="020B0604030504040204" pitchFamily="34" charset="0"/>
              </a:rPr>
              <a:t>(James 5:10-11)</a:t>
            </a:r>
          </a:p>
          <a:p>
            <a:pPr marL="0" indent="0" algn="ctr">
              <a:buNone/>
            </a:pPr>
            <a:endParaRPr lang="en-US" sz="1600" dirty="0">
              <a:solidFill>
                <a:srgbClr val="92D05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1969444"/>
      </p:ext>
    </p:extLst>
  </p:cSld>
  <p:clrMapOvr>
    <a:masterClrMapping/>
  </p:clrMapOvr>
  <mc:AlternateContent xmlns:mc="http://schemas.openxmlformats.org/markup-compatibility/2006">
    <mc:Choice xmlns:p14="http://schemas.microsoft.com/office/powerpoint/2010/main" Requires="p14">
      <p:transition spd="slow" p14:dur="2000" advTm="120464"/>
    </mc:Choice>
    <mc:Fallback>
      <p:transition spd="slow" advTm="12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animEffect transition="in" filter="fade">
                                      <p:cBhvr>
                                        <p:cTn id="9" dur="500"/>
                                        <p:tgtEl>
                                          <p:spTgt spid="3">
                                            <p:txEl>
                                              <p:pRg st="2" end="2"/>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904007"/>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t>What Can You Learn from this Distress?</a:t>
            </a:r>
            <a:br>
              <a:rPr lang="en-US" sz="5900"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900" dirty="0"/>
          </a:p>
        </p:txBody>
      </p:sp>
      <p:sp>
        <p:nvSpPr>
          <p:cNvPr id="3" name="Content Placeholder 2"/>
          <p:cNvSpPr>
            <a:spLocks noGrp="1"/>
          </p:cNvSpPr>
          <p:nvPr>
            <p:ph idx="1"/>
          </p:nvPr>
        </p:nvSpPr>
        <p:spPr>
          <a:xfrm>
            <a:off x="0" y="997527"/>
            <a:ext cx="12192000" cy="5860473"/>
          </a:xfrm>
        </p:spPr>
        <p:txBody>
          <a:bodyPr>
            <a:normAutofit/>
          </a:bodyPr>
          <a:lstStyle/>
          <a:p>
            <a:pPr marL="0" indent="0" algn="ctr">
              <a:buNone/>
            </a:pPr>
            <a:r>
              <a:rPr lang="en-US" sz="4800" dirty="0" smtClean="0">
                <a:solidFill>
                  <a:srgbClr val="92D050"/>
                </a:solidFill>
                <a:latin typeface="Tahoma" panose="020B0604030504040204" pitchFamily="34" charset="0"/>
                <a:ea typeface="Tahoma" panose="020B0604030504040204" pitchFamily="34" charset="0"/>
                <a:cs typeface="Tahoma" panose="020B0604030504040204" pitchFamily="34" charset="0"/>
              </a:rPr>
              <a:t>To Persevere with Joy</a:t>
            </a:r>
          </a:p>
          <a:p>
            <a:pPr marL="0" indent="0" algn="ctr">
              <a:buNone/>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6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“Therefore</a:t>
            </a:r>
            <a:r>
              <a:rPr lang="en-US" sz="4600" dirty="0">
                <a:solidFill>
                  <a:schemeClr val="bg1"/>
                </a:solidFill>
                <a:latin typeface="Tahoma" panose="020B0604030504040204" pitchFamily="34" charset="0"/>
                <a:ea typeface="Tahoma" panose="020B0604030504040204" pitchFamily="34" charset="0"/>
                <a:cs typeface="Tahoma" panose="020B0604030504040204" pitchFamily="34" charset="0"/>
              </a:rPr>
              <a:t>, my beloved brethren, </a:t>
            </a:r>
            <a:endParaRPr lang="en-US" sz="4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600" dirty="0" smtClean="0">
                <a:solidFill>
                  <a:schemeClr val="bg1"/>
                </a:solidFill>
                <a:latin typeface="Tahoma" panose="020B0604030504040204" pitchFamily="34" charset="0"/>
                <a:ea typeface="Tahoma" panose="020B0604030504040204" pitchFamily="34" charset="0"/>
                <a:cs typeface="Tahoma" panose="020B0604030504040204" pitchFamily="34" charset="0"/>
              </a:rPr>
              <a:t>be </a:t>
            </a:r>
            <a:r>
              <a:rPr lang="en-US" sz="4600" dirty="0">
                <a:solidFill>
                  <a:schemeClr val="bg1"/>
                </a:solidFill>
                <a:latin typeface="Tahoma" panose="020B0604030504040204" pitchFamily="34" charset="0"/>
                <a:ea typeface="Tahoma" panose="020B0604030504040204" pitchFamily="34" charset="0"/>
                <a:cs typeface="Tahoma" panose="020B0604030504040204" pitchFamily="34" charset="0"/>
              </a:rPr>
              <a:t>steadfast, immovable, </a:t>
            </a:r>
            <a:endParaRPr lang="en-US" sz="4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600" dirty="0" smtClean="0">
                <a:solidFill>
                  <a:schemeClr val="bg1"/>
                </a:solidFill>
                <a:latin typeface="Tahoma" panose="020B0604030504040204" pitchFamily="34" charset="0"/>
                <a:ea typeface="Tahoma" panose="020B0604030504040204" pitchFamily="34" charset="0"/>
                <a:cs typeface="Tahoma" panose="020B0604030504040204" pitchFamily="34" charset="0"/>
              </a:rPr>
              <a:t>always </a:t>
            </a:r>
            <a:r>
              <a:rPr lang="en-US" sz="4600" dirty="0">
                <a:solidFill>
                  <a:schemeClr val="bg1"/>
                </a:solidFill>
                <a:latin typeface="Tahoma" panose="020B0604030504040204" pitchFamily="34" charset="0"/>
                <a:ea typeface="Tahoma" panose="020B0604030504040204" pitchFamily="34" charset="0"/>
                <a:cs typeface="Tahoma" panose="020B0604030504040204" pitchFamily="34" charset="0"/>
              </a:rPr>
              <a:t>abounding in the work of the Lord</a:t>
            </a:r>
            <a:r>
              <a:rPr lang="en-US" sz="4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4600" dirty="0" smtClean="0">
                <a:solidFill>
                  <a:schemeClr val="bg1"/>
                </a:solidFill>
                <a:latin typeface="Tahoma" panose="020B0604030504040204" pitchFamily="34" charset="0"/>
                <a:ea typeface="Tahoma" panose="020B0604030504040204" pitchFamily="34" charset="0"/>
                <a:cs typeface="Tahoma" panose="020B0604030504040204" pitchFamily="34" charset="0"/>
              </a:rPr>
              <a:t>knowing </a:t>
            </a:r>
            <a:r>
              <a:rPr lang="en-US" sz="4600" dirty="0">
                <a:solidFill>
                  <a:schemeClr val="bg1"/>
                </a:solidFill>
                <a:latin typeface="Tahoma" panose="020B0604030504040204" pitchFamily="34" charset="0"/>
                <a:ea typeface="Tahoma" panose="020B0604030504040204" pitchFamily="34" charset="0"/>
                <a:cs typeface="Tahoma" panose="020B0604030504040204" pitchFamily="34" charset="0"/>
              </a:rPr>
              <a:t>that your toil </a:t>
            </a:r>
            <a:endParaRPr lang="en-US" sz="4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600" dirty="0" smtClean="0">
                <a:solidFill>
                  <a:schemeClr val="bg1"/>
                </a:solidFill>
                <a:latin typeface="Tahoma" panose="020B0604030504040204" pitchFamily="34" charset="0"/>
                <a:ea typeface="Tahoma" panose="020B0604030504040204" pitchFamily="34" charset="0"/>
                <a:cs typeface="Tahoma" panose="020B0604030504040204" pitchFamily="34" charset="0"/>
              </a:rPr>
              <a:t>is </a:t>
            </a:r>
            <a:r>
              <a:rPr lang="en-US" sz="4600" dirty="0">
                <a:solidFill>
                  <a:schemeClr val="bg1"/>
                </a:solidFill>
                <a:latin typeface="Tahoma" panose="020B0604030504040204" pitchFamily="34" charset="0"/>
                <a:ea typeface="Tahoma" panose="020B0604030504040204" pitchFamily="34" charset="0"/>
                <a:cs typeface="Tahoma" panose="020B0604030504040204" pitchFamily="34" charset="0"/>
              </a:rPr>
              <a:t>not </a:t>
            </a:r>
            <a:r>
              <a:rPr lang="en-US" sz="4600" i="1" dirty="0">
                <a:solidFill>
                  <a:schemeClr val="bg1"/>
                </a:solidFill>
                <a:latin typeface="Tahoma" panose="020B0604030504040204" pitchFamily="34" charset="0"/>
                <a:ea typeface="Tahoma" panose="020B0604030504040204" pitchFamily="34" charset="0"/>
                <a:cs typeface="Tahoma" panose="020B0604030504040204" pitchFamily="34" charset="0"/>
              </a:rPr>
              <a:t>in</a:t>
            </a:r>
            <a:r>
              <a:rPr lang="en-US" sz="4600" dirty="0">
                <a:solidFill>
                  <a:schemeClr val="bg1"/>
                </a:solidFill>
                <a:latin typeface="Tahoma" panose="020B0604030504040204" pitchFamily="34" charset="0"/>
                <a:ea typeface="Tahoma" panose="020B0604030504040204" pitchFamily="34" charset="0"/>
                <a:cs typeface="Tahoma" panose="020B0604030504040204" pitchFamily="34" charset="0"/>
              </a:rPr>
              <a:t> vain in the </a:t>
            </a:r>
            <a:r>
              <a:rPr lang="en-US" sz="4600" dirty="0" smtClean="0">
                <a:solidFill>
                  <a:schemeClr val="bg1"/>
                </a:solidFill>
                <a:latin typeface="Tahoma" panose="020B0604030504040204" pitchFamily="34" charset="0"/>
                <a:ea typeface="Tahoma" panose="020B0604030504040204" pitchFamily="34" charset="0"/>
                <a:cs typeface="Tahoma" panose="020B0604030504040204" pitchFamily="34" charset="0"/>
              </a:rPr>
              <a:t>Lord”</a:t>
            </a:r>
          </a:p>
          <a:p>
            <a:pPr marL="0" indent="0" algn="ctr">
              <a:buNone/>
            </a:pPr>
            <a:r>
              <a:rPr lang="en-US" sz="4600" dirty="0" smtClean="0">
                <a:solidFill>
                  <a:schemeClr val="bg1"/>
                </a:solidFill>
                <a:latin typeface="Tahoma" panose="020B0604030504040204" pitchFamily="34" charset="0"/>
                <a:ea typeface="Tahoma" panose="020B0604030504040204" pitchFamily="34" charset="0"/>
                <a:cs typeface="Tahoma" panose="020B0604030504040204" pitchFamily="34" charset="0"/>
              </a:rPr>
              <a:t>(1 Cor. 15:58)</a:t>
            </a:r>
            <a:endParaRPr lang="en-US" sz="4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8000800"/>
      </p:ext>
    </p:extLst>
  </p:cSld>
  <p:clrMapOvr>
    <a:masterClrMapping/>
  </p:clrMapOvr>
  <mc:AlternateContent xmlns:mc="http://schemas.openxmlformats.org/markup-compatibility/2006">
    <mc:Choice xmlns:p14="http://schemas.microsoft.com/office/powerpoint/2010/main" Requires="p14">
      <p:transition spd="slow" p14:dur="2000" advTm="76329"/>
    </mc:Choice>
    <mc:Fallback>
      <p:transition spd="slow" advTm="7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animEffect transition="in" filter="fade">
                                      <p:cBhvr>
                                        <p:cTn id="9" dur="500"/>
                                        <p:tgtEl>
                                          <p:spTgt spid="3">
                                            <p:txEl>
                                              <p:pRg st="2" end="2"/>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1062989"/>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During this </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Present </a:t>
            </a: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Distress We Must…</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600" dirty="0"/>
          </a:p>
        </p:txBody>
      </p:sp>
      <p:sp>
        <p:nvSpPr>
          <p:cNvPr id="3" name="Content Placeholder 2"/>
          <p:cNvSpPr>
            <a:spLocks noGrp="1"/>
          </p:cNvSpPr>
          <p:nvPr>
            <p:ph idx="1"/>
          </p:nvPr>
        </p:nvSpPr>
        <p:spPr>
          <a:xfrm>
            <a:off x="0" y="1062990"/>
            <a:ext cx="12192000" cy="5795009"/>
          </a:xfrm>
        </p:spPr>
        <p:txBody>
          <a:bodyPr>
            <a:normAutofit/>
          </a:bodyPr>
          <a:lstStyle/>
          <a:p>
            <a:pPr marL="0" indent="0" algn="ctr">
              <a:buNone/>
            </a:pPr>
            <a:r>
              <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rPr>
              <a:t>Obey the Governing Authorities </a:t>
            </a: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…But </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if you do </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what is evil</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be afraid</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it does not bear </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the sword </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for nothing; </a:t>
            </a:r>
            <a:endPar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it is a minister </a:t>
            </a:r>
            <a:r>
              <a:rPr lang="en-US" sz="3600" dirty="0">
                <a:solidFill>
                  <a:srgbClr val="00B0F0"/>
                </a:solidFill>
                <a:latin typeface="Tahoma" panose="020B0604030504040204" pitchFamily="34" charset="0"/>
                <a:ea typeface="Tahoma" panose="020B0604030504040204" pitchFamily="34" charset="0"/>
                <a:cs typeface="Tahoma" panose="020B0604030504040204" pitchFamily="34" charset="0"/>
              </a:rPr>
              <a:t>of God</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rgbClr val="92D050"/>
                </a:solidFill>
                <a:latin typeface="Tahoma" panose="020B0604030504040204" pitchFamily="34" charset="0"/>
                <a:ea typeface="Tahoma" panose="020B0604030504040204" pitchFamily="34" charset="0"/>
                <a:cs typeface="Tahoma" panose="020B0604030504040204" pitchFamily="34" charset="0"/>
              </a:rPr>
              <a:t>an </a:t>
            </a:r>
            <a:r>
              <a:rPr lang="en-US" sz="3600" dirty="0">
                <a:solidFill>
                  <a:srgbClr val="92D050"/>
                </a:solidFill>
                <a:latin typeface="Tahoma" panose="020B0604030504040204" pitchFamily="34" charset="0"/>
                <a:ea typeface="Tahoma" panose="020B0604030504040204" pitchFamily="34" charset="0"/>
                <a:cs typeface="Tahoma" panose="020B0604030504040204" pitchFamily="34" charset="0"/>
              </a:rPr>
              <a:t>avenger who </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brings wrath on the </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evildoer</a:t>
            </a: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Therefore </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it is </a:t>
            </a:r>
            <a:r>
              <a:rPr lang="en-US" sz="3600" u="sng" dirty="0">
                <a:solidFill>
                  <a:srgbClr val="FFFF00"/>
                </a:solidFill>
                <a:latin typeface="Tahoma" panose="020B0604030504040204" pitchFamily="34" charset="0"/>
                <a:ea typeface="Tahoma" panose="020B0604030504040204" pitchFamily="34" charset="0"/>
                <a:cs typeface="Tahoma" panose="020B0604030504040204" pitchFamily="34" charset="0"/>
              </a:rPr>
              <a:t>necessary to be in subjection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not </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only because of </a:t>
            </a:r>
            <a:r>
              <a:rPr lang="en-US" sz="3600" u="sng" dirty="0">
                <a:solidFill>
                  <a:srgbClr val="FF0000"/>
                </a:solidFill>
                <a:latin typeface="Tahoma" panose="020B0604030504040204" pitchFamily="34" charset="0"/>
                <a:ea typeface="Tahoma" panose="020B0604030504040204" pitchFamily="34" charset="0"/>
                <a:cs typeface="Tahoma" panose="020B0604030504040204" pitchFamily="34" charset="0"/>
              </a:rPr>
              <a:t>wrath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but </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also for </a:t>
            </a:r>
            <a:r>
              <a:rPr lang="en-US" sz="3600" u="sng" dirty="0">
                <a:solidFill>
                  <a:srgbClr val="FFFF00"/>
                </a:solidFill>
                <a:latin typeface="Tahoma" panose="020B0604030504040204" pitchFamily="34" charset="0"/>
                <a:ea typeface="Tahoma" panose="020B0604030504040204" pitchFamily="34" charset="0"/>
                <a:cs typeface="Tahoma" panose="020B0604030504040204" pitchFamily="34" charset="0"/>
              </a:rPr>
              <a:t>conscience</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600" dirty="0" smtClean="0">
                <a:solidFill>
                  <a:srgbClr val="FFFF00"/>
                </a:solidFill>
                <a:latin typeface="Tahoma" panose="020B0604030504040204" pitchFamily="34" charset="0"/>
                <a:ea typeface="Tahoma" panose="020B0604030504040204" pitchFamily="34" charset="0"/>
                <a:cs typeface="Tahoma" panose="020B0604030504040204" pitchFamily="34" charset="0"/>
              </a:rPr>
              <a:t>sake</a:t>
            </a: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(Rom. 13:1-5)</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88912120"/>
      </p:ext>
    </p:extLst>
  </p:cSld>
  <p:clrMapOvr>
    <a:masterClrMapping/>
  </p:clrMapOvr>
  <mc:AlternateContent xmlns:mc="http://schemas.openxmlformats.org/markup-compatibility/2006">
    <mc:Choice xmlns:p14="http://schemas.microsoft.com/office/powerpoint/2010/main" Requires="p14">
      <p:transition spd="slow" p14:dur="2000" advTm="39001"/>
    </mc:Choice>
    <mc:Fallback>
      <p:transition spd="slow" advTm="3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1062989"/>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During this </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Present </a:t>
            </a: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Distress We Must…</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600" dirty="0"/>
          </a:p>
        </p:txBody>
      </p:sp>
      <p:sp>
        <p:nvSpPr>
          <p:cNvPr id="3" name="Content Placeholder 2"/>
          <p:cNvSpPr>
            <a:spLocks noGrp="1"/>
          </p:cNvSpPr>
          <p:nvPr>
            <p:ph idx="1"/>
          </p:nvPr>
        </p:nvSpPr>
        <p:spPr>
          <a:xfrm>
            <a:off x="0" y="1062990"/>
            <a:ext cx="12192000" cy="5795009"/>
          </a:xfrm>
        </p:spPr>
        <p:txBody>
          <a:bodyPr>
            <a:normAutofit/>
          </a:bodyPr>
          <a:lstStyle/>
          <a:p>
            <a:pPr marL="0" indent="0" algn="ctr">
              <a:buNone/>
            </a:pPr>
            <a:r>
              <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rPr>
              <a:t>Obey the Governing Authorities </a:t>
            </a:r>
          </a:p>
          <a:p>
            <a:pPr marL="0" indent="0" algn="ctr">
              <a:buNone/>
            </a:pP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800" u="sng" dirty="0" smtClean="0">
                <a:solidFill>
                  <a:srgbClr val="FFFF00"/>
                </a:solidFill>
                <a:latin typeface="Tahoma" panose="020B0604030504040204" pitchFamily="34" charset="0"/>
                <a:ea typeface="Tahoma" panose="020B0604030504040204" pitchFamily="34" charset="0"/>
                <a:cs typeface="Tahoma" panose="020B0604030504040204" pitchFamily="34" charset="0"/>
              </a:rPr>
              <a:t>Submit </a:t>
            </a:r>
            <a:r>
              <a:rPr lang="en-US" sz="3800" u="sng" dirty="0">
                <a:solidFill>
                  <a:srgbClr val="FFFF00"/>
                </a:solidFill>
                <a:latin typeface="Tahoma" panose="020B0604030504040204" pitchFamily="34" charset="0"/>
                <a:ea typeface="Tahoma" panose="020B0604030504040204" pitchFamily="34" charset="0"/>
                <a:cs typeface="Tahoma" panose="020B0604030504040204" pitchFamily="34" charset="0"/>
              </a:rPr>
              <a:t>yourselves </a:t>
            </a:r>
            <a:r>
              <a:rPr lang="en-US" sz="3800" dirty="0">
                <a:solidFill>
                  <a:srgbClr val="00B0F0"/>
                </a:solidFill>
                <a:latin typeface="Tahoma" panose="020B0604030504040204" pitchFamily="34" charset="0"/>
                <a:ea typeface="Tahoma" panose="020B0604030504040204" pitchFamily="34" charset="0"/>
                <a:cs typeface="Tahoma" panose="020B0604030504040204" pitchFamily="34" charset="0"/>
              </a:rPr>
              <a:t>for the Lord’s sake </a:t>
            </a:r>
            <a:r>
              <a:rPr lang="en-US" sz="3800" dirty="0">
                <a:solidFill>
                  <a:srgbClr val="92D050"/>
                </a:solidFill>
                <a:latin typeface="Tahoma" panose="020B0604030504040204" pitchFamily="34" charset="0"/>
                <a:ea typeface="Tahoma" panose="020B0604030504040204" pitchFamily="34" charset="0"/>
                <a:cs typeface="Tahoma" panose="020B0604030504040204" pitchFamily="34" charset="0"/>
              </a:rPr>
              <a:t>to every </a:t>
            </a:r>
            <a:r>
              <a:rPr lang="en-US" sz="3800" dirty="0" smtClean="0">
                <a:solidFill>
                  <a:srgbClr val="92D050"/>
                </a:solidFill>
                <a:latin typeface="Tahoma" panose="020B0604030504040204" pitchFamily="34" charset="0"/>
                <a:ea typeface="Tahoma" panose="020B0604030504040204" pitchFamily="34" charset="0"/>
                <a:cs typeface="Tahoma" panose="020B0604030504040204" pitchFamily="34" charset="0"/>
              </a:rPr>
              <a:t>human</a:t>
            </a:r>
          </a:p>
          <a:p>
            <a:pPr marL="0" indent="0" algn="ctr">
              <a:buNone/>
            </a:pPr>
            <a:r>
              <a:rPr lang="en-US" sz="3800" dirty="0" smtClean="0">
                <a:solidFill>
                  <a:srgbClr val="92D050"/>
                </a:solidFill>
                <a:latin typeface="Tahoma" panose="020B0604030504040204" pitchFamily="34" charset="0"/>
                <a:ea typeface="Tahoma" panose="020B0604030504040204" pitchFamily="34" charset="0"/>
                <a:cs typeface="Tahoma" panose="020B0604030504040204" pitchFamily="34" charset="0"/>
              </a:rPr>
              <a:t>institution</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 whether to </a:t>
            </a:r>
            <a:r>
              <a:rPr lang="en-US" sz="3800" dirty="0">
                <a:solidFill>
                  <a:srgbClr val="92D050"/>
                </a:solidFill>
                <a:latin typeface="Tahoma" panose="020B0604030504040204" pitchFamily="34" charset="0"/>
                <a:ea typeface="Tahoma" panose="020B0604030504040204" pitchFamily="34" charset="0"/>
                <a:cs typeface="Tahoma" panose="020B0604030504040204" pitchFamily="34" charset="0"/>
              </a:rPr>
              <a:t>a king </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as the </a:t>
            </a:r>
            <a:r>
              <a:rPr lang="en-US" sz="3800" dirty="0">
                <a:solidFill>
                  <a:srgbClr val="92D050"/>
                </a:solidFill>
                <a:latin typeface="Tahoma" panose="020B0604030504040204" pitchFamily="34" charset="0"/>
                <a:ea typeface="Tahoma" panose="020B0604030504040204" pitchFamily="34" charset="0"/>
                <a:cs typeface="Tahoma" panose="020B0604030504040204" pitchFamily="34" charset="0"/>
              </a:rPr>
              <a:t>one in authority</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or </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to </a:t>
            </a:r>
            <a:r>
              <a:rPr lang="en-US" sz="3800" dirty="0">
                <a:solidFill>
                  <a:srgbClr val="92D050"/>
                </a:solidFill>
                <a:latin typeface="Tahoma" panose="020B0604030504040204" pitchFamily="34" charset="0"/>
                <a:ea typeface="Tahoma" panose="020B0604030504040204" pitchFamily="34" charset="0"/>
                <a:cs typeface="Tahoma" panose="020B0604030504040204" pitchFamily="34" charset="0"/>
              </a:rPr>
              <a:t>governors</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 as sent </a:t>
            </a: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by </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him for </a:t>
            </a:r>
            <a:r>
              <a:rPr lang="en-US" sz="3800" dirty="0">
                <a:solidFill>
                  <a:srgbClr val="FF0000"/>
                </a:solidFill>
                <a:latin typeface="Tahoma" panose="020B0604030504040204" pitchFamily="34" charset="0"/>
                <a:ea typeface="Tahoma" panose="020B0604030504040204" pitchFamily="34" charset="0"/>
                <a:cs typeface="Tahoma" panose="020B0604030504040204" pitchFamily="34" charset="0"/>
              </a:rPr>
              <a:t>the punishment </a:t>
            </a:r>
            <a:r>
              <a:rPr lang="en-US" sz="3800" dirty="0" smtClean="0">
                <a:solidFill>
                  <a:srgbClr val="FF0000"/>
                </a:solidFill>
                <a:latin typeface="Tahoma" panose="020B0604030504040204" pitchFamily="34" charset="0"/>
                <a:ea typeface="Tahoma" panose="020B0604030504040204" pitchFamily="34" charset="0"/>
                <a:cs typeface="Tahoma" panose="020B0604030504040204" pitchFamily="34" charset="0"/>
              </a:rPr>
              <a:t>of</a:t>
            </a:r>
          </a:p>
          <a:p>
            <a:pPr marL="0" indent="0" algn="ctr">
              <a:buNone/>
            </a:pPr>
            <a:r>
              <a:rPr lang="en-US" sz="38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800" dirty="0">
                <a:solidFill>
                  <a:srgbClr val="FF0000"/>
                </a:solidFill>
                <a:latin typeface="Tahoma" panose="020B0604030504040204" pitchFamily="34" charset="0"/>
                <a:ea typeface="Tahoma" panose="020B0604030504040204" pitchFamily="34" charset="0"/>
                <a:cs typeface="Tahoma" panose="020B0604030504040204" pitchFamily="34" charset="0"/>
              </a:rPr>
              <a:t>evildoers</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3800" dirty="0">
                <a:solidFill>
                  <a:srgbClr val="92D050"/>
                </a:solidFill>
                <a:latin typeface="Tahoma" panose="020B0604030504040204" pitchFamily="34" charset="0"/>
                <a:ea typeface="Tahoma" panose="020B0604030504040204" pitchFamily="34" charset="0"/>
                <a:cs typeface="Tahoma" panose="020B0604030504040204" pitchFamily="34" charset="0"/>
              </a:rPr>
              <a:t>the praise of those who do right</a:t>
            </a:r>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800" u="sng" dirty="0" smtClean="0">
                <a:solidFill>
                  <a:srgbClr val="00B0F0"/>
                </a:solidFill>
                <a:latin typeface="Tahoma" panose="020B0604030504040204" pitchFamily="34" charset="0"/>
                <a:ea typeface="Tahoma" panose="020B0604030504040204" pitchFamily="34" charset="0"/>
                <a:cs typeface="Tahoma" panose="020B0604030504040204" pitchFamily="34" charset="0"/>
              </a:rPr>
              <a:t>For such </a:t>
            </a:r>
            <a:r>
              <a:rPr lang="en-US" sz="3800" u="sng" dirty="0">
                <a:solidFill>
                  <a:srgbClr val="00B0F0"/>
                </a:solidFill>
                <a:latin typeface="Tahoma" panose="020B0604030504040204" pitchFamily="34" charset="0"/>
                <a:ea typeface="Tahoma" panose="020B0604030504040204" pitchFamily="34" charset="0"/>
                <a:cs typeface="Tahoma" panose="020B0604030504040204" pitchFamily="34" charset="0"/>
              </a:rPr>
              <a:t>is the will of God </a:t>
            </a:r>
            <a:r>
              <a:rPr lang="en-US" sz="3800" u="sng" dirty="0">
                <a:solidFill>
                  <a:schemeClr val="bg1"/>
                </a:solidFill>
                <a:latin typeface="Tahoma" panose="020B0604030504040204" pitchFamily="34" charset="0"/>
                <a:ea typeface="Tahoma" panose="020B0604030504040204" pitchFamily="34" charset="0"/>
                <a:cs typeface="Tahoma" panose="020B0604030504040204" pitchFamily="34" charset="0"/>
              </a:rPr>
              <a:t>that </a:t>
            </a:r>
            <a:r>
              <a:rPr lang="en-US" sz="3800" u="sng" dirty="0">
                <a:solidFill>
                  <a:srgbClr val="92D050"/>
                </a:solidFill>
                <a:latin typeface="Tahoma" panose="020B0604030504040204" pitchFamily="34" charset="0"/>
                <a:ea typeface="Tahoma" panose="020B0604030504040204" pitchFamily="34" charset="0"/>
                <a:cs typeface="Tahoma" panose="020B0604030504040204" pitchFamily="34" charset="0"/>
              </a:rPr>
              <a:t>by doing right</a:t>
            </a:r>
            <a:r>
              <a:rPr lang="en-US" sz="3800" dirty="0">
                <a:solidFill>
                  <a:srgbClr val="92D050"/>
                </a:solidFill>
                <a:latin typeface="Tahoma" panose="020B0604030504040204" pitchFamily="34" charset="0"/>
                <a:ea typeface="Tahoma" panose="020B0604030504040204" pitchFamily="34" charset="0"/>
                <a:cs typeface="Tahoma" panose="020B0604030504040204" pitchFamily="34" charset="0"/>
              </a:rPr>
              <a:t> </a:t>
            </a:r>
            <a:endParaRPr lang="en-US" sz="3800" dirty="0" smtClean="0">
              <a:solidFill>
                <a:srgbClr val="92D05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3800" dirty="0" smtClean="0">
                <a:solidFill>
                  <a:srgbClr val="FFFF00"/>
                </a:solidFill>
                <a:latin typeface="Tahoma" panose="020B0604030504040204" pitchFamily="34" charset="0"/>
                <a:ea typeface="Tahoma" panose="020B0604030504040204" pitchFamily="34" charset="0"/>
                <a:cs typeface="Tahoma" panose="020B0604030504040204" pitchFamily="34" charset="0"/>
              </a:rPr>
              <a:t>you </a:t>
            </a:r>
            <a:r>
              <a:rPr lang="en-US" sz="3800" dirty="0">
                <a:solidFill>
                  <a:srgbClr val="FFFF00"/>
                </a:solidFill>
                <a:latin typeface="Tahoma" panose="020B0604030504040204" pitchFamily="34" charset="0"/>
                <a:ea typeface="Tahoma" panose="020B0604030504040204" pitchFamily="34" charset="0"/>
                <a:cs typeface="Tahoma" panose="020B0604030504040204" pitchFamily="34" charset="0"/>
              </a:rPr>
              <a:t>may silence </a:t>
            </a:r>
            <a:r>
              <a:rPr lang="en-US" sz="3800" dirty="0">
                <a:solidFill>
                  <a:srgbClr val="FF0000"/>
                </a:solidFill>
                <a:latin typeface="Tahoma" panose="020B0604030504040204" pitchFamily="34" charset="0"/>
                <a:ea typeface="Tahoma" panose="020B0604030504040204" pitchFamily="34" charset="0"/>
                <a:cs typeface="Tahoma" panose="020B0604030504040204" pitchFamily="34" charset="0"/>
              </a:rPr>
              <a:t>the ignorance of foolish </a:t>
            </a:r>
            <a:r>
              <a:rPr lang="en-US" sz="3800" dirty="0" smtClean="0">
                <a:solidFill>
                  <a:srgbClr val="FF0000"/>
                </a:solidFill>
                <a:latin typeface="Tahoma" panose="020B0604030504040204" pitchFamily="34" charset="0"/>
                <a:ea typeface="Tahoma" panose="020B0604030504040204" pitchFamily="34" charset="0"/>
                <a:cs typeface="Tahoma" panose="020B0604030504040204" pitchFamily="34" charset="0"/>
              </a:rPr>
              <a:t>men</a:t>
            </a: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3800" dirty="0" smtClean="0">
                <a:solidFill>
                  <a:schemeClr val="bg1"/>
                </a:solidFill>
                <a:latin typeface="Tahoma" panose="020B0604030504040204" pitchFamily="34" charset="0"/>
                <a:ea typeface="Tahoma" panose="020B0604030504040204" pitchFamily="34" charset="0"/>
                <a:cs typeface="Tahoma" panose="020B0604030504040204" pitchFamily="34" charset="0"/>
              </a:rPr>
              <a:t>(1 Peter 2:13-15)</a:t>
            </a:r>
            <a:endParaRPr lang="en-US" sz="3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87391597"/>
      </p:ext>
    </p:extLst>
  </p:cSld>
  <p:clrMapOvr>
    <a:masterClrMapping/>
  </p:clrMapOvr>
  <mc:AlternateContent xmlns:mc="http://schemas.openxmlformats.org/markup-compatibility/2006">
    <mc:Choice xmlns:p14="http://schemas.microsoft.com/office/powerpoint/2010/main" Requires="p14">
      <p:transition spd="slow" p14:dur="2000" advTm="73965"/>
    </mc:Choice>
    <mc:Fallback>
      <p:transition spd="slow" advTm="7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1062989"/>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During this </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Present </a:t>
            </a: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Distress We Must…</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600" dirty="0"/>
          </a:p>
        </p:txBody>
      </p:sp>
      <p:sp>
        <p:nvSpPr>
          <p:cNvPr id="3" name="Content Placeholder 2"/>
          <p:cNvSpPr>
            <a:spLocks noGrp="1"/>
          </p:cNvSpPr>
          <p:nvPr>
            <p:ph idx="1"/>
          </p:nvPr>
        </p:nvSpPr>
        <p:spPr>
          <a:xfrm>
            <a:off x="0" y="1062990"/>
            <a:ext cx="12192000" cy="5795009"/>
          </a:xfrm>
        </p:spPr>
        <p:txBody>
          <a:bodyPr>
            <a:normAutofit/>
          </a:bodyPr>
          <a:lstStyle/>
          <a:p>
            <a:pPr marL="0" indent="0" algn="ctr">
              <a:buNone/>
            </a:pPr>
            <a:r>
              <a:rPr lang="en-US"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Obey the Governing Authorities </a:t>
            </a: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(Rom. 13:1-2; 1 Pet. 2:17)</a:t>
            </a:r>
          </a:p>
          <a:p>
            <a:pPr marL="0" indent="0" algn="ctr">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rPr>
              <a:t>Obey our Elders Decision </a:t>
            </a:r>
          </a:p>
          <a:p>
            <a:pPr marL="0" indent="0" algn="ctr">
              <a:buNone/>
            </a:pPr>
            <a:r>
              <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rPr>
              <a:t>to Study Online if it is Possible</a:t>
            </a:r>
          </a:p>
          <a:p>
            <a:pPr marL="0" indent="0" algn="ctr">
              <a:buNone/>
            </a:pPr>
            <a:r>
              <a:rPr lang="en-US" sz="3600" dirty="0" smtClean="0">
                <a:solidFill>
                  <a:schemeClr val="bg1"/>
                </a:solidFill>
                <a:latin typeface="Tahoma" panose="020B0604030504040204" pitchFamily="34" charset="0"/>
                <a:ea typeface="Tahoma" panose="020B0604030504040204" pitchFamily="34" charset="0"/>
                <a:cs typeface="Tahoma" panose="020B0604030504040204" pitchFamily="34" charset="0"/>
              </a:rPr>
              <a:t>(Heb. 13:7, 17; 1 Pet. 5:1-4)</a:t>
            </a:r>
          </a:p>
          <a:p>
            <a:pPr marL="0" indent="0">
              <a:buNone/>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38908462"/>
      </p:ext>
    </p:extLst>
  </p:cSld>
  <p:clrMapOvr>
    <a:masterClrMapping/>
  </p:clrMapOvr>
  <mc:AlternateContent xmlns:mc="http://schemas.openxmlformats.org/markup-compatibility/2006">
    <mc:Choice xmlns:p14="http://schemas.microsoft.com/office/powerpoint/2010/main" Requires="p14">
      <p:transition spd="slow" p14:dur="2000" advTm="39462"/>
    </mc:Choice>
    <mc:Fallback>
      <p:transition spd="slow" advTm="3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500"/>
                                        <p:tgtEl>
                                          <p:spTgt spid="3">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lum bright="-41000"/>
            <a:extLst>
              <a:ext uri="{28A0092B-C50C-407E-A947-70E740481C1C}">
                <a14:useLocalDpi xmlns:a14="http://schemas.microsoft.com/office/drawing/2010/main" val="0"/>
              </a:ext>
            </a:extLst>
          </a:blip>
          <a:stretch>
            <a:fillRect/>
          </a:stretch>
        </p:blipFill>
        <p:spPr>
          <a:xfrm>
            <a:off x="0" y="880110"/>
            <a:ext cx="12192000" cy="5977890"/>
          </a:xfrm>
          <a:prstGeom prst="rect">
            <a:avLst/>
          </a:prstGeom>
          <a:ln>
            <a:noFill/>
          </a:ln>
          <a:effectLst>
            <a:outerShdw sx="1000" sy="1000" algn="tl" rotWithShape="0">
              <a:prstClr val="black">
                <a:alpha val="0"/>
              </a:prstClr>
            </a:outerShdw>
            <a:reflection endPos="0" dir="5400000" sy="-100000" algn="bl" rotWithShape="0"/>
            <a:softEdge rad="112500"/>
          </a:effectLst>
        </p:spPr>
      </p:pic>
      <p:sp>
        <p:nvSpPr>
          <p:cNvPr id="2" name="Title 1"/>
          <p:cNvSpPr>
            <a:spLocks noGrp="1"/>
          </p:cNvSpPr>
          <p:nvPr>
            <p:ph type="title"/>
          </p:nvPr>
        </p:nvSpPr>
        <p:spPr>
          <a:xfrm>
            <a:off x="0" y="1"/>
            <a:ext cx="12192000" cy="1062989"/>
          </a:xfrm>
        </p:spPr>
        <p:txBody>
          <a:bodyPr>
            <a:normAutofit fontScale="90000"/>
          </a:bodyPr>
          <a:lstStyle/>
          <a:p>
            <a:pPr algn="ctr"/>
            <a: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During this </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Present </a:t>
            </a:r>
            <a:r>
              <a:rPr lang="en-US" sz="5600" dirty="0" smtClean="0">
                <a:solidFill>
                  <a:srgbClr val="FFFF00"/>
                </a:solidFill>
                <a:latin typeface="Tahoma" panose="020B0604030504040204" pitchFamily="34" charset="0"/>
                <a:ea typeface="Tahoma" panose="020B0604030504040204" pitchFamily="34" charset="0"/>
                <a:cs typeface="Tahoma" panose="020B0604030504040204" pitchFamily="34" charset="0"/>
              </a:rPr>
              <a:t>Distress We Must…</a:t>
            </a:r>
            <a: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t/>
            </a:r>
            <a:br>
              <a:rPr lang="en-US" sz="5600"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US" sz="5600" dirty="0"/>
          </a:p>
        </p:txBody>
      </p:sp>
      <p:sp>
        <p:nvSpPr>
          <p:cNvPr id="3" name="Content Placeholder 2"/>
          <p:cNvSpPr>
            <a:spLocks noGrp="1"/>
          </p:cNvSpPr>
          <p:nvPr>
            <p:ph idx="1"/>
          </p:nvPr>
        </p:nvSpPr>
        <p:spPr>
          <a:xfrm>
            <a:off x="0" y="1062990"/>
            <a:ext cx="12192000" cy="5795009"/>
          </a:xfrm>
        </p:spPr>
        <p:txBody>
          <a:bodyPr>
            <a:normAutofit/>
          </a:bodyPr>
          <a:lstStyle/>
          <a:p>
            <a:pPr marL="0" indent="0" algn="ctr">
              <a:buNone/>
            </a:pPr>
            <a:r>
              <a:rPr lang="en-US" sz="4400" dirty="0" smtClean="0">
                <a:solidFill>
                  <a:srgbClr val="00B0F0"/>
                </a:solidFill>
                <a:latin typeface="Tahoma" panose="020B0604030504040204" pitchFamily="34" charset="0"/>
                <a:ea typeface="Tahoma" panose="020B0604030504040204" pitchFamily="34" charset="0"/>
                <a:cs typeface="Tahoma" panose="020B0604030504040204" pitchFamily="34" charset="0"/>
              </a:rPr>
              <a:t>Obey our Elders Decision to Study Online  </a:t>
            </a: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37276421"/>
      </p:ext>
    </p:extLst>
  </p:cSld>
  <p:clrMapOvr>
    <a:masterClrMapping/>
  </p:clrMapOvr>
  <mc:AlternateContent xmlns:mc="http://schemas.openxmlformats.org/markup-compatibility/2006">
    <mc:Choice xmlns:p14="http://schemas.microsoft.com/office/powerpoint/2010/main" Requires="p14">
      <p:transition spd="slow" p14:dur="2000" advTm="3543"/>
    </mc:Choice>
    <mc:Fallback>
      <p:transition spd="slow" advTm="3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10.xml><?xml version="1.0" encoding="utf-8"?>
<p:tagLst xmlns:a="http://schemas.openxmlformats.org/drawingml/2006/main" xmlns:r="http://schemas.openxmlformats.org/officeDocument/2006/relationships" xmlns:p="http://schemas.openxmlformats.org/presentationml/2006/main">
  <p:tag name="TIMING" val="|0.5|3.9|2.6|2.6|2.4|3.2"/>
</p:tagLst>
</file>

<file path=ppt/tags/tag11.xml><?xml version="1.0" encoding="utf-8"?>
<p:tagLst xmlns:a="http://schemas.openxmlformats.org/drawingml/2006/main" xmlns:r="http://schemas.openxmlformats.org/officeDocument/2006/relationships" xmlns:p="http://schemas.openxmlformats.org/presentationml/2006/main">
  <p:tag name="TIMING" val="|1.2|6.7|62.3|28.6"/>
</p:tagLst>
</file>

<file path=ppt/tags/tag12.xml><?xml version="1.0" encoding="utf-8"?>
<p:tagLst xmlns:a="http://schemas.openxmlformats.org/drawingml/2006/main" xmlns:r="http://schemas.openxmlformats.org/officeDocument/2006/relationships" xmlns:p="http://schemas.openxmlformats.org/presentationml/2006/main">
  <p:tag name="TIMING" val="|0.7|3.3|2.8|1.3"/>
</p:tagLst>
</file>

<file path=ppt/tags/tag13.xml><?xml version="1.0" encoding="utf-8"?>
<p:tagLst xmlns:a="http://schemas.openxmlformats.org/drawingml/2006/main" xmlns:r="http://schemas.openxmlformats.org/officeDocument/2006/relationships" xmlns:p="http://schemas.openxmlformats.org/presentationml/2006/main">
  <p:tag name="TIMING" val="|0.7|0.7|7|2.4|2"/>
</p:tagLst>
</file>

<file path=ppt/tags/tag14.xml><?xml version="1.0" encoding="utf-8"?>
<p:tagLst xmlns:a="http://schemas.openxmlformats.org/drawingml/2006/main" xmlns:r="http://schemas.openxmlformats.org/officeDocument/2006/relationships" xmlns:p="http://schemas.openxmlformats.org/presentationml/2006/main">
  <p:tag name="TIMING" val="|0.7"/>
</p:tagLst>
</file>

<file path=ppt/tags/tag15.xml><?xml version="1.0" encoding="utf-8"?>
<p:tagLst xmlns:a="http://schemas.openxmlformats.org/drawingml/2006/main" xmlns:r="http://schemas.openxmlformats.org/officeDocument/2006/relationships" xmlns:p="http://schemas.openxmlformats.org/presentationml/2006/main">
  <p:tag name="TIMING" val="|0.7|6|2.3|2.1|2.1|2.8|2.4|1.3"/>
</p:tagLst>
</file>

<file path=ppt/tags/tag16.xml><?xml version="1.0" encoding="utf-8"?>
<p:tagLst xmlns:a="http://schemas.openxmlformats.org/drawingml/2006/main" xmlns:r="http://schemas.openxmlformats.org/officeDocument/2006/relationships" xmlns:p="http://schemas.openxmlformats.org/presentationml/2006/main">
  <p:tag name="TIMING" val="|0.5|0.6|2.4|2.7|2.6|2.6|1.4"/>
</p:tagLst>
</file>

<file path=ppt/tags/tag17.xml><?xml version="1.0" encoding="utf-8"?>
<p:tagLst xmlns:a="http://schemas.openxmlformats.org/drawingml/2006/main" xmlns:r="http://schemas.openxmlformats.org/officeDocument/2006/relationships" xmlns:p="http://schemas.openxmlformats.org/presentationml/2006/main">
  <p:tag name="TIMING" val="|0.5|0.8|3.2"/>
</p:tagLst>
</file>

<file path=ppt/tags/tag18.xml><?xml version="1.0" encoding="utf-8"?>
<p:tagLst xmlns:a="http://schemas.openxmlformats.org/drawingml/2006/main" xmlns:r="http://schemas.openxmlformats.org/officeDocument/2006/relationships" xmlns:p="http://schemas.openxmlformats.org/presentationml/2006/main">
  <p:tag name="TIMING" val="|0.9|0.9|10.2|2.7|1.8|3.4|22.5"/>
</p:tagLst>
</file>

<file path=ppt/tags/tag19.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0.9|0.7|14.2|4.1|37.9"/>
</p:tagLst>
</file>

<file path=ppt/tags/tag20.xml><?xml version="1.0" encoding="utf-8"?>
<p:tagLst xmlns:a="http://schemas.openxmlformats.org/drawingml/2006/main" xmlns:r="http://schemas.openxmlformats.org/officeDocument/2006/relationships" xmlns:p="http://schemas.openxmlformats.org/presentationml/2006/main">
  <p:tag name="TIMING" val="|20.7|6.6|2.1|1.2"/>
</p:tagLst>
</file>

<file path=ppt/tags/tag21.xml><?xml version="1.0" encoding="utf-8"?>
<p:tagLst xmlns:a="http://schemas.openxmlformats.org/drawingml/2006/main" xmlns:r="http://schemas.openxmlformats.org/officeDocument/2006/relationships" xmlns:p="http://schemas.openxmlformats.org/presentationml/2006/main">
  <p:tag name="TIMING" val="|0.6|3|1.7|0.7"/>
</p:tagLst>
</file>

<file path=ppt/tags/tag22.xml><?xml version="1.0" encoding="utf-8"?>
<p:tagLst xmlns:a="http://schemas.openxmlformats.org/drawingml/2006/main" xmlns:r="http://schemas.openxmlformats.org/officeDocument/2006/relationships" xmlns:p="http://schemas.openxmlformats.org/presentationml/2006/main">
  <p:tag name="TIMING" val="|3.2|1.9|3.4|1.9"/>
</p:tagLst>
</file>

<file path=ppt/tags/tag23.xml><?xml version="1.0" encoding="utf-8"?>
<p:tagLst xmlns:a="http://schemas.openxmlformats.org/drawingml/2006/main" xmlns:r="http://schemas.openxmlformats.org/officeDocument/2006/relationships" xmlns:p="http://schemas.openxmlformats.org/presentationml/2006/main">
  <p:tag name="TIMING" val="|1.6|1.1|1|2.2|11.8"/>
</p:tagLst>
</file>

<file path=ppt/tags/tag24.xml><?xml version="1.0" encoding="utf-8"?>
<p:tagLst xmlns:a="http://schemas.openxmlformats.org/drawingml/2006/main" xmlns:r="http://schemas.openxmlformats.org/officeDocument/2006/relationships" xmlns:p="http://schemas.openxmlformats.org/presentationml/2006/main">
  <p:tag name="TIMING" val="|0.7|1.3|6|5.3|1.2"/>
</p:tagLst>
</file>

<file path=ppt/tags/tag25.xml><?xml version="1.0" encoding="utf-8"?>
<p:tagLst xmlns:a="http://schemas.openxmlformats.org/drawingml/2006/main" xmlns:r="http://schemas.openxmlformats.org/officeDocument/2006/relationships" xmlns:p="http://schemas.openxmlformats.org/presentationml/2006/main">
  <p:tag name="TIMING" val="|0.6|9.3|5.7|4.4|2.4|2.9"/>
</p:tagLst>
</file>

<file path=ppt/tags/tag26.xml><?xml version="1.0" encoding="utf-8"?>
<p:tagLst xmlns:a="http://schemas.openxmlformats.org/drawingml/2006/main" xmlns:r="http://schemas.openxmlformats.org/officeDocument/2006/relationships" xmlns:p="http://schemas.openxmlformats.org/presentationml/2006/main">
  <p:tag name="TIMING" val="|0.8|1|2.6|28.3|2|1.2|2.3"/>
</p:tagLst>
</file>

<file path=ppt/tags/tag27.xml><?xml version="1.0" encoding="utf-8"?>
<p:tagLst xmlns:a="http://schemas.openxmlformats.org/drawingml/2006/main" xmlns:r="http://schemas.openxmlformats.org/officeDocument/2006/relationships" xmlns:p="http://schemas.openxmlformats.org/presentationml/2006/main">
  <p:tag name="TIMING" val="|0.9|10.9|8.4|7.7"/>
</p:tagLst>
</file>

<file path=ppt/tags/tag28.xml><?xml version="1.0" encoding="utf-8"?>
<p:tagLst xmlns:a="http://schemas.openxmlformats.org/drawingml/2006/main" xmlns:r="http://schemas.openxmlformats.org/officeDocument/2006/relationships" xmlns:p="http://schemas.openxmlformats.org/presentationml/2006/main">
  <p:tag name="TIMING" val="|1.4"/>
</p:tagLst>
</file>

<file path=ppt/tags/tag29.xml><?xml version="1.0" encoding="utf-8"?>
<p:tagLst xmlns:a="http://schemas.openxmlformats.org/drawingml/2006/main" xmlns:r="http://schemas.openxmlformats.org/officeDocument/2006/relationships" xmlns:p="http://schemas.openxmlformats.org/presentationml/2006/main">
  <p:tag name="TIMING" val="|1.3|2.7|3.2|3.7|2.1|3.2|4.6"/>
</p:tagLst>
</file>

<file path=ppt/tags/tag3.xml><?xml version="1.0" encoding="utf-8"?>
<p:tagLst xmlns:a="http://schemas.openxmlformats.org/drawingml/2006/main" xmlns:r="http://schemas.openxmlformats.org/officeDocument/2006/relationships" xmlns:p="http://schemas.openxmlformats.org/presentationml/2006/main">
  <p:tag name="TIMING" val="|1.5|1|7.7|1.8|4.8|4|11.1|1.7"/>
</p:tagLst>
</file>

<file path=ppt/tags/tag30.xml><?xml version="1.0" encoding="utf-8"?>
<p:tagLst xmlns:a="http://schemas.openxmlformats.org/drawingml/2006/main" xmlns:r="http://schemas.openxmlformats.org/officeDocument/2006/relationships" xmlns:p="http://schemas.openxmlformats.org/presentationml/2006/main">
  <p:tag name="TIMING" val="|0.6|40.8|2|37.9"/>
</p:tagLst>
</file>

<file path=ppt/tags/tag31.xml><?xml version="1.0" encoding="utf-8"?>
<p:tagLst xmlns:a="http://schemas.openxmlformats.org/drawingml/2006/main" xmlns:r="http://schemas.openxmlformats.org/officeDocument/2006/relationships" xmlns:p="http://schemas.openxmlformats.org/presentationml/2006/main">
  <p:tag name="TIMING" val="|0.5|17.6"/>
</p:tagLst>
</file>

<file path=ppt/tags/tag32.xml><?xml version="1.0" encoding="utf-8"?>
<p:tagLst xmlns:a="http://schemas.openxmlformats.org/drawingml/2006/main" xmlns:r="http://schemas.openxmlformats.org/officeDocument/2006/relationships" xmlns:p="http://schemas.openxmlformats.org/presentationml/2006/main">
  <p:tag name="TIMING" val="|0.5|1.1|22.2|1.7|3|3.8|3.1"/>
</p:tagLst>
</file>

<file path=ppt/tags/tag33.xml><?xml version="1.0" encoding="utf-8"?>
<p:tagLst xmlns:a="http://schemas.openxmlformats.org/drawingml/2006/main" xmlns:r="http://schemas.openxmlformats.org/officeDocument/2006/relationships" xmlns:p="http://schemas.openxmlformats.org/presentationml/2006/main">
  <p:tag name="TIMING" val="|0.9|3.4|1.9|1.9|3.2|2"/>
</p:tagLst>
</file>

<file path=ppt/tags/tag34.xml><?xml version="1.0" encoding="utf-8"?>
<p:tagLst xmlns:a="http://schemas.openxmlformats.org/drawingml/2006/main" xmlns:r="http://schemas.openxmlformats.org/officeDocument/2006/relationships" xmlns:p="http://schemas.openxmlformats.org/presentationml/2006/main">
  <p:tag name="TIMING" val="|1.5"/>
</p:tagLst>
</file>

<file path=ppt/tags/tag35.xml><?xml version="1.0" encoding="utf-8"?>
<p:tagLst xmlns:a="http://schemas.openxmlformats.org/drawingml/2006/main" xmlns:r="http://schemas.openxmlformats.org/officeDocument/2006/relationships" xmlns:p="http://schemas.openxmlformats.org/presentationml/2006/main">
  <p:tag name="TIMING" val="|0.5|1.1|3.1|2.5|0.6|2|1|2.8"/>
</p:tagLst>
</file>

<file path=ppt/tags/tag36.xml><?xml version="1.0" encoding="utf-8"?>
<p:tagLst xmlns:a="http://schemas.openxmlformats.org/drawingml/2006/main" xmlns:r="http://schemas.openxmlformats.org/officeDocument/2006/relationships" xmlns:p="http://schemas.openxmlformats.org/presentationml/2006/main">
  <p:tag name="TIMING" val="|3.3|9.9|9.8|3.6|3|2.9|2.1"/>
</p:tagLst>
</file>

<file path=ppt/tags/tag37.xml><?xml version="1.0" encoding="utf-8"?>
<p:tagLst xmlns:a="http://schemas.openxmlformats.org/drawingml/2006/main" xmlns:r="http://schemas.openxmlformats.org/officeDocument/2006/relationships" xmlns:p="http://schemas.openxmlformats.org/presentationml/2006/main">
  <p:tag name="TIMING" val="|0.7|0.6|0.6|2.8|3|0.9|36.1|53.5"/>
</p:tagLst>
</file>

<file path=ppt/tags/tag38.xml><?xml version="1.0" encoding="utf-8"?>
<p:tagLst xmlns:a="http://schemas.openxmlformats.org/drawingml/2006/main" xmlns:r="http://schemas.openxmlformats.org/officeDocument/2006/relationships" xmlns:p="http://schemas.openxmlformats.org/presentationml/2006/main">
  <p:tag name="TIMING" val="|0.5|0.8|2.8|4|1.3|0.8"/>
</p:tagLst>
</file>

<file path=ppt/tags/tag39.xml><?xml version="1.0" encoding="utf-8"?>
<p:tagLst xmlns:a="http://schemas.openxmlformats.org/drawingml/2006/main" xmlns:r="http://schemas.openxmlformats.org/officeDocument/2006/relationships" xmlns:p="http://schemas.openxmlformats.org/presentationml/2006/main">
  <p:tag name="TIMING" val="|1|8.4|3.7|2.4|1.8|1.8"/>
</p:tagLst>
</file>

<file path=ppt/tags/tag4.xml><?xml version="1.0" encoding="utf-8"?>
<p:tagLst xmlns:a="http://schemas.openxmlformats.org/drawingml/2006/main" xmlns:r="http://schemas.openxmlformats.org/officeDocument/2006/relationships" xmlns:p="http://schemas.openxmlformats.org/presentationml/2006/main">
  <p:tag name="TIMING" val="|0.6|0.8|6.3|0.7|0.8|2.9|0.8|1.8"/>
</p:tagLst>
</file>

<file path=ppt/tags/tag40.xml><?xml version="1.0" encoding="utf-8"?>
<p:tagLst xmlns:a="http://schemas.openxmlformats.org/drawingml/2006/main" xmlns:r="http://schemas.openxmlformats.org/officeDocument/2006/relationships" xmlns:p="http://schemas.openxmlformats.org/presentationml/2006/main">
  <p:tag name="TIMING" val="|0.8|6|3.3|1.8|2.6|1.2"/>
</p:tagLst>
</file>

<file path=ppt/tags/tag41.xml><?xml version="1.0" encoding="utf-8"?>
<p:tagLst xmlns:a="http://schemas.openxmlformats.org/drawingml/2006/main" xmlns:r="http://schemas.openxmlformats.org/officeDocument/2006/relationships" xmlns:p="http://schemas.openxmlformats.org/presentationml/2006/main">
  <p:tag name="TIMING" val="|2.6|29.4|2.5|3.3|5.4|3.9|6.3"/>
</p:tagLst>
</file>

<file path=ppt/tags/tag42.xml><?xml version="1.0" encoding="utf-8"?>
<p:tagLst xmlns:a="http://schemas.openxmlformats.org/drawingml/2006/main" xmlns:r="http://schemas.openxmlformats.org/officeDocument/2006/relationships" xmlns:p="http://schemas.openxmlformats.org/presentationml/2006/main">
  <p:tag name="TIMING" val="|1.5|3.4|2.6|2.6|1.5"/>
</p:tagLst>
</file>

<file path=ppt/tags/tag43.xml><?xml version="1.0" encoding="utf-8"?>
<p:tagLst xmlns:a="http://schemas.openxmlformats.org/drawingml/2006/main" xmlns:r="http://schemas.openxmlformats.org/officeDocument/2006/relationships" xmlns:p="http://schemas.openxmlformats.org/presentationml/2006/main">
  <p:tag name="TIMING" val="|0.5"/>
</p:tagLst>
</file>

<file path=ppt/tags/tag5.xml><?xml version="1.0" encoding="utf-8"?>
<p:tagLst xmlns:a="http://schemas.openxmlformats.org/drawingml/2006/main" xmlns:r="http://schemas.openxmlformats.org/officeDocument/2006/relationships" xmlns:p="http://schemas.openxmlformats.org/presentationml/2006/main">
  <p:tag name="TIMING" val="|0.5|2.1|2.1|1.9|2.5|4.7|20.7"/>
</p:tagLst>
</file>

<file path=ppt/tags/tag6.xml><?xml version="1.0" encoding="utf-8"?>
<p:tagLst xmlns:a="http://schemas.openxmlformats.org/drawingml/2006/main" xmlns:r="http://schemas.openxmlformats.org/officeDocument/2006/relationships" xmlns:p="http://schemas.openxmlformats.org/presentationml/2006/main">
  <p:tag name="TIMING" val="|0.7|0.9|6.5|3.5|2.9|2.5|5.2|4.2"/>
</p:tagLst>
</file>

<file path=ppt/tags/tag7.xml><?xml version="1.0" encoding="utf-8"?>
<p:tagLst xmlns:a="http://schemas.openxmlformats.org/drawingml/2006/main" xmlns:r="http://schemas.openxmlformats.org/officeDocument/2006/relationships" xmlns:p="http://schemas.openxmlformats.org/presentationml/2006/main">
  <p:tag name="TIMING" val="|1.7"/>
</p:tagLst>
</file>

<file path=ppt/tags/tag8.xml><?xml version="1.0" encoding="utf-8"?>
<p:tagLst xmlns:a="http://schemas.openxmlformats.org/drawingml/2006/main" xmlns:r="http://schemas.openxmlformats.org/officeDocument/2006/relationships" xmlns:p="http://schemas.openxmlformats.org/presentationml/2006/main">
  <p:tag name="TIMING" val="|2.3"/>
</p:tagLst>
</file>

<file path=ppt/tags/tag9.xml><?xml version="1.0" encoding="utf-8"?>
<p:tagLst xmlns:a="http://schemas.openxmlformats.org/drawingml/2006/main" xmlns:r="http://schemas.openxmlformats.org/officeDocument/2006/relationships" xmlns:p="http://schemas.openxmlformats.org/presentationml/2006/main">
  <p:tag name="TIMING" val="|0.6|0.8|5.8|2.6|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1639</TotalTime>
  <Words>2414</Words>
  <Application>Microsoft Office PowerPoint</Application>
  <PresentationFormat>Widescreen</PresentationFormat>
  <Paragraphs>402</Paragraphs>
  <Slides>53</Slides>
  <Notes>0</Notes>
  <HiddenSlides>0</HiddenSlides>
  <MMClips>53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Tahoma</vt:lpstr>
      <vt:lpstr>Office Theme</vt:lpstr>
      <vt:lpstr>  In this Present Distress… </vt:lpstr>
      <vt:lpstr>  A distress was going on Corinth </vt:lpstr>
      <vt:lpstr> During this Present Distress We Must… </vt:lpstr>
      <vt:lpstr> During this Present Distress We Must… </vt:lpstr>
      <vt:lpstr> During this Present Distress We Must… </vt:lpstr>
      <vt:lpstr> During this Present Distress We Must… </vt:lpstr>
      <vt:lpstr> During this Present Distress We Must… </vt:lpstr>
      <vt:lpstr> During this Present Distress We Must… </vt:lpstr>
      <vt:lpstr> During this Present Distress We Must… </vt:lpstr>
      <vt:lpstr> During this Present Distress We Must… </vt:lpstr>
      <vt:lpstr> During this Present Distress We Must… </vt:lpstr>
      <vt:lpstr>PowerPoint Presentation</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lpstr> What Can You Learn from this Distress?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Bettye Locklair</dc:creator>
  <cp:lastModifiedBy>Bettye Locklair</cp:lastModifiedBy>
  <cp:revision>53</cp:revision>
  <dcterms:created xsi:type="dcterms:W3CDTF">2020-03-28T13:04:52Z</dcterms:created>
  <dcterms:modified xsi:type="dcterms:W3CDTF">2020-03-29T16:23:56Z</dcterms:modified>
</cp:coreProperties>
</file>