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9"/>
  </p:handout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1" autoAdjust="0"/>
    <p:restoredTop sz="94660"/>
  </p:normalViewPr>
  <p:slideViewPr>
    <p:cSldViewPr snapToGrid="0">
      <p:cViewPr varScale="1">
        <p:scale>
          <a:sx n="100" d="100"/>
          <a:sy n="100" d="100"/>
        </p:scale>
        <p:origin x="78"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4" y="2"/>
            <a:ext cx="2971800" cy="458788"/>
          </a:xfrm>
          <a:prstGeom prst="rect">
            <a:avLst/>
          </a:prstGeom>
        </p:spPr>
        <p:txBody>
          <a:bodyPr vert="horz" lIns="91440" tIns="45720" rIns="91440" bIns="45720" rtlCol="0"/>
          <a:lstStyle>
            <a:lvl1pPr algn="r">
              <a:defRPr sz="1200"/>
            </a:lvl1pPr>
          </a:lstStyle>
          <a:p>
            <a:fld id="{78537BB7-6DBE-4DEE-9C9F-D2C6A94DBDC1}" type="datetimeFigureOut">
              <a:rPr lang="en-US" smtClean="0"/>
              <a:t>1/31/2021</a:t>
            </a:fld>
            <a:endParaRPr lang="en-US"/>
          </a:p>
        </p:txBody>
      </p:sp>
      <p:sp>
        <p:nvSpPr>
          <p:cNvPr id="4" name="Footer Placeholder 3"/>
          <p:cNvSpPr>
            <a:spLocks noGrp="1"/>
          </p:cNvSpPr>
          <p:nvPr>
            <p:ph type="ftr" sz="quarter" idx="2"/>
          </p:nvPr>
        </p:nvSpPr>
        <p:spPr>
          <a:xfrm>
            <a:off x="1" y="8685215"/>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4" y="8685215"/>
            <a:ext cx="2971800" cy="458787"/>
          </a:xfrm>
          <a:prstGeom prst="rect">
            <a:avLst/>
          </a:prstGeom>
        </p:spPr>
        <p:txBody>
          <a:bodyPr vert="horz" lIns="91440" tIns="45720" rIns="91440" bIns="45720" rtlCol="0" anchor="b"/>
          <a:lstStyle>
            <a:lvl1pPr algn="r">
              <a:defRPr sz="1200"/>
            </a:lvl1pPr>
          </a:lstStyle>
          <a:p>
            <a:fld id="{E7F0F477-AEEB-45B3-826E-4DF0D053E3E2}" type="slidenum">
              <a:rPr lang="en-US" smtClean="0"/>
              <a:t>‹#›</a:t>
            </a:fld>
            <a:endParaRPr lang="en-US"/>
          </a:p>
        </p:txBody>
      </p:sp>
    </p:spTree>
    <p:extLst>
      <p:ext uri="{BB962C8B-B14F-4D97-AF65-F5344CB8AC3E}">
        <p14:creationId xmlns:p14="http://schemas.microsoft.com/office/powerpoint/2010/main" val="83220581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AD5FA0-627D-4268-AAC1-2B423BA62331}" type="datetimeFigureOut">
              <a:rPr lang="en-US" smtClean="0"/>
              <a:t>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3EC8C5-16FB-4628-AFDC-72A6A87C260E}" type="slidenum">
              <a:rPr lang="en-US" smtClean="0"/>
              <a:t>‹#›</a:t>
            </a:fld>
            <a:endParaRPr lang="en-US"/>
          </a:p>
        </p:txBody>
      </p:sp>
    </p:spTree>
    <p:extLst>
      <p:ext uri="{BB962C8B-B14F-4D97-AF65-F5344CB8AC3E}">
        <p14:creationId xmlns:p14="http://schemas.microsoft.com/office/powerpoint/2010/main" val="1948675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AD5FA0-627D-4268-AAC1-2B423BA62331}" type="datetimeFigureOut">
              <a:rPr lang="en-US" smtClean="0"/>
              <a:t>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3EC8C5-16FB-4628-AFDC-72A6A87C260E}" type="slidenum">
              <a:rPr lang="en-US" smtClean="0"/>
              <a:t>‹#›</a:t>
            </a:fld>
            <a:endParaRPr lang="en-US"/>
          </a:p>
        </p:txBody>
      </p:sp>
    </p:spTree>
    <p:extLst>
      <p:ext uri="{BB962C8B-B14F-4D97-AF65-F5344CB8AC3E}">
        <p14:creationId xmlns:p14="http://schemas.microsoft.com/office/powerpoint/2010/main" val="3622446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AD5FA0-627D-4268-AAC1-2B423BA62331}" type="datetimeFigureOut">
              <a:rPr lang="en-US" smtClean="0"/>
              <a:t>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3EC8C5-16FB-4628-AFDC-72A6A87C260E}" type="slidenum">
              <a:rPr lang="en-US" smtClean="0"/>
              <a:t>‹#›</a:t>
            </a:fld>
            <a:endParaRPr lang="en-US"/>
          </a:p>
        </p:txBody>
      </p:sp>
    </p:spTree>
    <p:extLst>
      <p:ext uri="{BB962C8B-B14F-4D97-AF65-F5344CB8AC3E}">
        <p14:creationId xmlns:p14="http://schemas.microsoft.com/office/powerpoint/2010/main" val="824687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AD5FA0-627D-4268-AAC1-2B423BA62331}" type="datetimeFigureOut">
              <a:rPr lang="en-US" smtClean="0"/>
              <a:t>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3EC8C5-16FB-4628-AFDC-72A6A87C260E}" type="slidenum">
              <a:rPr lang="en-US" smtClean="0"/>
              <a:t>‹#›</a:t>
            </a:fld>
            <a:endParaRPr lang="en-US"/>
          </a:p>
        </p:txBody>
      </p:sp>
    </p:spTree>
    <p:extLst>
      <p:ext uri="{BB962C8B-B14F-4D97-AF65-F5344CB8AC3E}">
        <p14:creationId xmlns:p14="http://schemas.microsoft.com/office/powerpoint/2010/main" val="2810180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AD5FA0-627D-4268-AAC1-2B423BA62331}" type="datetimeFigureOut">
              <a:rPr lang="en-US" smtClean="0"/>
              <a:t>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3EC8C5-16FB-4628-AFDC-72A6A87C260E}" type="slidenum">
              <a:rPr lang="en-US" smtClean="0"/>
              <a:t>‹#›</a:t>
            </a:fld>
            <a:endParaRPr lang="en-US"/>
          </a:p>
        </p:txBody>
      </p:sp>
    </p:spTree>
    <p:extLst>
      <p:ext uri="{BB962C8B-B14F-4D97-AF65-F5344CB8AC3E}">
        <p14:creationId xmlns:p14="http://schemas.microsoft.com/office/powerpoint/2010/main" val="2406058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AD5FA0-627D-4268-AAC1-2B423BA62331}" type="datetimeFigureOut">
              <a:rPr lang="en-US" smtClean="0"/>
              <a:t>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3EC8C5-16FB-4628-AFDC-72A6A87C260E}" type="slidenum">
              <a:rPr lang="en-US" smtClean="0"/>
              <a:t>‹#›</a:t>
            </a:fld>
            <a:endParaRPr lang="en-US"/>
          </a:p>
        </p:txBody>
      </p:sp>
    </p:spTree>
    <p:extLst>
      <p:ext uri="{BB962C8B-B14F-4D97-AF65-F5344CB8AC3E}">
        <p14:creationId xmlns:p14="http://schemas.microsoft.com/office/powerpoint/2010/main" val="3217369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AD5FA0-627D-4268-AAC1-2B423BA62331}" type="datetimeFigureOut">
              <a:rPr lang="en-US" smtClean="0"/>
              <a:t>1/30/2021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3EC8C5-16FB-4628-AFDC-72A6A87C260E}" type="slidenum">
              <a:rPr lang="en-US" smtClean="0"/>
              <a:t>‹#›</a:t>
            </a:fld>
            <a:endParaRPr lang="en-US"/>
          </a:p>
        </p:txBody>
      </p:sp>
    </p:spTree>
    <p:extLst>
      <p:ext uri="{BB962C8B-B14F-4D97-AF65-F5344CB8AC3E}">
        <p14:creationId xmlns:p14="http://schemas.microsoft.com/office/powerpoint/2010/main" val="121256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AD5FA0-627D-4268-AAC1-2B423BA62331}" type="datetimeFigureOut">
              <a:rPr lang="en-US" smtClean="0"/>
              <a:t>1/30/2021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3EC8C5-16FB-4628-AFDC-72A6A87C260E}" type="slidenum">
              <a:rPr lang="en-US" smtClean="0"/>
              <a:t>‹#›</a:t>
            </a:fld>
            <a:endParaRPr lang="en-US"/>
          </a:p>
        </p:txBody>
      </p:sp>
    </p:spTree>
    <p:extLst>
      <p:ext uri="{BB962C8B-B14F-4D97-AF65-F5344CB8AC3E}">
        <p14:creationId xmlns:p14="http://schemas.microsoft.com/office/powerpoint/2010/main" val="1055998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AD5FA0-627D-4268-AAC1-2B423BA62331}" type="datetimeFigureOut">
              <a:rPr lang="en-US" smtClean="0"/>
              <a:t>1/30/2021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3EC8C5-16FB-4628-AFDC-72A6A87C260E}" type="slidenum">
              <a:rPr lang="en-US" smtClean="0"/>
              <a:t>‹#›</a:t>
            </a:fld>
            <a:endParaRPr lang="en-US"/>
          </a:p>
        </p:txBody>
      </p:sp>
    </p:spTree>
    <p:extLst>
      <p:ext uri="{BB962C8B-B14F-4D97-AF65-F5344CB8AC3E}">
        <p14:creationId xmlns:p14="http://schemas.microsoft.com/office/powerpoint/2010/main" val="1720601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AD5FA0-627D-4268-AAC1-2B423BA62331}" type="datetimeFigureOut">
              <a:rPr lang="en-US" smtClean="0"/>
              <a:t>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3EC8C5-16FB-4628-AFDC-72A6A87C260E}" type="slidenum">
              <a:rPr lang="en-US" smtClean="0"/>
              <a:t>‹#›</a:t>
            </a:fld>
            <a:endParaRPr lang="en-US"/>
          </a:p>
        </p:txBody>
      </p:sp>
    </p:spTree>
    <p:extLst>
      <p:ext uri="{BB962C8B-B14F-4D97-AF65-F5344CB8AC3E}">
        <p14:creationId xmlns:p14="http://schemas.microsoft.com/office/powerpoint/2010/main" val="16645591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AD5FA0-627D-4268-AAC1-2B423BA62331}" type="datetimeFigureOut">
              <a:rPr lang="en-US" smtClean="0"/>
              <a:t>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3EC8C5-16FB-4628-AFDC-72A6A87C260E}" type="slidenum">
              <a:rPr lang="en-US" smtClean="0"/>
              <a:t>‹#›</a:t>
            </a:fld>
            <a:endParaRPr lang="en-US"/>
          </a:p>
        </p:txBody>
      </p:sp>
    </p:spTree>
    <p:extLst>
      <p:ext uri="{BB962C8B-B14F-4D97-AF65-F5344CB8AC3E}">
        <p14:creationId xmlns:p14="http://schemas.microsoft.com/office/powerpoint/2010/main" val="1039292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AD5FA0-627D-4268-AAC1-2B423BA62331}" type="datetimeFigureOut">
              <a:rPr lang="en-US" smtClean="0"/>
              <a:t>1/30/2021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3EC8C5-16FB-4628-AFDC-72A6A87C260E}" type="slidenum">
              <a:rPr lang="en-US" smtClean="0"/>
              <a:t>‹#›</a:t>
            </a:fld>
            <a:endParaRPr lang="en-US"/>
          </a:p>
        </p:txBody>
      </p:sp>
    </p:spTree>
    <p:extLst>
      <p:ext uri="{BB962C8B-B14F-4D97-AF65-F5344CB8AC3E}">
        <p14:creationId xmlns:p14="http://schemas.microsoft.com/office/powerpoint/2010/main" val="35966813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7564"/>
            <a:ext cx="12192000" cy="1243095"/>
          </a:xfrm>
        </p:spPr>
        <p:txBody>
          <a:bodyPr>
            <a:normAutofit/>
          </a:bodyPr>
          <a:lstStyle/>
          <a:p>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Jesus Suffered Persecution &amp; Died on the Cross of Calvary</a:t>
            </a:r>
          </a:p>
          <a:p>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because of His Love for You</a:t>
            </a:r>
            <a:endPar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pic>
        <p:nvPicPr>
          <p:cNvPr id="1026" name="Picture 2" descr="Blessed Are Those Who Are Persecuted for Righteousness' Sake&quot; (Matt 5:10) |  Bible Commentary | Theology of Wor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270658"/>
            <a:ext cx="12192001" cy="5450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87732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38150"/>
          </a:xfrm>
        </p:spPr>
        <p:txBody>
          <a:bodyPr>
            <a:noAutofit/>
          </a:bodyPr>
          <a:lstStyle/>
          <a:p>
            <a:pPr algn="ctr"/>
            <a:r>
              <a:rPr lang="en-US" sz="4800" dirty="0" smtClean="0">
                <a:solidFill>
                  <a:srgbClr val="FFFF00"/>
                </a:solidFill>
                <a:latin typeface="Tahoma" panose="020B0604030504040204" pitchFamily="34" charset="0"/>
                <a:ea typeface="Tahoma" panose="020B0604030504040204" pitchFamily="34" charset="0"/>
                <a:cs typeface="Tahoma" panose="020B0604030504040204" pitchFamily="34" charset="0"/>
              </a:rPr>
              <a:t>Jesus Suffered Persecution and Died for You</a:t>
            </a:r>
            <a:endParaRPr lang="en-US" sz="48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56904"/>
            <a:ext cx="12192000" cy="5801096"/>
          </a:xfrm>
        </p:spPr>
        <p:txBody>
          <a:bodyPr/>
          <a:lstStyle/>
          <a:p>
            <a:pPr marL="0" indent="0">
              <a:buNone/>
            </a:pPr>
            <a:r>
              <a:rPr lang="en-US" dirty="0" smtClean="0">
                <a:solidFill>
                  <a:schemeClr val="bg1"/>
                </a:solidFill>
              </a:rPr>
              <a:t>Christ suffered for you, leaving you an example to follow in His steps (1 Pet. 2:21ff)</a:t>
            </a:r>
          </a:p>
          <a:p>
            <a:pPr marL="0" indent="0">
              <a:buNone/>
            </a:pPr>
            <a:endParaRPr lang="en-US" sz="1400" dirty="0">
              <a:solidFill>
                <a:schemeClr val="bg1"/>
              </a:solidFill>
            </a:endParaRPr>
          </a:p>
          <a:p>
            <a:pPr marL="0" indent="0">
              <a:buNone/>
            </a:pPr>
            <a:r>
              <a:rPr lang="en-US" dirty="0" smtClean="0">
                <a:solidFill>
                  <a:schemeClr val="bg1"/>
                </a:solidFill>
              </a:rPr>
              <a:t>He told His apostles that He would suffer (Mt. 16:21; Mk. 8:31; Lk. 9:22)</a:t>
            </a:r>
          </a:p>
          <a:p>
            <a:pPr marL="0" indent="0">
              <a:buNone/>
            </a:pPr>
            <a:endParaRPr lang="en-US" sz="1400" dirty="0">
              <a:solidFill>
                <a:schemeClr val="bg1"/>
              </a:solidFill>
            </a:endParaRPr>
          </a:p>
          <a:p>
            <a:pPr marL="0" indent="0">
              <a:buNone/>
            </a:pPr>
            <a:r>
              <a:rPr lang="en-US" dirty="0" smtClean="0">
                <a:solidFill>
                  <a:schemeClr val="bg1"/>
                </a:solidFill>
              </a:rPr>
              <a:t>He knew that Judas would betray Him (Mt. 26:20-25; 47-50)</a:t>
            </a:r>
          </a:p>
          <a:p>
            <a:pPr marL="0" indent="0">
              <a:buNone/>
            </a:pPr>
            <a:endParaRPr lang="en-US" sz="1400" dirty="0" smtClean="0">
              <a:solidFill>
                <a:schemeClr val="bg1"/>
              </a:solidFill>
            </a:endParaRPr>
          </a:p>
          <a:p>
            <a:pPr marL="0" indent="0">
              <a:buNone/>
            </a:pPr>
            <a:r>
              <a:rPr lang="en-US" dirty="0" smtClean="0">
                <a:solidFill>
                  <a:schemeClr val="bg1"/>
                </a:solidFill>
              </a:rPr>
              <a:t>He knew that Peter would deny Him three times (Mt. 26:31-35; 69-75) </a:t>
            </a:r>
          </a:p>
          <a:p>
            <a:pPr marL="0" indent="0">
              <a:buNone/>
            </a:pPr>
            <a:endParaRPr lang="en-US" sz="1400" dirty="0">
              <a:solidFill>
                <a:schemeClr val="bg1"/>
              </a:solidFill>
            </a:endParaRPr>
          </a:p>
          <a:p>
            <a:pPr marL="0" indent="0">
              <a:buNone/>
            </a:pPr>
            <a:r>
              <a:rPr lang="en-US" dirty="0" smtClean="0">
                <a:solidFill>
                  <a:schemeClr val="bg1"/>
                </a:solidFill>
              </a:rPr>
              <a:t>He refused to use 12 legions of angels to stop it fulfilling Scripture (Mt. 26:51-54)</a:t>
            </a:r>
          </a:p>
          <a:p>
            <a:pPr marL="0" indent="0">
              <a:buNone/>
            </a:pPr>
            <a:endParaRPr lang="en-US" sz="1400" dirty="0">
              <a:solidFill>
                <a:schemeClr val="bg1"/>
              </a:solidFill>
            </a:endParaRPr>
          </a:p>
          <a:p>
            <a:pPr marL="0" indent="0">
              <a:buNone/>
            </a:pPr>
            <a:r>
              <a:rPr lang="en-US" dirty="0" smtClean="0">
                <a:solidFill>
                  <a:schemeClr val="bg1"/>
                </a:solidFill>
              </a:rPr>
              <a:t>He knew that all the apostles would flee from Him upon arrest (Mt. 26:55-56)</a:t>
            </a:r>
            <a:endParaRPr lang="en-US" dirty="0">
              <a:solidFill>
                <a:schemeClr val="bg1"/>
              </a:solidFill>
            </a:endParaRPr>
          </a:p>
        </p:txBody>
      </p:sp>
    </p:spTree>
    <p:extLst>
      <p:ext uri="{BB962C8B-B14F-4D97-AF65-F5344CB8AC3E}">
        <p14:creationId xmlns:p14="http://schemas.microsoft.com/office/powerpoint/2010/main" val="12247799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38150"/>
          </a:xfrm>
        </p:spPr>
        <p:txBody>
          <a:bodyPr>
            <a:noAutofit/>
          </a:bodyPr>
          <a:lstStyle/>
          <a:p>
            <a:pPr algn="ctr"/>
            <a:r>
              <a:rPr lang="en-US" sz="4800" dirty="0" smtClean="0">
                <a:solidFill>
                  <a:srgbClr val="FFFF00"/>
                </a:solidFill>
                <a:latin typeface="Tahoma" panose="020B0604030504040204" pitchFamily="34" charset="0"/>
                <a:ea typeface="Tahoma" panose="020B0604030504040204" pitchFamily="34" charset="0"/>
                <a:cs typeface="Tahoma" panose="020B0604030504040204" pitchFamily="34" charset="0"/>
              </a:rPr>
              <a:t>Jesus Suffered Persecution and Died for You</a:t>
            </a:r>
            <a:endParaRPr lang="en-US" sz="48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56904"/>
            <a:ext cx="12192000" cy="5801096"/>
          </a:xfrm>
        </p:spPr>
        <p:txBody>
          <a:bodyPr/>
          <a:lstStyle/>
          <a:p>
            <a:pPr marL="0" indent="0">
              <a:buNone/>
            </a:pPr>
            <a:r>
              <a:rPr lang="en-US" dirty="0" smtClean="0">
                <a:solidFill>
                  <a:schemeClr val="bg1"/>
                </a:solidFill>
              </a:rPr>
              <a:t>Jesus was arrested &amp; brought before </a:t>
            </a:r>
            <a:r>
              <a:rPr lang="en-US" dirty="0" err="1" smtClean="0">
                <a:solidFill>
                  <a:schemeClr val="bg1"/>
                </a:solidFill>
              </a:rPr>
              <a:t>Annas</a:t>
            </a:r>
            <a:r>
              <a:rPr lang="en-US" dirty="0" smtClean="0">
                <a:solidFill>
                  <a:schemeClr val="bg1"/>
                </a:solidFill>
              </a:rPr>
              <a:t> where he was struck (Jn. 18:19-23)</a:t>
            </a:r>
          </a:p>
          <a:p>
            <a:pPr marL="0" indent="0">
              <a:buNone/>
            </a:pPr>
            <a:r>
              <a:rPr lang="en-US" dirty="0" smtClean="0">
                <a:solidFill>
                  <a:schemeClr val="bg1"/>
                </a:solidFill>
              </a:rPr>
              <a:t>(He told apostles they would be beaten- they were- Mk. 13:9; Acts 5:40; 16:37)</a:t>
            </a:r>
          </a:p>
          <a:p>
            <a:pPr marL="0" indent="0">
              <a:buNone/>
            </a:pPr>
            <a:endParaRPr lang="en-US" sz="1400" dirty="0">
              <a:solidFill>
                <a:schemeClr val="bg1"/>
              </a:solidFill>
            </a:endParaRPr>
          </a:p>
          <a:p>
            <a:pPr marL="0" indent="0">
              <a:buNone/>
            </a:pPr>
            <a:r>
              <a:rPr lang="en-US" dirty="0" smtClean="0">
                <a:solidFill>
                  <a:schemeClr val="bg1"/>
                </a:solidFill>
              </a:rPr>
              <a:t>Jesus condemned- blasphemy- spat in face, beaten, slapped (Mt. 26:59-68; Is 50:6)</a:t>
            </a:r>
          </a:p>
          <a:p>
            <a:pPr marL="0" indent="0">
              <a:buNone/>
            </a:pPr>
            <a:r>
              <a:rPr lang="en-US" dirty="0" smtClean="0">
                <a:solidFill>
                  <a:schemeClr val="bg1"/>
                </a:solidFill>
              </a:rPr>
              <a:t>(The apostles were roughly treated- 1 Cor. 4:11)</a:t>
            </a:r>
          </a:p>
          <a:p>
            <a:pPr marL="0" indent="0">
              <a:buNone/>
            </a:pPr>
            <a:endParaRPr lang="en-US" sz="1400" dirty="0">
              <a:solidFill>
                <a:schemeClr val="bg1"/>
              </a:solidFill>
            </a:endParaRPr>
          </a:p>
          <a:p>
            <a:pPr marL="0" indent="0">
              <a:buNone/>
            </a:pPr>
            <a:r>
              <a:rPr lang="en-US" dirty="0" smtClean="0">
                <a:solidFill>
                  <a:schemeClr val="bg1"/>
                </a:solidFill>
              </a:rPr>
              <a:t>At dawn, the chief priests &amp; elders delivered Him to Pilate (Mk. 15:1)</a:t>
            </a:r>
          </a:p>
          <a:p>
            <a:pPr marL="0" indent="0">
              <a:buNone/>
            </a:pPr>
            <a:r>
              <a:rPr lang="en-US" dirty="0" smtClean="0">
                <a:solidFill>
                  <a:schemeClr val="bg1"/>
                </a:solidFill>
              </a:rPr>
              <a:t>(Apostles would be delivered up to authorities- Luke 21:12; Acts 23:24; 24:1)</a:t>
            </a:r>
          </a:p>
          <a:p>
            <a:pPr marL="0" indent="0">
              <a:buNone/>
            </a:pPr>
            <a:endParaRPr lang="en-US" sz="1400" dirty="0">
              <a:solidFill>
                <a:schemeClr val="bg1"/>
              </a:solidFill>
            </a:endParaRPr>
          </a:p>
          <a:p>
            <a:pPr marL="0" indent="0">
              <a:buNone/>
            </a:pPr>
            <a:r>
              <a:rPr lang="en-US" dirty="0" smtClean="0">
                <a:solidFill>
                  <a:schemeClr val="bg1"/>
                </a:solidFill>
              </a:rPr>
              <a:t>Before Pilate he is falsely accused of corrupting the Jews &amp; stirring up a rebellion against the Roman government but Pilate finds him not guilty (Lk. 23:1-5)             [later on the chief priests stir up the people to have Jesus crucified- Mark 15:11]</a:t>
            </a:r>
          </a:p>
          <a:p>
            <a:pPr marL="0" indent="0">
              <a:buNone/>
            </a:pPr>
            <a:r>
              <a:rPr lang="en-US" dirty="0" smtClean="0">
                <a:solidFill>
                  <a:schemeClr val="bg1"/>
                </a:solidFill>
              </a:rPr>
              <a:t>[apostles are also falsely charged with rebellion- Acts 17:6-7; 24:5]</a:t>
            </a:r>
          </a:p>
          <a:p>
            <a:pPr marL="0" indent="0">
              <a:buNone/>
            </a:pPr>
            <a:endParaRPr lang="en-US" dirty="0">
              <a:solidFill>
                <a:schemeClr val="bg1"/>
              </a:solidFill>
            </a:endParaRPr>
          </a:p>
          <a:p>
            <a:pPr marL="0" indent="0">
              <a:buNone/>
            </a:pPr>
            <a:endParaRPr lang="en-US" dirty="0" smtClean="0">
              <a:solidFill>
                <a:schemeClr val="bg1"/>
              </a:solidFill>
            </a:endParaRPr>
          </a:p>
          <a:p>
            <a:pPr marL="0" indent="0">
              <a:buNone/>
            </a:pPr>
            <a:endParaRPr lang="en-US" dirty="0">
              <a:solidFill>
                <a:schemeClr val="bg1"/>
              </a:solidFill>
            </a:endParaRPr>
          </a:p>
          <a:p>
            <a:pPr marL="0" indent="0">
              <a:buNone/>
            </a:pPr>
            <a:endParaRPr lang="en-US" dirty="0" smtClean="0">
              <a:solidFill>
                <a:schemeClr val="bg1"/>
              </a:solidFill>
            </a:endParaRPr>
          </a:p>
          <a:p>
            <a:pPr marL="0" indent="0">
              <a:buNone/>
            </a:pPr>
            <a:endParaRPr lang="en-US" dirty="0">
              <a:solidFill>
                <a:schemeClr val="bg1"/>
              </a:solidFill>
            </a:endParaRPr>
          </a:p>
          <a:p>
            <a:pPr marL="0" indent="0">
              <a:buNone/>
            </a:pPr>
            <a:endParaRPr lang="en-US" dirty="0">
              <a:solidFill>
                <a:schemeClr val="bg1"/>
              </a:solidFill>
            </a:endParaRPr>
          </a:p>
        </p:txBody>
      </p:sp>
    </p:spTree>
    <p:extLst>
      <p:ext uri="{BB962C8B-B14F-4D97-AF65-F5344CB8AC3E}">
        <p14:creationId xmlns:p14="http://schemas.microsoft.com/office/powerpoint/2010/main" val="21582594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38150"/>
          </a:xfrm>
        </p:spPr>
        <p:txBody>
          <a:bodyPr>
            <a:noAutofit/>
          </a:bodyPr>
          <a:lstStyle/>
          <a:p>
            <a:pPr algn="ctr"/>
            <a:r>
              <a:rPr lang="en-US" sz="4800" dirty="0" smtClean="0">
                <a:solidFill>
                  <a:srgbClr val="FFFF00"/>
                </a:solidFill>
                <a:latin typeface="Tahoma" panose="020B0604030504040204" pitchFamily="34" charset="0"/>
                <a:ea typeface="Tahoma" panose="020B0604030504040204" pitchFamily="34" charset="0"/>
                <a:cs typeface="Tahoma" panose="020B0604030504040204" pitchFamily="34" charset="0"/>
              </a:rPr>
              <a:t>Jesus Suffered Persecution and Died for You</a:t>
            </a:r>
            <a:endParaRPr lang="en-US" sz="48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857250"/>
            <a:ext cx="12192000" cy="6000750"/>
          </a:xfrm>
        </p:spPr>
        <p:txBody>
          <a:bodyPr>
            <a:normAutofit lnSpcReduction="10000"/>
          </a:bodyPr>
          <a:lstStyle/>
          <a:p>
            <a:pPr marL="0" indent="0">
              <a:buNone/>
            </a:pPr>
            <a:r>
              <a:rPr lang="en-US" dirty="0" smtClean="0">
                <a:solidFill>
                  <a:schemeClr val="bg1"/>
                </a:solidFill>
              </a:rPr>
              <a:t>Pilate sent Him to Herod- he mocked, ridiculed, &amp; humiliated Him (Lk. 23:6-12)</a:t>
            </a:r>
          </a:p>
          <a:p>
            <a:pPr marL="0" indent="0">
              <a:buNone/>
            </a:pPr>
            <a:r>
              <a:rPr lang="en-US" dirty="0" smtClean="0">
                <a:solidFill>
                  <a:schemeClr val="bg1"/>
                </a:solidFill>
              </a:rPr>
              <a:t>(God has chosen the despised to humiliate the strong- 1 Cor. 1:28)</a:t>
            </a:r>
          </a:p>
          <a:p>
            <a:pPr marL="0" indent="0">
              <a:buNone/>
            </a:pPr>
            <a:endParaRPr lang="en-US" sz="1400" dirty="0">
              <a:solidFill>
                <a:schemeClr val="bg1"/>
              </a:solidFill>
            </a:endParaRPr>
          </a:p>
          <a:p>
            <a:pPr marL="0" indent="0">
              <a:buNone/>
            </a:pPr>
            <a:r>
              <a:rPr lang="en-US" dirty="0" smtClean="0">
                <a:solidFill>
                  <a:schemeClr val="bg1"/>
                </a:solidFill>
              </a:rPr>
              <a:t>Herod sent Him back to Pilate who finds him not guilty again and tries to </a:t>
            </a:r>
            <a:r>
              <a:rPr lang="en-US" dirty="0" smtClean="0">
                <a:solidFill>
                  <a:schemeClr val="bg1"/>
                </a:solidFill>
              </a:rPr>
              <a:t>release</a:t>
            </a:r>
          </a:p>
          <a:p>
            <a:pPr marL="0" indent="0">
              <a:buNone/>
            </a:pPr>
            <a:r>
              <a:rPr lang="en-US" dirty="0" smtClean="0">
                <a:solidFill>
                  <a:schemeClr val="bg1"/>
                </a:solidFill>
              </a:rPr>
              <a:t>Him </a:t>
            </a:r>
            <a:r>
              <a:rPr lang="en-US" dirty="0" smtClean="0">
                <a:solidFill>
                  <a:schemeClr val="bg1"/>
                </a:solidFill>
              </a:rPr>
              <a:t>(Luke 23:13-16)</a:t>
            </a:r>
          </a:p>
          <a:p>
            <a:pPr marL="0" indent="0">
              <a:buNone/>
            </a:pPr>
            <a:endParaRPr lang="en-US" sz="1400" dirty="0">
              <a:solidFill>
                <a:schemeClr val="bg1"/>
              </a:solidFill>
            </a:endParaRPr>
          </a:p>
          <a:p>
            <a:pPr marL="0" indent="0">
              <a:buNone/>
            </a:pPr>
            <a:r>
              <a:rPr lang="en-US" dirty="0" smtClean="0">
                <a:solidFill>
                  <a:schemeClr val="bg1"/>
                </a:solidFill>
              </a:rPr>
              <a:t>Pilate asks the people who they want released (Jesus or Barabbas, a murderer) and</a:t>
            </a:r>
          </a:p>
          <a:p>
            <a:pPr marL="0" indent="0">
              <a:buNone/>
            </a:pPr>
            <a:r>
              <a:rPr lang="en-US" dirty="0" smtClean="0">
                <a:solidFill>
                  <a:schemeClr val="bg1"/>
                </a:solidFill>
              </a:rPr>
              <a:t>when they demand that Jesus be crucified, he asks what evil has he done, lets </a:t>
            </a:r>
          </a:p>
          <a:p>
            <a:pPr marL="0" indent="0">
              <a:buNone/>
            </a:pPr>
            <a:r>
              <a:rPr lang="en-US" dirty="0" smtClean="0">
                <a:solidFill>
                  <a:schemeClr val="bg1"/>
                </a:solidFill>
              </a:rPr>
              <a:t>Barabbas go and surrenders Jesus to their will (Luke 23:17-25).</a:t>
            </a:r>
          </a:p>
          <a:p>
            <a:pPr marL="0" indent="0">
              <a:buNone/>
            </a:pPr>
            <a:endParaRPr lang="en-US" sz="1400" dirty="0">
              <a:solidFill>
                <a:schemeClr val="bg1"/>
              </a:solidFill>
            </a:endParaRPr>
          </a:p>
          <a:p>
            <a:pPr marL="0" indent="0">
              <a:buNone/>
            </a:pPr>
            <a:r>
              <a:rPr lang="en-US" dirty="0" smtClean="0">
                <a:solidFill>
                  <a:schemeClr val="bg1"/>
                </a:solidFill>
              </a:rPr>
              <a:t>He was scourged [tortured &amp; beaten to a bloody pulp] (John 19:1; Isa. 52:14; 53:5)</a:t>
            </a:r>
          </a:p>
          <a:p>
            <a:pPr marL="0" indent="0">
              <a:buNone/>
            </a:pPr>
            <a:r>
              <a:rPr lang="en-US" dirty="0" smtClean="0">
                <a:solidFill>
                  <a:schemeClr val="bg1"/>
                </a:solidFill>
              </a:rPr>
              <a:t>[God scourges us through afflictions so that we might yield the peaceful fruit of </a:t>
            </a:r>
          </a:p>
          <a:p>
            <a:pPr marL="0" indent="0">
              <a:buNone/>
            </a:pPr>
            <a:r>
              <a:rPr lang="en-US" dirty="0" smtClean="0">
                <a:solidFill>
                  <a:schemeClr val="bg1"/>
                </a:solidFill>
              </a:rPr>
              <a:t>righteousness as a father would discipline His child- Hebrews 12:5-11)</a:t>
            </a:r>
            <a:endParaRPr lang="en-US" dirty="0">
              <a:solidFill>
                <a:schemeClr val="bg1"/>
              </a:solidFill>
            </a:endParaRPr>
          </a:p>
          <a:p>
            <a:pPr marL="0" indent="0">
              <a:buNone/>
            </a:pPr>
            <a:endParaRPr lang="en-US" dirty="0">
              <a:solidFill>
                <a:schemeClr val="bg1"/>
              </a:solidFill>
            </a:endParaRPr>
          </a:p>
          <a:p>
            <a:pPr marL="0" indent="0">
              <a:buNone/>
            </a:pPr>
            <a:endParaRPr lang="en-US" dirty="0" smtClean="0">
              <a:solidFill>
                <a:schemeClr val="bg1"/>
              </a:solidFill>
            </a:endParaRPr>
          </a:p>
          <a:p>
            <a:pPr marL="0" indent="0">
              <a:buNone/>
            </a:pPr>
            <a:endParaRPr lang="en-US" dirty="0">
              <a:solidFill>
                <a:schemeClr val="bg1"/>
              </a:solidFill>
            </a:endParaRPr>
          </a:p>
          <a:p>
            <a:pPr marL="0" indent="0">
              <a:buNone/>
            </a:pPr>
            <a:endParaRPr lang="en-US" dirty="0" smtClean="0">
              <a:solidFill>
                <a:schemeClr val="bg1"/>
              </a:solidFill>
            </a:endParaRPr>
          </a:p>
          <a:p>
            <a:pPr marL="0" indent="0">
              <a:buNone/>
            </a:pPr>
            <a:endParaRPr lang="en-US" dirty="0">
              <a:solidFill>
                <a:schemeClr val="bg1"/>
              </a:solidFill>
            </a:endParaRPr>
          </a:p>
          <a:p>
            <a:pPr marL="0" indent="0">
              <a:buNone/>
            </a:pPr>
            <a:endParaRPr lang="en-US" dirty="0">
              <a:solidFill>
                <a:schemeClr val="bg1"/>
              </a:solidFill>
            </a:endParaRPr>
          </a:p>
        </p:txBody>
      </p:sp>
    </p:spTree>
    <p:extLst>
      <p:ext uri="{BB962C8B-B14F-4D97-AF65-F5344CB8AC3E}">
        <p14:creationId xmlns:p14="http://schemas.microsoft.com/office/powerpoint/2010/main" val="22293190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38150"/>
          </a:xfrm>
        </p:spPr>
        <p:txBody>
          <a:bodyPr>
            <a:noAutofit/>
          </a:bodyPr>
          <a:lstStyle/>
          <a:p>
            <a:pPr algn="ctr"/>
            <a:r>
              <a:rPr lang="en-US" sz="4800" dirty="0" smtClean="0">
                <a:solidFill>
                  <a:srgbClr val="FFFF00"/>
                </a:solidFill>
                <a:latin typeface="Tahoma" panose="020B0604030504040204" pitchFamily="34" charset="0"/>
                <a:ea typeface="Tahoma" panose="020B0604030504040204" pitchFamily="34" charset="0"/>
                <a:cs typeface="Tahoma" panose="020B0604030504040204" pitchFamily="34" charset="0"/>
              </a:rPr>
              <a:t>Jesus Suffered Persecution and Died for You</a:t>
            </a:r>
            <a:endParaRPr lang="en-US" sz="48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56904"/>
            <a:ext cx="12192000" cy="5801096"/>
          </a:xfrm>
        </p:spPr>
        <p:txBody>
          <a:bodyPr/>
          <a:lstStyle/>
          <a:p>
            <a:pPr marL="0" indent="0">
              <a:buNone/>
            </a:pPr>
            <a:r>
              <a:rPr lang="en-US" dirty="0" smtClean="0">
                <a:solidFill>
                  <a:schemeClr val="bg1"/>
                </a:solidFill>
              </a:rPr>
              <a:t>“Jesus </a:t>
            </a:r>
            <a:r>
              <a:rPr lang="en-US" dirty="0">
                <a:solidFill>
                  <a:schemeClr val="bg1"/>
                </a:solidFill>
              </a:rPr>
              <a:t>suffers a severe physical beating. (Edwards) During a flogging, a victim was tied to a post, leaving his back entirely exposed. The Romans used a whip, called a </a:t>
            </a:r>
            <a:r>
              <a:rPr lang="en-US" dirty="0" err="1">
                <a:solidFill>
                  <a:schemeClr val="bg1"/>
                </a:solidFill>
              </a:rPr>
              <a:t>flagrum</a:t>
            </a:r>
            <a:r>
              <a:rPr lang="en-US" dirty="0">
                <a:solidFill>
                  <a:schemeClr val="bg1"/>
                </a:solidFill>
              </a:rPr>
              <a:t> or flagellum which consisted of small pieces of bone </a:t>
            </a:r>
            <a:r>
              <a:rPr lang="en-US" dirty="0" smtClean="0">
                <a:solidFill>
                  <a:schemeClr val="bg1"/>
                </a:solidFill>
              </a:rPr>
              <a:t>&amp; metal </a:t>
            </a:r>
            <a:r>
              <a:rPr lang="en-US" dirty="0">
                <a:solidFill>
                  <a:schemeClr val="bg1"/>
                </a:solidFill>
              </a:rPr>
              <a:t>attached to a number of leather strands. The heavy whip is brought down with full force again and again across Jesus' shoulders, back, and legs. At first the heavy thongs cut through the skin only. Then, as the blows continue, they cut deeper into the subcutaneous tissues, producing first an oozing of blood from the capillaries and veins of the skin, </a:t>
            </a:r>
            <a:r>
              <a:rPr lang="en-US" dirty="0" smtClean="0">
                <a:solidFill>
                  <a:schemeClr val="bg1"/>
                </a:solidFill>
              </a:rPr>
              <a:t>&amp; </a:t>
            </a:r>
            <a:r>
              <a:rPr lang="en-US" dirty="0">
                <a:solidFill>
                  <a:schemeClr val="bg1"/>
                </a:solidFill>
              </a:rPr>
              <a:t>finally spurting arterial bleeding from vessels in the underlying muscles. The small balls of lead first produce large, deep bruises which are broken open by subsequent blows. Finally, the skin of the back is hanging in long ribbons </a:t>
            </a:r>
            <a:r>
              <a:rPr lang="en-US" dirty="0" smtClean="0">
                <a:solidFill>
                  <a:schemeClr val="bg1"/>
                </a:solidFill>
              </a:rPr>
              <a:t>&amp;  </a:t>
            </a:r>
            <a:r>
              <a:rPr lang="en-US" dirty="0">
                <a:solidFill>
                  <a:schemeClr val="bg1"/>
                </a:solidFill>
              </a:rPr>
              <a:t>the entire area is an unrecognizable mass of torn, bleeding tissue. When it is determined by the centurion in charge that the prisoner is near death, the beating is finally stopped. Extreme blood loss occurred from this beating, weakening the </a:t>
            </a:r>
            <a:r>
              <a:rPr lang="en-US" dirty="0" smtClean="0">
                <a:solidFill>
                  <a:schemeClr val="bg1"/>
                </a:solidFill>
              </a:rPr>
              <a:t>victim” (Pulpit)  He didn’t even look like a human being any longer.</a:t>
            </a:r>
            <a:endParaRPr lang="en-US" dirty="0">
              <a:solidFill>
                <a:schemeClr val="bg1"/>
              </a:solidFill>
            </a:endParaRPr>
          </a:p>
          <a:p>
            <a:pPr marL="0" indent="0">
              <a:buNone/>
            </a:pPr>
            <a:endParaRPr lang="en-US" dirty="0">
              <a:solidFill>
                <a:schemeClr val="bg1"/>
              </a:solidFill>
            </a:endParaRPr>
          </a:p>
          <a:p>
            <a:pPr marL="0" indent="0">
              <a:buNone/>
            </a:pPr>
            <a:endParaRPr lang="en-US" dirty="0" smtClean="0">
              <a:solidFill>
                <a:schemeClr val="bg1"/>
              </a:solidFill>
            </a:endParaRPr>
          </a:p>
          <a:p>
            <a:pPr marL="0" indent="0">
              <a:buNone/>
            </a:pPr>
            <a:endParaRPr lang="en-US" dirty="0">
              <a:solidFill>
                <a:schemeClr val="bg1"/>
              </a:solidFill>
            </a:endParaRPr>
          </a:p>
          <a:p>
            <a:pPr marL="0" indent="0">
              <a:buNone/>
            </a:pPr>
            <a:endParaRPr lang="en-US" dirty="0" smtClean="0">
              <a:solidFill>
                <a:schemeClr val="bg1"/>
              </a:solidFill>
            </a:endParaRPr>
          </a:p>
          <a:p>
            <a:pPr marL="0" indent="0">
              <a:buNone/>
            </a:pPr>
            <a:endParaRPr lang="en-US" dirty="0">
              <a:solidFill>
                <a:schemeClr val="bg1"/>
              </a:solidFill>
            </a:endParaRPr>
          </a:p>
          <a:p>
            <a:pPr marL="0" indent="0">
              <a:buNone/>
            </a:pPr>
            <a:endParaRPr lang="en-US" dirty="0">
              <a:solidFill>
                <a:schemeClr val="bg1"/>
              </a:solidFill>
            </a:endParaRPr>
          </a:p>
        </p:txBody>
      </p:sp>
    </p:spTree>
    <p:extLst>
      <p:ext uri="{BB962C8B-B14F-4D97-AF65-F5344CB8AC3E}">
        <p14:creationId xmlns:p14="http://schemas.microsoft.com/office/powerpoint/2010/main" val="20264210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38150"/>
          </a:xfrm>
        </p:spPr>
        <p:txBody>
          <a:bodyPr>
            <a:noAutofit/>
          </a:bodyPr>
          <a:lstStyle/>
          <a:p>
            <a:pPr algn="ctr"/>
            <a:r>
              <a:rPr lang="en-US" sz="4800" dirty="0" smtClean="0">
                <a:solidFill>
                  <a:srgbClr val="FFFF00"/>
                </a:solidFill>
                <a:latin typeface="Tahoma" panose="020B0604030504040204" pitchFamily="34" charset="0"/>
                <a:ea typeface="Tahoma" panose="020B0604030504040204" pitchFamily="34" charset="0"/>
                <a:cs typeface="Tahoma" panose="020B0604030504040204" pitchFamily="34" charset="0"/>
              </a:rPr>
              <a:t>Jesus Suffered Persecution and Died for You</a:t>
            </a:r>
            <a:endParaRPr lang="en-US" sz="48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38151"/>
            <a:ext cx="12192000" cy="5919849"/>
          </a:xfrm>
        </p:spPr>
        <p:txBody>
          <a:bodyPr>
            <a:normAutofit/>
          </a:bodyPr>
          <a:lstStyle/>
          <a:p>
            <a:pPr marL="0" indent="0">
              <a:buNone/>
            </a:pPr>
            <a:r>
              <a:rPr lang="en-US" dirty="0" smtClean="0">
                <a:solidFill>
                  <a:schemeClr val="bg1"/>
                </a:solidFill>
              </a:rPr>
              <a:t>After scourging, soldiers put a robe around him, put a stick in His hand as a scepter, placed a crown of thorns on Him, mock &amp; spit on Him, beat the crown into His head, tore the robe from His back causing unimaginable pain (Matt. 27:27-31).  </a:t>
            </a:r>
          </a:p>
          <a:p>
            <a:pPr marL="0" indent="0">
              <a:buNone/>
            </a:pPr>
            <a:endParaRPr lang="en-US" sz="1100" dirty="0" smtClean="0">
              <a:solidFill>
                <a:schemeClr val="bg1"/>
              </a:solidFill>
            </a:endParaRPr>
          </a:p>
          <a:p>
            <a:pPr marL="0" indent="0">
              <a:buNone/>
            </a:pPr>
            <a:r>
              <a:rPr lang="en-US" u="sng" dirty="0" smtClean="0">
                <a:solidFill>
                  <a:srgbClr val="FFFF00"/>
                </a:solidFill>
              </a:rPr>
              <a:t>They crucified Him </a:t>
            </a:r>
            <a:r>
              <a:rPr lang="en-US" dirty="0" smtClean="0">
                <a:solidFill>
                  <a:schemeClr val="bg1"/>
                </a:solidFill>
              </a:rPr>
              <a:t>(Matt. 27:35; Ps. 22:16-17) Crucifixion- </a:t>
            </a:r>
            <a:r>
              <a:rPr lang="en-US" dirty="0" smtClean="0">
                <a:solidFill>
                  <a:schemeClr val="bg1"/>
                </a:solidFill>
              </a:rPr>
              <a:t>“The </a:t>
            </a:r>
            <a:r>
              <a:rPr lang="en-US" dirty="0" err="1">
                <a:solidFill>
                  <a:schemeClr val="bg1"/>
                </a:solidFill>
              </a:rPr>
              <a:t>patibulum</a:t>
            </a:r>
            <a:r>
              <a:rPr lang="en-US" dirty="0">
                <a:solidFill>
                  <a:schemeClr val="bg1"/>
                </a:solidFill>
              </a:rPr>
              <a:t> was put on the ground </a:t>
            </a:r>
            <a:r>
              <a:rPr lang="en-US" dirty="0" smtClean="0">
                <a:solidFill>
                  <a:schemeClr val="bg1"/>
                </a:solidFill>
              </a:rPr>
              <a:t>&amp; the </a:t>
            </a:r>
            <a:r>
              <a:rPr lang="en-US" dirty="0">
                <a:solidFill>
                  <a:schemeClr val="bg1"/>
                </a:solidFill>
              </a:rPr>
              <a:t>victim laid </a:t>
            </a:r>
            <a:r>
              <a:rPr lang="en-US" dirty="0" smtClean="0">
                <a:solidFill>
                  <a:schemeClr val="bg1"/>
                </a:solidFill>
              </a:rPr>
              <a:t>on </a:t>
            </a:r>
            <a:r>
              <a:rPr lang="en-US" dirty="0">
                <a:solidFill>
                  <a:schemeClr val="bg1"/>
                </a:solidFill>
              </a:rPr>
              <a:t>it. </a:t>
            </a:r>
            <a:r>
              <a:rPr lang="en-US" dirty="0" smtClean="0">
                <a:solidFill>
                  <a:schemeClr val="bg1"/>
                </a:solidFill>
              </a:rPr>
              <a:t>7 inch </a:t>
            </a:r>
            <a:r>
              <a:rPr lang="en-US" dirty="0">
                <a:solidFill>
                  <a:schemeClr val="bg1"/>
                </a:solidFill>
              </a:rPr>
              <a:t>long </a:t>
            </a:r>
            <a:r>
              <a:rPr lang="en-US" dirty="0" smtClean="0">
                <a:solidFill>
                  <a:schemeClr val="bg1"/>
                </a:solidFill>
              </a:rPr>
              <a:t>nails with </a:t>
            </a:r>
            <a:r>
              <a:rPr lang="en-US" dirty="0">
                <a:solidFill>
                  <a:schemeClr val="bg1"/>
                </a:solidFill>
              </a:rPr>
              <a:t>a diameter of </a:t>
            </a:r>
            <a:r>
              <a:rPr lang="en-US" dirty="0" smtClean="0">
                <a:solidFill>
                  <a:schemeClr val="bg1"/>
                </a:solidFill>
              </a:rPr>
              <a:t>3/8” </a:t>
            </a:r>
            <a:r>
              <a:rPr lang="en-US" dirty="0">
                <a:solidFill>
                  <a:schemeClr val="bg1"/>
                </a:solidFill>
              </a:rPr>
              <a:t>were driven in the </a:t>
            </a:r>
            <a:r>
              <a:rPr lang="en-US" dirty="0" smtClean="0">
                <a:solidFill>
                  <a:schemeClr val="bg1"/>
                </a:solidFill>
              </a:rPr>
              <a:t>wrists. It would </a:t>
            </a:r>
            <a:r>
              <a:rPr lang="en-US" dirty="0">
                <a:solidFill>
                  <a:schemeClr val="bg1"/>
                </a:solidFill>
              </a:rPr>
              <a:t>go into </a:t>
            </a:r>
            <a:r>
              <a:rPr lang="en-US" dirty="0" smtClean="0">
                <a:solidFill>
                  <a:schemeClr val="bg1"/>
                </a:solidFill>
              </a:rPr>
              <a:t>the </a:t>
            </a:r>
            <a:r>
              <a:rPr lang="en-US" dirty="0">
                <a:solidFill>
                  <a:schemeClr val="bg1"/>
                </a:solidFill>
              </a:rPr>
              <a:t>median nerve, causing shocks of pain to radiate through the </a:t>
            </a:r>
            <a:r>
              <a:rPr lang="en-US" dirty="0" smtClean="0">
                <a:solidFill>
                  <a:schemeClr val="bg1"/>
                </a:solidFill>
              </a:rPr>
              <a:t>arms. Standing </a:t>
            </a:r>
            <a:r>
              <a:rPr lang="en-US" dirty="0">
                <a:solidFill>
                  <a:schemeClr val="bg1"/>
                </a:solidFill>
              </a:rPr>
              <a:t>at the crucifixion sites would be upright posts, called stipes, standing about 7 feet high. (Edwards) In the center of the stipes was a crude seat, called a </a:t>
            </a:r>
            <a:r>
              <a:rPr lang="en-US" dirty="0" err="1">
                <a:solidFill>
                  <a:schemeClr val="bg1"/>
                </a:solidFill>
              </a:rPr>
              <a:t>sedile</a:t>
            </a:r>
            <a:r>
              <a:rPr lang="en-US" dirty="0">
                <a:solidFill>
                  <a:schemeClr val="bg1"/>
                </a:solidFill>
              </a:rPr>
              <a:t> or </a:t>
            </a:r>
            <a:r>
              <a:rPr lang="en-US" dirty="0" err="1">
                <a:solidFill>
                  <a:schemeClr val="bg1"/>
                </a:solidFill>
              </a:rPr>
              <a:t>sedulum</a:t>
            </a:r>
            <a:r>
              <a:rPr lang="en-US" dirty="0">
                <a:solidFill>
                  <a:schemeClr val="bg1"/>
                </a:solidFill>
              </a:rPr>
              <a:t>, which served a support for the victim. The </a:t>
            </a:r>
            <a:r>
              <a:rPr lang="en-US" dirty="0" err="1">
                <a:solidFill>
                  <a:schemeClr val="bg1"/>
                </a:solidFill>
              </a:rPr>
              <a:t>patibulum</a:t>
            </a:r>
            <a:r>
              <a:rPr lang="en-US" dirty="0">
                <a:solidFill>
                  <a:schemeClr val="bg1"/>
                </a:solidFill>
              </a:rPr>
              <a:t> was then lifted on to the stipes. The feet were then nailed to the stipes. To allow for this, the knees had to be bent and rotated laterally, being left in a very uncomfortable position. The titulus was hung above the victim's </a:t>
            </a:r>
            <a:r>
              <a:rPr lang="en-US" dirty="0" smtClean="0">
                <a:solidFill>
                  <a:schemeClr val="bg1"/>
                </a:solidFill>
              </a:rPr>
              <a:t>head” (Pulpit) </a:t>
            </a:r>
          </a:p>
          <a:p>
            <a:pPr marL="0" indent="0">
              <a:buNone/>
            </a:pPr>
            <a:endParaRPr lang="en-US" sz="1100" dirty="0">
              <a:solidFill>
                <a:schemeClr val="bg1"/>
              </a:solidFill>
            </a:endParaRPr>
          </a:p>
          <a:p>
            <a:pPr marL="0" indent="0">
              <a:buNone/>
            </a:pPr>
            <a:r>
              <a:rPr lang="en-US" dirty="0" smtClean="0">
                <a:solidFill>
                  <a:schemeClr val="bg1"/>
                </a:solidFill>
              </a:rPr>
              <a:t>Jesus </a:t>
            </a:r>
            <a:r>
              <a:rPr lang="en-US" dirty="0">
                <a:solidFill>
                  <a:schemeClr val="bg1"/>
                </a:solidFill>
              </a:rPr>
              <a:t>was willing to accept </a:t>
            </a:r>
            <a:r>
              <a:rPr lang="en-US" dirty="0" smtClean="0">
                <a:solidFill>
                  <a:schemeClr val="bg1"/>
                </a:solidFill>
              </a:rPr>
              <a:t>this agony without </a:t>
            </a:r>
            <a:r>
              <a:rPr lang="en-US" dirty="0">
                <a:solidFill>
                  <a:schemeClr val="bg1"/>
                </a:solidFill>
              </a:rPr>
              <a:t>pain-killing </a:t>
            </a:r>
            <a:r>
              <a:rPr lang="en-US" dirty="0" smtClean="0">
                <a:solidFill>
                  <a:schemeClr val="bg1"/>
                </a:solidFill>
              </a:rPr>
              <a:t>drugs (Matt. 27:32-25). </a:t>
            </a:r>
            <a:endParaRPr lang="en-US" dirty="0">
              <a:solidFill>
                <a:schemeClr val="bg1"/>
              </a:solidFill>
            </a:endParaRPr>
          </a:p>
          <a:p>
            <a:pPr marL="0" indent="0">
              <a:buNone/>
            </a:pPr>
            <a:endParaRPr lang="en-US" dirty="0" smtClean="0">
              <a:solidFill>
                <a:schemeClr val="bg1"/>
              </a:solidFill>
            </a:endParaRPr>
          </a:p>
          <a:p>
            <a:pPr marL="0" indent="0">
              <a:buNone/>
            </a:pPr>
            <a:endParaRPr lang="en-US" dirty="0">
              <a:solidFill>
                <a:schemeClr val="bg1"/>
              </a:solidFill>
            </a:endParaRPr>
          </a:p>
          <a:p>
            <a:pPr marL="0" indent="0">
              <a:buNone/>
            </a:pPr>
            <a:endParaRPr lang="en-US" dirty="0" smtClean="0">
              <a:solidFill>
                <a:schemeClr val="bg1"/>
              </a:solidFill>
            </a:endParaRPr>
          </a:p>
          <a:p>
            <a:pPr marL="0" indent="0">
              <a:buNone/>
            </a:pPr>
            <a:endParaRPr lang="en-US" dirty="0">
              <a:solidFill>
                <a:schemeClr val="bg1"/>
              </a:solidFill>
            </a:endParaRPr>
          </a:p>
          <a:p>
            <a:pPr marL="0" indent="0">
              <a:buNone/>
            </a:pPr>
            <a:endParaRPr lang="en-US" dirty="0">
              <a:solidFill>
                <a:schemeClr val="bg1"/>
              </a:solidFill>
            </a:endParaRPr>
          </a:p>
        </p:txBody>
      </p:sp>
    </p:spTree>
    <p:extLst>
      <p:ext uri="{BB962C8B-B14F-4D97-AF65-F5344CB8AC3E}">
        <p14:creationId xmlns:p14="http://schemas.microsoft.com/office/powerpoint/2010/main" val="5326935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38150"/>
          </a:xfrm>
        </p:spPr>
        <p:txBody>
          <a:bodyPr>
            <a:noAutofit/>
          </a:bodyPr>
          <a:lstStyle/>
          <a:p>
            <a:pPr algn="ctr"/>
            <a:r>
              <a:rPr lang="en-US" sz="4800" dirty="0" smtClean="0">
                <a:solidFill>
                  <a:srgbClr val="FFFF00"/>
                </a:solidFill>
                <a:latin typeface="Tahoma" panose="020B0604030504040204" pitchFamily="34" charset="0"/>
                <a:ea typeface="Tahoma" panose="020B0604030504040204" pitchFamily="34" charset="0"/>
                <a:cs typeface="Tahoma" panose="020B0604030504040204" pitchFamily="34" charset="0"/>
              </a:rPr>
              <a:t>Jesus Suffered Persecution and Died for You</a:t>
            </a:r>
            <a:endParaRPr lang="en-US" sz="48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38151"/>
            <a:ext cx="12192000" cy="5919849"/>
          </a:xfrm>
        </p:spPr>
        <p:txBody>
          <a:bodyPr>
            <a:normAutofit/>
          </a:bodyPr>
          <a:lstStyle/>
          <a:p>
            <a:pPr marL="0" indent="0">
              <a:buNone/>
            </a:pPr>
            <a:r>
              <a:rPr lang="en-US" dirty="0" smtClean="0">
                <a:solidFill>
                  <a:schemeClr val="bg1"/>
                </a:solidFill>
              </a:rPr>
              <a:t>While he is in excruciating pain, the two thieves, the chief priests, scribes, and elders were mocking, humiliating, and telling him that if you are the Son of God to come down the cross and we’ll believe you (Matt. 27:39-44).</a:t>
            </a:r>
          </a:p>
          <a:p>
            <a:pPr marL="0" indent="0">
              <a:buNone/>
            </a:pPr>
            <a:endParaRPr lang="en-US" sz="1400" dirty="0" smtClean="0">
              <a:solidFill>
                <a:schemeClr val="bg1"/>
              </a:solidFill>
            </a:endParaRPr>
          </a:p>
          <a:p>
            <a:pPr marL="0" indent="0">
              <a:buNone/>
            </a:pPr>
            <a:r>
              <a:rPr lang="en-US" dirty="0" smtClean="0">
                <a:solidFill>
                  <a:schemeClr val="bg1"/>
                </a:solidFill>
              </a:rPr>
              <a:t>Jesus quotes Psalm 22:1 which should have clued in the angry persecutors that they were fulfilling Scripture by what they were saying and doing in the crucifixion.</a:t>
            </a:r>
          </a:p>
          <a:p>
            <a:pPr marL="0" indent="0">
              <a:buNone/>
            </a:pPr>
            <a:endParaRPr lang="en-US" sz="1400" dirty="0">
              <a:solidFill>
                <a:schemeClr val="bg1"/>
              </a:solidFill>
            </a:endParaRPr>
          </a:p>
          <a:p>
            <a:pPr marL="0" indent="0">
              <a:buNone/>
            </a:pPr>
            <a:r>
              <a:rPr lang="en-US" dirty="0" smtClean="0">
                <a:solidFill>
                  <a:schemeClr val="bg1"/>
                </a:solidFill>
              </a:rPr>
              <a:t>Instead of complaining, cursing, or condemning His murderers, He intercedes on their behalf asking His Father that they might be forgiven in fulfillment of Scripture (Isaiah 53:12; Luke 23:34) &amp; forgives the penitent thief on the cross (Lk. 23:39-43).</a:t>
            </a:r>
          </a:p>
          <a:p>
            <a:pPr marL="0" indent="0">
              <a:buNone/>
            </a:pPr>
            <a:r>
              <a:rPr lang="en-US" sz="1400" dirty="0" smtClean="0">
                <a:solidFill>
                  <a:schemeClr val="bg1"/>
                </a:solidFill>
              </a:rPr>
              <a:t> </a:t>
            </a:r>
          </a:p>
          <a:p>
            <a:pPr marL="0" indent="0">
              <a:buNone/>
            </a:pPr>
            <a:r>
              <a:rPr lang="en-US" dirty="0" smtClean="0">
                <a:solidFill>
                  <a:schemeClr val="bg1"/>
                </a:solidFill>
              </a:rPr>
              <a:t>About 50 days later on the Day of Pentecost, they have the opportunity to be forgiven of their sins after the gospel of Christ is preached.  About 3,000 believe, repent &amp; are baptized for the forgiveness of their sins (</a:t>
            </a:r>
            <a:r>
              <a:rPr lang="en-US" smtClean="0">
                <a:solidFill>
                  <a:schemeClr val="bg1"/>
                </a:solidFill>
              </a:rPr>
              <a:t>Acts 2:36-41). </a:t>
            </a:r>
            <a:endParaRPr lang="en-US" dirty="0" smtClean="0">
              <a:solidFill>
                <a:schemeClr val="bg1"/>
              </a:solidFill>
            </a:endParaRPr>
          </a:p>
          <a:p>
            <a:pPr marL="0" indent="0">
              <a:buNone/>
            </a:pPr>
            <a:endParaRPr lang="en-US" dirty="0">
              <a:solidFill>
                <a:schemeClr val="bg1"/>
              </a:solidFill>
            </a:endParaRPr>
          </a:p>
          <a:p>
            <a:pPr marL="0" indent="0">
              <a:buNone/>
            </a:pPr>
            <a:endParaRPr lang="en-US" dirty="0" smtClean="0">
              <a:solidFill>
                <a:schemeClr val="bg1"/>
              </a:solidFill>
            </a:endParaRPr>
          </a:p>
          <a:p>
            <a:pPr marL="0" indent="0">
              <a:buNone/>
            </a:pPr>
            <a:endParaRPr lang="en-US" dirty="0">
              <a:solidFill>
                <a:schemeClr val="bg1"/>
              </a:solidFill>
            </a:endParaRPr>
          </a:p>
          <a:p>
            <a:pPr marL="0" indent="0">
              <a:buNone/>
            </a:pPr>
            <a:endParaRPr lang="en-US" dirty="0">
              <a:solidFill>
                <a:schemeClr val="bg1"/>
              </a:solidFill>
            </a:endParaRPr>
          </a:p>
        </p:txBody>
      </p:sp>
    </p:spTree>
    <p:extLst>
      <p:ext uri="{BB962C8B-B14F-4D97-AF65-F5344CB8AC3E}">
        <p14:creationId xmlns:p14="http://schemas.microsoft.com/office/powerpoint/2010/main" val="26169958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1006</TotalTime>
  <Words>1099</Words>
  <Application>Microsoft Office PowerPoint</Application>
  <PresentationFormat>Widescreen</PresentationFormat>
  <Paragraphs>73</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Tahoma</vt:lpstr>
      <vt:lpstr>Office Theme</vt:lpstr>
      <vt:lpstr>PowerPoint Presentation</vt:lpstr>
      <vt:lpstr>Jesus Suffered Persecution and Died for You</vt:lpstr>
      <vt:lpstr>Jesus Suffered Persecution and Died for You</vt:lpstr>
      <vt:lpstr>Jesus Suffered Persecution and Died for You</vt:lpstr>
      <vt:lpstr>Jesus Suffered Persecution and Died for You</vt:lpstr>
      <vt:lpstr>Jesus Suffered Persecution and Died for You</vt:lpstr>
      <vt:lpstr>Jesus Suffered Persecution and Died for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Bettye Locklair</dc:creator>
  <cp:lastModifiedBy>Bettye Locklair</cp:lastModifiedBy>
  <cp:revision>27</cp:revision>
  <cp:lastPrinted>2021-01-31T11:39:16Z</cp:lastPrinted>
  <dcterms:created xsi:type="dcterms:W3CDTF">2021-01-29T20:18:43Z</dcterms:created>
  <dcterms:modified xsi:type="dcterms:W3CDTF">2021-01-31T11:46:58Z</dcterms:modified>
</cp:coreProperties>
</file>