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61" r:id="rId4"/>
    <p:sldId id="262" r:id="rId5"/>
    <p:sldId id="263" r:id="rId6"/>
    <p:sldId id="264" r:id="rId7"/>
    <p:sldId id="265" r:id="rId8"/>
    <p:sldId id="266" r:id="rId9"/>
    <p:sldId id="258" r:id="rId10"/>
    <p:sldId id="272" r:id="rId11"/>
    <p:sldId id="271" r:id="rId12"/>
    <p:sldId id="270" r:id="rId13"/>
    <p:sldId id="269" r:id="rId14"/>
    <p:sldId id="268" r:id="rId15"/>
    <p:sldId id="259" r:id="rId16"/>
    <p:sldId id="277" r:id="rId17"/>
    <p:sldId id="276" r:id="rId18"/>
    <p:sldId id="275" r:id="rId19"/>
    <p:sldId id="274" r:id="rId20"/>
    <p:sldId id="273" r:id="rId21"/>
    <p:sldId id="282" r:id="rId22"/>
    <p:sldId id="283" r:id="rId23"/>
    <p:sldId id="284" r:id="rId24"/>
    <p:sldId id="285" r:id="rId25"/>
    <p:sldId id="286" r:id="rId26"/>
    <p:sldId id="287" r:id="rId2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8244" autoAdjust="0"/>
  </p:normalViewPr>
  <p:slideViewPr>
    <p:cSldViewPr snapToGrid="0">
      <p:cViewPr varScale="1">
        <p:scale>
          <a:sx n="81" d="100"/>
          <a:sy n="81" d="100"/>
        </p:scale>
        <p:origin x="9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2"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1"/>
            <a:ext cx="3066732" cy="452974"/>
          </a:xfrm>
          <a:prstGeom prst="rect">
            <a:avLst/>
          </a:prstGeom>
        </p:spPr>
        <p:txBody>
          <a:bodyPr vert="horz" lIns="91440" tIns="45720" rIns="91440" bIns="45720" rtlCol="0"/>
          <a:lstStyle>
            <a:lvl1pPr algn="r">
              <a:defRPr sz="1200"/>
            </a:lvl1pPr>
          </a:lstStyle>
          <a:p>
            <a:fld id="{CB9EEF51-9035-4B36-BF20-2F261270721D}" type="datetimeFigureOut">
              <a:rPr lang="en-US" smtClean="0"/>
              <a:t>7/19/2020</a:t>
            </a:fld>
            <a:endParaRPr lang="en-US"/>
          </a:p>
        </p:txBody>
      </p:sp>
      <p:sp>
        <p:nvSpPr>
          <p:cNvPr id="4" name="Footer Placeholder 3"/>
          <p:cNvSpPr>
            <a:spLocks noGrp="1"/>
          </p:cNvSpPr>
          <p:nvPr>
            <p:ph type="ftr" sz="quarter" idx="2"/>
          </p:nvPr>
        </p:nvSpPr>
        <p:spPr>
          <a:xfrm>
            <a:off x="0" y="8575140"/>
            <a:ext cx="3066732"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0"/>
            <a:ext cx="3066732" cy="452973"/>
          </a:xfrm>
          <a:prstGeom prst="rect">
            <a:avLst/>
          </a:prstGeom>
        </p:spPr>
        <p:txBody>
          <a:bodyPr vert="horz" lIns="91440" tIns="45720" rIns="91440" bIns="45720" rtlCol="0" anchor="b"/>
          <a:lstStyle>
            <a:lvl1pPr algn="r">
              <a:defRPr sz="1200"/>
            </a:lvl1pPr>
          </a:lstStyle>
          <a:p>
            <a:fld id="{A3478D3C-80BD-4949-8E82-F3AA33339C97}" type="slidenum">
              <a:rPr lang="en-US" smtClean="0"/>
              <a:t>‹#›</a:t>
            </a:fld>
            <a:endParaRPr lang="en-US"/>
          </a:p>
        </p:txBody>
      </p:sp>
    </p:spTree>
    <p:extLst>
      <p:ext uri="{BB962C8B-B14F-4D97-AF65-F5344CB8AC3E}">
        <p14:creationId xmlns:p14="http://schemas.microsoft.com/office/powerpoint/2010/main" val="1407809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2"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2" cy="452974"/>
          </a:xfrm>
          <a:prstGeom prst="rect">
            <a:avLst/>
          </a:prstGeom>
        </p:spPr>
        <p:txBody>
          <a:bodyPr vert="horz" lIns="91440" tIns="45720" rIns="91440" bIns="45720" rtlCol="0"/>
          <a:lstStyle>
            <a:lvl1pPr algn="r">
              <a:defRPr sz="1200"/>
            </a:lvl1pPr>
          </a:lstStyle>
          <a:p>
            <a:fld id="{741AA83C-65B8-4748-9881-3F3ED185D38B}" type="datetimeFigureOut">
              <a:rPr lang="en-US" smtClean="0"/>
              <a:t>7/19/2020</a:t>
            </a:fld>
            <a:endParaRPr lang="en-US"/>
          </a:p>
        </p:txBody>
      </p:sp>
      <p:sp>
        <p:nvSpPr>
          <p:cNvPr id="4" name="Slide Image Placeholder 3"/>
          <p:cNvSpPr>
            <a:spLocks noGrp="1" noRot="1" noChangeAspect="1"/>
          </p:cNvSpPr>
          <p:nvPr>
            <p:ph type="sldImg" idx="2"/>
          </p:nvPr>
        </p:nvSpPr>
        <p:spPr>
          <a:xfrm>
            <a:off x="831850" y="1128713"/>
            <a:ext cx="5413375"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0"/>
            <a:ext cx="3066732"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0"/>
            <a:ext cx="3066732" cy="452973"/>
          </a:xfrm>
          <a:prstGeom prst="rect">
            <a:avLst/>
          </a:prstGeom>
        </p:spPr>
        <p:txBody>
          <a:bodyPr vert="horz" lIns="91440" tIns="45720" rIns="91440" bIns="45720" rtlCol="0" anchor="b"/>
          <a:lstStyle>
            <a:lvl1pPr algn="r">
              <a:defRPr sz="1200"/>
            </a:lvl1pPr>
          </a:lstStyle>
          <a:p>
            <a:fld id="{F5CBEE86-81CE-4B6E-80C0-EF107C25FD48}" type="slidenum">
              <a:rPr lang="en-US" smtClean="0"/>
              <a:t>‹#›</a:t>
            </a:fld>
            <a:endParaRPr lang="en-US"/>
          </a:p>
        </p:txBody>
      </p:sp>
    </p:spTree>
    <p:extLst>
      <p:ext uri="{BB962C8B-B14F-4D97-AF65-F5344CB8AC3E}">
        <p14:creationId xmlns:p14="http://schemas.microsoft.com/office/powerpoint/2010/main" val="3912998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1</a:t>
            </a:fld>
            <a:endParaRPr lang="en-US"/>
          </a:p>
        </p:txBody>
      </p:sp>
    </p:spTree>
    <p:extLst>
      <p:ext uri="{BB962C8B-B14F-4D97-AF65-F5344CB8AC3E}">
        <p14:creationId xmlns:p14="http://schemas.microsoft.com/office/powerpoint/2010/main" val="1474683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joy in Christ or only</a:t>
            </a:r>
            <a:r>
              <a:rPr lang="en-US" baseline="0" dirty="0" smtClean="0"/>
              <a:t> in worldly things?  Demonstrated by what you’re excited about.  Worship, serving Christ, praying, teaching, encouraging, rebuking. Ultimately heavenly not earthly pursuits.  Demonstrated by how you react when bad things happen.  Joy Christ when to the cross to die for your sins.  Respond with joy in obedience to the gospel, you won’t regret it even through suffering because you will gain eternal joy in the end!</a:t>
            </a:r>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21</a:t>
            </a:fld>
            <a:endParaRPr lang="en-US"/>
          </a:p>
        </p:txBody>
      </p:sp>
    </p:spTree>
    <p:extLst>
      <p:ext uri="{BB962C8B-B14F-4D97-AF65-F5344CB8AC3E}">
        <p14:creationId xmlns:p14="http://schemas.microsoft.com/office/powerpoint/2010/main" val="2820919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joy in Christ or only</a:t>
            </a:r>
            <a:r>
              <a:rPr lang="en-US" baseline="0" dirty="0" smtClean="0"/>
              <a:t> in worldly things?  Demonstrated by what you’re excited about.  Worship, serving Christ, praying, teaching, encouraging, rebuking. Ultimately heavenly not earthly pursuits.  Demonstrated by how you react when bad things happen.  Joy Christ when to the cross to die for your sins.  Respond with joy in obedience to the gospel, you won’t regret it even through suffering because you will gain eternal joy in the end!</a:t>
            </a:r>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22</a:t>
            </a:fld>
            <a:endParaRPr lang="en-US"/>
          </a:p>
        </p:txBody>
      </p:sp>
    </p:spTree>
    <p:extLst>
      <p:ext uri="{BB962C8B-B14F-4D97-AF65-F5344CB8AC3E}">
        <p14:creationId xmlns:p14="http://schemas.microsoft.com/office/powerpoint/2010/main" val="1244327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joy in Christ or only</a:t>
            </a:r>
            <a:r>
              <a:rPr lang="en-US" baseline="0" dirty="0" smtClean="0"/>
              <a:t> in worldly things?  Demonstrated by what you’re excited about.  Worship, serving Christ, praying, teaching, encouraging, rebuking. Ultimately heavenly not earthly pursuits.  Demonstrated by how you react when bad things happen.  Joy Christ when to the cross to die for your sins.  Respond with joy in obedience to the gospel, you won’t regret it even through suffering because you will gain eternal joy in the end!</a:t>
            </a:r>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23</a:t>
            </a:fld>
            <a:endParaRPr lang="en-US"/>
          </a:p>
        </p:txBody>
      </p:sp>
    </p:spTree>
    <p:extLst>
      <p:ext uri="{BB962C8B-B14F-4D97-AF65-F5344CB8AC3E}">
        <p14:creationId xmlns:p14="http://schemas.microsoft.com/office/powerpoint/2010/main" val="1223898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joy in Christ or only</a:t>
            </a:r>
            <a:r>
              <a:rPr lang="en-US" baseline="0" dirty="0" smtClean="0"/>
              <a:t> in worldly things?  Demonstrated by what you’re excited about.  Worship, serving Christ, praying, teaching, encouraging, rebuking. Ultimately heavenly not earthly pursuits.  Demonstrated by how you react when bad things happen.  Joy Christ when to the cross to die for your sins.  Respond with joy in obedience to the gospel, you won’t regret it even through suffering because you will gain eternal joy in the end!</a:t>
            </a:r>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24</a:t>
            </a:fld>
            <a:endParaRPr lang="en-US"/>
          </a:p>
        </p:txBody>
      </p:sp>
    </p:spTree>
    <p:extLst>
      <p:ext uri="{BB962C8B-B14F-4D97-AF65-F5344CB8AC3E}">
        <p14:creationId xmlns:p14="http://schemas.microsoft.com/office/powerpoint/2010/main" val="3573439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joy in Christ or only</a:t>
            </a:r>
            <a:r>
              <a:rPr lang="en-US" baseline="0" dirty="0" smtClean="0"/>
              <a:t> in worldly things?  Demonstrated by what you’re excited about.  Worship, serving Christ, praying, teaching, encouraging, rebuking. Ultimately heavenly not earthly pursuits.  Demonstrated by how you react when bad things happen.  Joy Christ when to the cross to die for your sins.  Respond with joy in obedience to the gospel, you won’t regret it even through suffering because you will gain eternal joy in the end!</a:t>
            </a:r>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25</a:t>
            </a:fld>
            <a:endParaRPr lang="en-US"/>
          </a:p>
        </p:txBody>
      </p:sp>
    </p:spTree>
    <p:extLst>
      <p:ext uri="{BB962C8B-B14F-4D97-AF65-F5344CB8AC3E}">
        <p14:creationId xmlns:p14="http://schemas.microsoft.com/office/powerpoint/2010/main" val="1971558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joy in Christ or only</a:t>
            </a:r>
            <a:r>
              <a:rPr lang="en-US" baseline="0" dirty="0" smtClean="0"/>
              <a:t> in worldly things?  Demonstrated by what you’re excited about.  Worship, serving Christ, praying, teaching, encouraging, rebuking. Ultimately heavenly not earthly pursuits.  Demonstrated by how you react when bad things happen.  </a:t>
            </a:r>
            <a:r>
              <a:rPr lang="en-US" baseline="0" smtClean="0"/>
              <a:t>Joy </a:t>
            </a:r>
            <a:r>
              <a:rPr lang="en-US" baseline="0" smtClean="0"/>
              <a:t>Christ- </a:t>
            </a:r>
            <a:r>
              <a:rPr lang="en-US" baseline="0" dirty="0" smtClean="0"/>
              <a:t>when to the cross to die for your sins.  Respond with joy in obedience to the gospel, you won’t regret it even through suffering because you will gain eternal joy in the end!</a:t>
            </a:r>
            <a:endParaRPr lang="en-US" dirty="0"/>
          </a:p>
        </p:txBody>
      </p:sp>
      <p:sp>
        <p:nvSpPr>
          <p:cNvPr id="4" name="Slide Number Placeholder 3"/>
          <p:cNvSpPr>
            <a:spLocks noGrp="1"/>
          </p:cNvSpPr>
          <p:nvPr>
            <p:ph type="sldNum" sz="quarter" idx="10"/>
          </p:nvPr>
        </p:nvSpPr>
        <p:spPr/>
        <p:txBody>
          <a:bodyPr/>
          <a:lstStyle/>
          <a:p>
            <a:fld id="{F5CBEE86-81CE-4B6E-80C0-EF107C25FD48}" type="slidenum">
              <a:rPr lang="en-US" smtClean="0"/>
              <a:t>26</a:t>
            </a:fld>
            <a:endParaRPr lang="en-US"/>
          </a:p>
        </p:txBody>
      </p:sp>
    </p:spTree>
    <p:extLst>
      <p:ext uri="{BB962C8B-B14F-4D97-AF65-F5344CB8AC3E}">
        <p14:creationId xmlns:p14="http://schemas.microsoft.com/office/powerpoint/2010/main" val="3753731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3630BF-707F-4D47-8021-39DD19BAFD6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339117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630BF-707F-4D47-8021-39DD19BAFD6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2930870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630BF-707F-4D47-8021-39DD19BAFD6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291264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630BF-707F-4D47-8021-39DD19BAFD6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223111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630BF-707F-4D47-8021-39DD19BAFD6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2195654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3630BF-707F-4D47-8021-39DD19BAFD61}"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689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3630BF-707F-4D47-8021-39DD19BAFD61}" type="datetimeFigureOut">
              <a:rPr lang="en-US" smtClean="0"/>
              <a:t>7/19/2020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311459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3630BF-707F-4D47-8021-39DD19BAFD61}" type="datetimeFigureOut">
              <a:rPr lang="en-US" smtClean="0"/>
              <a:t>7/19/2020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2618507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630BF-707F-4D47-8021-39DD19BAFD61}" type="datetimeFigureOut">
              <a:rPr lang="en-US" smtClean="0"/>
              <a:t>7/19/2020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4276740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630BF-707F-4D47-8021-39DD19BAFD61}"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162033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630BF-707F-4D47-8021-39DD19BAFD61}"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AD7F4-4C79-4CEB-BFA1-3B4EFD9BF8C8}" type="slidenum">
              <a:rPr lang="en-US" smtClean="0"/>
              <a:t>‹#›</a:t>
            </a:fld>
            <a:endParaRPr lang="en-US"/>
          </a:p>
        </p:txBody>
      </p:sp>
    </p:spTree>
    <p:extLst>
      <p:ext uri="{BB962C8B-B14F-4D97-AF65-F5344CB8AC3E}">
        <p14:creationId xmlns:p14="http://schemas.microsoft.com/office/powerpoint/2010/main" val="389778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630BF-707F-4D47-8021-39DD19BAFD61}" type="datetimeFigureOut">
              <a:rPr lang="en-US" smtClean="0"/>
              <a:t>7/19/2020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AD7F4-4C79-4CEB-BFA1-3B4EFD9BF8C8}" type="slidenum">
              <a:rPr lang="en-US" smtClean="0"/>
              <a:t>‹#›</a:t>
            </a:fld>
            <a:endParaRPr lang="en-US"/>
          </a:p>
        </p:txBody>
      </p:sp>
    </p:spTree>
    <p:extLst>
      <p:ext uri="{BB962C8B-B14F-4D97-AF65-F5344CB8AC3E}">
        <p14:creationId xmlns:p14="http://schemas.microsoft.com/office/powerpoint/2010/main" val="595254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God wants us to stay focused on His blessings and great love for us. Here are some quotes and verses to help keep you focused on the good things in life! Joy Quotes, Bible Quotes, Popular Bible Verses, Jesus Help, Overcoming Obstacles, Daily Encouragement, Daily Devotional, Forgiveness Quotes, Joy Of The L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186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73394664"/>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26619">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064027">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Pride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[confidence </a:t>
                      </a:r>
                      <a:r>
                        <a:rPr lang="en-US" sz="3000" b="0" dirty="0">
                          <a:effectLst/>
                          <a:latin typeface="Tahoma" panose="020B0604030504040204" pitchFamily="34" charset="0"/>
                          <a:ea typeface="Tahoma" panose="020B0604030504040204" pitchFamily="34" charset="0"/>
                          <a:cs typeface="Tahoma" panose="020B0604030504040204" pitchFamily="34" charset="0"/>
                        </a:rPr>
                        <a:t>in </a:t>
                      </a:r>
                      <a:r>
                        <a:rPr lang="en-US" sz="3000" b="0" dirty="0" smtClean="0">
                          <a:effectLst/>
                          <a:latin typeface="Tahoma" panose="020B0604030504040204" pitchFamily="34" charset="0"/>
                          <a:ea typeface="Tahoma" panose="020B0604030504040204" pitchFamily="34" charset="0"/>
                          <a:cs typeface="Tahoma" panose="020B0604030504040204" pitchFamily="34" charset="0"/>
                        </a:rPr>
                        <a:t>flesh]</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(Phil. 3:1-6</a:t>
                      </a:r>
                      <a:r>
                        <a:rPr lang="en-US" sz="30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Forgetting the past &amp; pressing on to </a:t>
                      </a:r>
                      <a:r>
                        <a:rPr lang="en-US" sz="30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000" dirty="0">
                          <a:effectLst/>
                          <a:latin typeface="Tahoma" panose="020B0604030504040204" pitchFamily="34" charset="0"/>
                          <a:ea typeface="Tahoma" panose="020B0604030504040204" pitchFamily="34" charset="0"/>
                          <a:cs typeface="Tahoma" panose="020B0604030504040204" pitchFamily="34" charset="0"/>
                        </a:rPr>
                        <a:t>goal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000" dirty="0" smtClean="0">
                          <a:effectLst/>
                          <a:latin typeface="Tahoma" panose="020B0604030504040204" pitchFamily="34" charset="0"/>
                          <a:ea typeface="Tahoma" panose="020B0604030504040204" pitchFamily="34" charset="0"/>
                          <a:cs typeface="Tahoma" panose="020B0604030504040204" pitchFamily="34" charset="0"/>
                        </a:rPr>
                        <a:t>3:7-14</a:t>
                      </a:r>
                      <a:r>
                        <a:rPr lang="en-US" sz="3000" dirty="0" smtClean="0">
                          <a:effectLst/>
                          <a:latin typeface="Tahoma" panose="020B0604030504040204" pitchFamily="34" charset="0"/>
                          <a:ea typeface="Tahoma" panose="020B0604030504040204" pitchFamily="34" charset="0"/>
                          <a:cs typeface="Tahoma" panose="020B0604030504040204" pitchFamily="34" charset="0"/>
                        </a:rPr>
                        <a:t>)</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67352">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210694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34789700"/>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26619">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064027">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Pride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[confidence </a:t>
                      </a:r>
                      <a:r>
                        <a:rPr lang="en-US" sz="3000" b="0" dirty="0">
                          <a:effectLst/>
                          <a:latin typeface="Tahoma" panose="020B0604030504040204" pitchFamily="34" charset="0"/>
                          <a:ea typeface="Tahoma" panose="020B0604030504040204" pitchFamily="34" charset="0"/>
                          <a:cs typeface="Tahoma" panose="020B0604030504040204" pitchFamily="34" charset="0"/>
                        </a:rPr>
                        <a:t>in </a:t>
                      </a:r>
                      <a:r>
                        <a:rPr lang="en-US" sz="3000" b="0" dirty="0" smtClean="0">
                          <a:effectLst/>
                          <a:latin typeface="Tahoma" panose="020B0604030504040204" pitchFamily="34" charset="0"/>
                          <a:ea typeface="Tahoma" panose="020B0604030504040204" pitchFamily="34" charset="0"/>
                          <a:cs typeface="Tahoma" panose="020B0604030504040204" pitchFamily="34" charset="0"/>
                        </a:rPr>
                        <a:t>flesh]</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(Phil. 3:1-6</a:t>
                      </a:r>
                      <a:r>
                        <a:rPr lang="en-US" sz="30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Forgetting the past &amp; pressing on to </a:t>
                      </a:r>
                      <a:r>
                        <a:rPr lang="en-US" sz="30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000" dirty="0">
                          <a:effectLst/>
                          <a:latin typeface="Tahoma" panose="020B0604030504040204" pitchFamily="34" charset="0"/>
                          <a:ea typeface="Tahoma" panose="020B0604030504040204" pitchFamily="34" charset="0"/>
                          <a:cs typeface="Tahoma" panose="020B0604030504040204" pitchFamily="34" charset="0"/>
                        </a:rPr>
                        <a:t>goal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000" dirty="0" smtClean="0">
                          <a:effectLst/>
                          <a:latin typeface="Tahoma" panose="020B0604030504040204" pitchFamily="34" charset="0"/>
                          <a:ea typeface="Tahoma" panose="020B0604030504040204" pitchFamily="34" charset="0"/>
                          <a:cs typeface="Tahoma" panose="020B0604030504040204" pitchFamily="34" charset="0"/>
                        </a:rPr>
                        <a:t>3:7-14</a:t>
                      </a:r>
                      <a:r>
                        <a:rPr lang="en-US" sz="3000" dirty="0" smtClean="0">
                          <a:effectLst/>
                          <a:latin typeface="Tahoma" panose="020B0604030504040204" pitchFamily="34" charset="0"/>
                          <a:ea typeface="Tahoma" panose="020B0604030504040204" pitchFamily="34" charset="0"/>
                          <a:cs typeface="Tahoma" panose="020B0604030504040204" pitchFamily="34" charset="0"/>
                        </a:rPr>
                        <a:t>)</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Follow godly examples,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not </a:t>
                      </a:r>
                      <a:r>
                        <a:rPr lang="en-US" sz="3000" dirty="0">
                          <a:effectLst/>
                          <a:latin typeface="Tahoma" panose="020B0604030504040204" pitchFamily="34" charset="0"/>
                          <a:ea typeface="Tahoma" panose="020B0604030504040204" pitchFamily="34" charset="0"/>
                          <a:cs typeface="Tahoma" panose="020B0604030504040204" pitchFamily="34" charset="0"/>
                        </a:rPr>
                        <a:t>the fleshly </a:t>
                      </a:r>
                      <a:r>
                        <a:rPr lang="en-US" sz="3000" dirty="0" smtClean="0">
                          <a:effectLst/>
                          <a:latin typeface="Tahoma" panose="020B0604030504040204" pitchFamily="34" charset="0"/>
                          <a:ea typeface="Tahoma" panose="020B0604030504040204" pitchFamily="34" charset="0"/>
                          <a:cs typeface="Tahoma" panose="020B0604030504040204" pitchFamily="34" charset="0"/>
                        </a:rPr>
                        <a:t>ones who are setting their minds on earthly things</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 </a:t>
                      </a:r>
                      <a:r>
                        <a:rPr lang="en-US" sz="3000" dirty="0" smtClean="0">
                          <a:effectLst/>
                          <a:latin typeface="Tahoma" panose="020B0604030504040204" pitchFamily="34" charset="0"/>
                          <a:ea typeface="Tahoma" panose="020B0604030504040204" pitchFamily="34" charset="0"/>
                          <a:cs typeface="Tahoma" panose="020B0604030504040204" pitchFamily="34" charset="0"/>
                        </a:rPr>
                        <a:t>3:15-21)</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67352">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22345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33699815"/>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26619">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064027">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Pride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[confidence </a:t>
                      </a:r>
                      <a:r>
                        <a:rPr lang="en-US" sz="3000" b="0" dirty="0">
                          <a:effectLst/>
                          <a:latin typeface="Tahoma" panose="020B0604030504040204" pitchFamily="34" charset="0"/>
                          <a:ea typeface="Tahoma" panose="020B0604030504040204" pitchFamily="34" charset="0"/>
                          <a:cs typeface="Tahoma" panose="020B0604030504040204" pitchFamily="34" charset="0"/>
                        </a:rPr>
                        <a:t>in </a:t>
                      </a:r>
                      <a:r>
                        <a:rPr lang="en-US" sz="3000" b="0" dirty="0" smtClean="0">
                          <a:effectLst/>
                          <a:latin typeface="Tahoma" panose="020B0604030504040204" pitchFamily="34" charset="0"/>
                          <a:ea typeface="Tahoma" panose="020B0604030504040204" pitchFamily="34" charset="0"/>
                          <a:cs typeface="Tahoma" panose="020B0604030504040204" pitchFamily="34" charset="0"/>
                        </a:rPr>
                        <a:t>flesh]</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(Phil. 3:1-6</a:t>
                      </a:r>
                      <a:r>
                        <a:rPr lang="en-US" sz="30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Forgetting the past &amp; pressing on to </a:t>
                      </a:r>
                      <a:r>
                        <a:rPr lang="en-US" sz="30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000" dirty="0">
                          <a:effectLst/>
                          <a:latin typeface="Tahoma" panose="020B0604030504040204" pitchFamily="34" charset="0"/>
                          <a:ea typeface="Tahoma" panose="020B0604030504040204" pitchFamily="34" charset="0"/>
                          <a:cs typeface="Tahoma" panose="020B0604030504040204" pitchFamily="34" charset="0"/>
                        </a:rPr>
                        <a:t>goal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000" dirty="0" smtClean="0">
                          <a:effectLst/>
                          <a:latin typeface="Tahoma" panose="020B0604030504040204" pitchFamily="34" charset="0"/>
                          <a:ea typeface="Tahoma" panose="020B0604030504040204" pitchFamily="34" charset="0"/>
                          <a:cs typeface="Tahoma" panose="020B0604030504040204" pitchFamily="34" charset="0"/>
                        </a:rPr>
                        <a:t>3:7-14</a:t>
                      </a:r>
                      <a:r>
                        <a:rPr lang="en-US" sz="3000" dirty="0" smtClean="0">
                          <a:effectLst/>
                          <a:latin typeface="Tahoma" panose="020B0604030504040204" pitchFamily="34" charset="0"/>
                          <a:ea typeface="Tahoma" panose="020B0604030504040204" pitchFamily="34" charset="0"/>
                          <a:cs typeface="Tahoma" panose="020B0604030504040204" pitchFamily="34" charset="0"/>
                        </a:rPr>
                        <a:t>)</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Follow godly examples,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not </a:t>
                      </a:r>
                      <a:r>
                        <a:rPr lang="en-US" sz="3000" dirty="0">
                          <a:effectLst/>
                          <a:latin typeface="Tahoma" panose="020B0604030504040204" pitchFamily="34" charset="0"/>
                          <a:ea typeface="Tahoma" panose="020B0604030504040204" pitchFamily="34" charset="0"/>
                          <a:cs typeface="Tahoma" panose="020B0604030504040204" pitchFamily="34" charset="0"/>
                        </a:rPr>
                        <a:t>the fleshly </a:t>
                      </a:r>
                      <a:r>
                        <a:rPr lang="en-US" sz="3000" dirty="0" smtClean="0">
                          <a:effectLst/>
                          <a:latin typeface="Tahoma" panose="020B0604030504040204" pitchFamily="34" charset="0"/>
                          <a:ea typeface="Tahoma" panose="020B0604030504040204" pitchFamily="34" charset="0"/>
                          <a:cs typeface="Tahoma" panose="020B0604030504040204" pitchFamily="34" charset="0"/>
                        </a:rPr>
                        <a:t>ones who are setting their minds on earthly things</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 </a:t>
                      </a:r>
                      <a:r>
                        <a:rPr lang="en-US" sz="3000" dirty="0" smtClean="0">
                          <a:effectLst/>
                          <a:latin typeface="Tahoma" panose="020B0604030504040204" pitchFamily="34" charset="0"/>
                          <a:ea typeface="Tahoma" panose="020B0604030504040204" pitchFamily="34" charset="0"/>
                          <a:cs typeface="Tahoma" panose="020B0604030504040204" pitchFamily="34" charset="0"/>
                        </a:rPr>
                        <a:t>3:15-21)</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67352">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Worry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t>
                      </a:r>
                      <a:r>
                        <a:rPr lang="en-US" sz="3000" b="0" dirty="0">
                          <a:effectLst/>
                          <a:latin typeface="Tahoma" panose="020B0604030504040204" pitchFamily="34" charset="0"/>
                          <a:ea typeface="Tahoma" panose="020B0604030504040204" pitchFamily="34" charset="0"/>
                          <a:cs typeface="Tahoma" panose="020B0604030504040204" pitchFamily="34" charset="0"/>
                        </a:rPr>
                        <a:t>4:6)</a:t>
                      </a: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59111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11474353"/>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26619">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064027">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Pride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[confidence </a:t>
                      </a:r>
                      <a:r>
                        <a:rPr lang="en-US" sz="3000" b="0" dirty="0">
                          <a:effectLst/>
                          <a:latin typeface="Tahoma" panose="020B0604030504040204" pitchFamily="34" charset="0"/>
                          <a:ea typeface="Tahoma" panose="020B0604030504040204" pitchFamily="34" charset="0"/>
                          <a:cs typeface="Tahoma" panose="020B0604030504040204" pitchFamily="34" charset="0"/>
                        </a:rPr>
                        <a:t>in </a:t>
                      </a:r>
                      <a:r>
                        <a:rPr lang="en-US" sz="3000" b="0" dirty="0" smtClean="0">
                          <a:effectLst/>
                          <a:latin typeface="Tahoma" panose="020B0604030504040204" pitchFamily="34" charset="0"/>
                          <a:ea typeface="Tahoma" panose="020B0604030504040204" pitchFamily="34" charset="0"/>
                          <a:cs typeface="Tahoma" panose="020B0604030504040204" pitchFamily="34" charset="0"/>
                        </a:rPr>
                        <a:t>flesh]</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(Phil. 3:1-6</a:t>
                      </a:r>
                      <a:r>
                        <a:rPr lang="en-US" sz="30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Forgetting the past &amp; pressing on to </a:t>
                      </a:r>
                      <a:r>
                        <a:rPr lang="en-US" sz="30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000" dirty="0">
                          <a:effectLst/>
                          <a:latin typeface="Tahoma" panose="020B0604030504040204" pitchFamily="34" charset="0"/>
                          <a:ea typeface="Tahoma" panose="020B0604030504040204" pitchFamily="34" charset="0"/>
                          <a:cs typeface="Tahoma" panose="020B0604030504040204" pitchFamily="34" charset="0"/>
                        </a:rPr>
                        <a:t>goal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000" dirty="0" smtClean="0">
                          <a:effectLst/>
                          <a:latin typeface="Tahoma" panose="020B0604030504040204" pitchFamily="34" charset="0"/>
                          <a:ea typeface="Tahoma" panose="020B0604030504040204" pitchFamily="34" charset="0"/>
                          <a:cs typeface="Tahoma" panose="020B0604030504040204" pitchFamily="34" charset="0"/>
                        </a:rPr>
                        <a:t>3:7-14</a:t>
                      </a:r>
                      <a:r>
                        <a:rPr lang="en-US" sz="3000" dirty="0" smtClean="0">
                          <a:effectLst/>
                          <a:latin typeface="Tahoma" panose="020B0604030504040204" pitchFamily="34" charset="0"/>
                          <a:ea typeface="Tahoma" panose="020B0604030504040204" pitchFamily="34" charset="0"/>
                          <a:cs typeface="Tahoma" panose="020B0604030504040204" pitchFamily="34" charset="0"/>
                        </a:rPr>
                        <a:t>)</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Follow godly examples,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not </a:t>
                      </a:r>
                      <a:r>
                        <a:rPr lang="en-US" sz="3000" dirty="0">
                          <a:effectLst/>
                          <a:latin typeface="Tahoma" panose="020B0604030504040204" pitchFamily="34" charset="0"/>
                          <a:ea typeface="Tahoma" panose="020B0604030504040204" pitchFamily="34" charset="0"/>
                          <a:cs typeface="Tahoma" panose="020B0604030504040204" pitchFamily="34" charset="0"/>
                        </a:rPr>
                        <a:t>the fleshly </a:t>
                      </a:r>
                      <a:r>
                        <a:rPr lang="en-US" sz="3000" dirty="0" smtClean="0">
                          <a:effectLst/>
                          <a:latin typeface="Tahoma" panose="020B0604030504040204" pitchFamily="34" charset="0"/>
                          <a:ea typeface="Tahoma" panose="020B0604030504040204" pitchFamily="34" charset="0"/>
                          <a:cs typeface="Tahoma" panose="020B0604030504040204" pitchFamily="34" charset="0"/>
                        </a:rPr>
                        <a:t>ones who are setting their minds on earthly things</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 </a:t>
                      </a:r>
                      <a:r>
                        <a:rPr lang="en-US" sz="3000" dirty="0" smtClean="0">
                          <a:effectLst/>
                          <a:latin typeface="Tahoma" panose="020B0604030504040204" pitchFamily="34" charset="0"/>
                          <a:ea typeface="Tahoma" panose="020B0604030504040204" pitchFamily="34" charset="0"/>
                          <a:cs typeface="Tahoma" panose="020B0604030504040204" pitchFamily="34" charset="0"/>
                        </a:rPr>
                        <a:t>3:15-21)</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67352">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Worry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t>
                      </a:r>
                      <a:r>
                        <a:rPr lang="en-US" sz="3000" b="0" dirty="0">
                          <a:effectLst/>
                          <a:latin typeface="Tahoma" panose="020B0604030504040204" pitchFamily="34" charset="0"/>
                          <a:ea typeface="Tahoma" panose="020B0604030504040204" pitchFamily="34" charset="0"/>
                          <a:cs typeface="Tahoma" panose="020B0604030504040204" pitchFamily="34" charset="0"/>
                        </a:rPr>
                        <a:t>4:6)</a:t>
                      </a: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His brethren who sacrificed for him, learned contentment (4:1, </a:t>
                      </a:r>
                      <a:r>
                        <a:rPr lang="en-US" sz="3000" dirty="0" smtClean="0">
                          <a:effectLst/>
                          <a:latin typeface="Tahoma" panose="020B0604030504040204" pitchFamily="34" charset="0"/>
                          <a:ea typeface="Tahoma" panose="020B0604030504040204" pitchFamily="34" charset="0"/>
                          <a:cs typeface="Tahoma" panose="020B0604030504040204" pitchFamily="34" charset="0"/>
                        </a:rPr>
                        <a:t>10-18</a:t>
                      </a:r>
                      <a:r>
                        <a:rPr lang="en-US" sz="30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739043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21790683"/>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26619">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064027">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Pride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[confidence </a:t>
                      </a:r>
                      <a:r>
                        <a:rPr lang="en-US" sz="3000" b="0" dirty="0">
                          <a:effectLst/>
                          <a:latin typeface="Tahoma" panose="020B0604030504040204" pitchFamily="34" charset="0"/>
                          <a:ea typeface="Tahoma" panose="020B0604030504040204" pitchFamily="34" charset="0"/>
                          <a:cs typeface="Tahoma" panose="020B0604030504040204" pitchFamily="34" charset="0"/>
                        </a:rPr>
                        <a:t>in </a:t>
                      </a:r>
                      <a:r>
                        <a:rPr lang="en-US" sz="3000" b="0" dirty="0" smtClean="0">
                          <a:effectLst/>
                          <a:latin typeface="Tahoma" panose="020B0604030504040204" pitchFamily="34" charset="0"/>
                          <a:ea typeface="Tahoma" panose="020B0604030504040204" pitchFamily="34" charset="0"/>
                          <a:cs typeface="Tahoma" panose="020B0604030504040204" pitchFamily="34" charset="0"/>
                        </a:rPr>
                        <a:t>flesh]</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(Phil. 3:1-6</a:t>
                      </a:r>
                      <a:r>
                        <a:rPr lang="en-US" sz="30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Forgetting the past &amp; pressing on to </a:t>
                      </a:r>
                      <a:r>
                        <a:rPr lang="en-US" sz="30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000" dirty="0">
                          <a:effectLst/>
                          <a:latin typeface="Tahoma" panose="020B0604030504040204" pitchFamily="34" charset="0"/>
                          <a:ea typeface="Tahoma" panose="020B0604030504040204" pitchFamily="34" charset="0"/>
                          <a:cs typeface="Tahoma" panose="020B0604030504040204" pitchFamily="34" charset="0"/>
                        </a:rPr>
                        <a:t>goal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000" dirty="0" smtClean="0">
                          <a:effectLst/>
                          <a:latin typeface="Tahoma" panose="020B0604030504040204" pitchFamily="34" charset="0"/>
                          <a:ea typeface="Tahoma" panose="020B0604030504040204" pitchFamily="34" charset="0"/>
                          <a:cs typeface="Tahoma" panose="020B0604030504040204" pitchFamily="34" charset="0"/>
                        </a:rPr>
                        <a:t>3:7-14</a:t>
                      </a:r>
                      <a:r>
                        <a:rPr lang="en-US" sz="3000" dirty="0" smtClean="0">
                          <a:effectLst/>
                          <a:latin typeface="Tahoma" panose="020B0604030504040204" pitchFamily="34" charset="0"/>
                          <a:ea typeface="Tahoma" panose="020B0604030504040204" pitchFamily="34" charset="0"/>
                          <a:cs typeface="Tahoma" panose="020B0604030504040204" pitchFamily="34" charset="0"/>
                        </a:rPr>
                        <a:t>)</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Follow godly examples,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not </a:t>
                      </a:r>
                      <a:r>
                        <a:rPr lang="en-US" sz="3000" dirty="0">
                          <a:effectLst/>
                          <a:latin typeface="Tahoma" panose="020B0604030504040204" pitchFamily="34" charset="0"/>
                          <a:ea typeface="Tahoma" panose="020B0604030504040204" pitchFamily="34" charset="0"/>
                          <a:cs typeface="Tahoma" panose="020B0604030504040204" pitchFamily="34" charset="0"/>
                        </a:rPr>
                        <a:t>the fleshly </a:t>
                      </a:r>
                      <a:r>
                        <a:rPr lang="en-US" sz="3000" dirty="0" smtClean="0">
                          <a:effectLst/>
                          <a:latin typeface="Tahoma" panose="020B0604030504040204" pitchFamily="34" charset="0"/>
                          <a:ea typeface="Tahoma" panose="020B0604030504040204" pitchFamily="34" charset="0"/>
                          <a:cs typeface="Tahoma" panose="020B0604030504040204" pitchFamily="34" charset="0"/>
                        </a:rPr>
                        <a:t>ones who are setting their minds on earthly things</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 </a:t>
                      </a:r>
                      <a:r>
                        <a:rPr lang="en-US" sz="3000" dirty="0" smtClean="0">
                          <a:effectLst/>
                          <a:latin typeface="Tahoma" panose="020B0604030504040204" pitchFamily="34" charset="0"/>
                          <a:ea typeface="Tahoma" panose="020B0604030504040204" pitchFamily="34" charset="0"/>
                          <a:cs typeface="Tahoma" panose="020B0604030504040204" pitchFamily="34" charset="0"/>
                        </a:rPr>
                        <a:t>3:15-21)</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67352">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Worry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t>
                      </a:r>
                      <a:r>
                        <a:rPr lang="en-US" sz="3000" b="0" dirty="0">
                          <a:effectLst/>
                          <a:latin typeface="Tahoma" panose="020B0604030504040204" pitchFamily="34" charset="0"/>
                          <a:ea typeface="Tahoma" panose="020B0604030504040204" pitchFamily="34" charset="0"/>
                          <a:cs typeface="Tahoma" panose="020B0604030504040204" pitchFamily="34" charset="0"/>
                        </a:rPr>
                        <a:t>4:6)</a:t>
                      </a: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His brethren who sacrificed for him, learned contentment (4:1, </a:t>
                      </a:r>
                      <a:r>
                        <a:rPr lang="en-US" sz="3000" dirty="0" smtClean="0">
                          <a:effectLst/>
                          <a:latin typeface="Tahoma" panose="020B0604030504040204" pitchFamily="34" charset="0"/>
                          <a:ea typeface="Tahoma" panose="020B0604030504040204" pitchFamily="34" charset="0"/>
                          <a:cs typeface="Tahoma" panose="020B0604030504040204" pitchFamily="34" charset="0"/>
                        </a:rPr>
                        <a:t>10-18</a:t>
                      </a:r>
                      <a:r>
                        <a:rPr lang="en-US" sz="30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Persist,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Pray,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Plan,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Practice,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Peace of God Promised</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t>
                      </a:r>
                      <a:r>
                        <a:rPr lang="en-US" sz="3000" dirty="0" smtClean="0">
                          <a:effectLst/>
                          <a:latin typeface="Tahoma" panose="020B0604030504040204" pitchFamily="34" charset="0"/>
                          <a:ea typeface="Tahoma" panose="020B0604030504040204" pitchFamily="34" charset="0"/>
                          <a:cs typeface="Tahoma" panose="020B0604030504040204" pitchFamily="34" charset="0"/>
                        </a:rPr>
                        <a:t>4:4-9, 19)</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328951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78839402"/>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7715">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000" b="0" dirty="0">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62731">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overcoming your</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circumstances (suffering, trials) </a:t>
                      </a:r>
                    </a:p>
                    <a:p>
                      <a:pPr marL="0" marR="0" algn="ctr">
                        <a:lnSpc>
                          <a:spcPct val="107000"/>
                        </a:lnSpc>
                        <a:spcBef>
                          <a:spcPts val="0"/>
                        </a:spcBef>
                        <a:spcAft>
                          <a:spcPts val="0"/>
                        </a:spcAft>
                      </a:pP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or have you succumbed?</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87552">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913392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90204938"/>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7715">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000" b="0" dirty="0">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62731">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overcoming your</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circumstances (suffering, trials) </a:t>
                      </a:r>
                    </a:p>
                    <a:p>
                      <a:pPr marL="0" marR="0" algn="ctr">
                        <a:lnSpc>
                          <a:spcPct val="107000"/>
                        </a:lnSpc>
                        <a:spcBef>
                          <a:spcPts val="0"/>
                        </a:spcBef>
                        <a:spcAft>
                          <a:spcPts val="0"/>
                        </a:spcAft>
                      </a:pP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or have you succumbed?</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still praying &amp; being grateful exalting Christ</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or disgracing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His name?</a:t>
                      </a: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87552">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0870441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48986838"/>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7715">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000" b="0" dirty="0">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62731">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overcoming your</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circumstances (suffering, trials) </a:t>
                      </a:r>
                    </a:p>
                    <a:p>
                      <a:pPr marL="0" marR="0" algn="ctr">
                        <a:lnSpc>
                          <a:spcPct val="107000"/>
                        </a:lnSpc>
                        <a:spcBef>
                          <a:spcPts val="0"/>
                        </a:spcBef>
                        <a:spcAft>
                          <a:spcPts val="0"/>
                        </a:spcAft>
                      </a:pP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or have you succumbed?</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still praying &amp; being grateful exalting Christ</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or disgracing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His name?</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they seeing that you are walking worthy of the gospel or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ashamed of it?</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87552">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261594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93085711"/>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7715">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000" b="0" dirty="0">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62731">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overcoming your</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circumstances (suffering, trials) </a:t>
                      </a:r>
                    </a:p>
                    <a:p>
                      <a:pPr marL="0" marR="0" algn="ctr">
                        <a:lnSpc>
                          <a:spcPct val="107000"/>
                        </a:lnSpc>
                        <a:spcBef>
                          <a:spcPts val="0"/>
                        </a:spcBef>
                        <a:spcAft>
                          <a:spcPts val="0"/>
                        </a:spcAft>
                      </a:pP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or have you succumbed?</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still praying &amp; being grateful exalting Christ</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or disgracing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His name?</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they seeing that you are walking worthy of the gospel or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ashamed of it?</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87552">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only looking to please yourself</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or help others?</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585817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84491440"/>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7715">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000" b="0" dirty="0">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62731">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overcoming your</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circumstances (suffering, trials) </a:t>
                      </a:r>
                    </a:p>
                    <a:p>
                      <a:pPr marL="0" marR="0" algn="ctr">
                        <a:lnSpc>
                          <a:spcPct val="107000"/>
                        </a:lnSpc>
                        <a:spcBef>
                          <a:spcPts val="0"/>
                        </a:spcBef>
                        <a:spcAft>
                          <a:spcPts val="0"/>
                        </a:spcAft>
                      </a:pP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or have you succumbed?</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still praying &amp; being grateful exalting Christ</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or disgracing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His name?</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they seeing that you are walking worthy of the gospel or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ashamed of it?</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87552">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only looking to please yourself</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or help others?</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Have you learned to be content in Christ or are you frustrated?</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457373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39358123"/>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35980">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315870">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806148">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996316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31432943"/>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07715">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000" b="0" dirty="0">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162731">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overcoming your</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circumstances (suffering, trials) </a:t>
                      </a:r>
                    </a:p>
                    <a:p>
                      <a:pPr marL="0" marR="0" algn="ctr">
                        <a:lnSpc>
                          <a:spcPct val="107000"/>
                        </a:lnSpc>
                        <a:spcBef>
                          <a:spcPts val="0"/>
                        </a:spcBef>
                        <a:spcAft>
                          <a:spcPts val="0"/>
                        </a:spcAft>
                      </a:pP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or have you succumbed?</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still praying &amp; being grateful exalting Christ</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or disgracing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His name?</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they seeing that you are walking worthy of the gospel or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ashamed of it?</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87552">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only looking to please yourself</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or help others?</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Have you learned to be content in Christ or are you frustrated?</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being a light in this sinful </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world or </a:t>
                      </a:r>
                    </a:p>
                    <a:p>
                      <a:pPr marL="0" marR="0" algn="ctr">
                        <a:lnSpc>
                          <a:spcPct val="107000"/>
                        </a:lnSpc>
                        <a:spcBef>
                          <a:spcPts val="0"/>
                        </a:spcBef>
                        <a:spcAft>
                          <a:spcPts val="0"/>
                        </a:spcAft>
                      </a:pP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has it gone out with complaints?</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106744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76423540"/>
              </p:ext>
            </p:extLst>
          </p:nvPr>
        </p:nvGraphicFramePr>
        <p:xfrm>
          <a:off x="0" y="1"/>
          <a:ext cx="12192000" cy="6876238"/>
        </p:xfrm>
        <a:graphic>
          <a:graphicData uri="http://schemas.openxmlformats.org/drawingml/2006/table">
            <a:tbl>
              <a:tblPr firstRow="1" firstCol="1" bandRow="1">
                <a:tableStyleId>{073A0DAA-6AF3-43AB-8588-CEC1D06C72B9}</a:tableStyleId>
              </a:tblPr>
              <a:tblGrid>
                <a:gridCol w="4294208"/>
                <a:gridCol w="3715473"/>
                <a:gridCol w="4182319"/>
              </a:tblGrid>
              <a:tr h="550099">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000" b="0" dirty="0">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2916337">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overcoming pride or</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putting confidence in the flesh?</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409802">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33542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30386311"/>
              </p:ext>
            </p:extLst>
          </p:nvPr>
        </p:nvGraphicFramePr>
        <p:xfrm>
          <a:off x="0" y="1"/>
          <a:ext cx="12192000" cy="6876238"/>
        </p:xfrm>
        <a:graphic>
          <a:graphicData uri="http://schemas.openxmlformats.org/drawingml/2006/table">
            <a:tbl>
              <a:tblPr firstRow="1" firstCol="1" bandRow="1">
                <a:tableStyleId>{073A0DAA-6AF3-43AB-8588-CEC1D06C72B9}</a:tableStyleId>
              </a:tblPr>
              <a:tblGrid>
                <a:gridCol w="4294208"/>
                <a:gridCol w="3715473"/>
                <a:gridCol w="4182319"/>
              </a:tblGrid>
              <a:tr h="550099">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000" b="0" dirty="0">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2916337">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overcoming pride or</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putting confidence in the flesh?</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pressing </a:t>
                      </a:r>
                      <a:r>
                        <a:rPr lang="en-US" sz="3000" dirty="0">
                          <a:effectLst/>
                          <a:latin typeface="Tahoma" panose="020B0604030504040204" pitchFamily="34" charset="0"/>
                          <a:ea typeface="Tahoma" panose="020B0604030504040204" pitchFamily="34" charset="0"/>
                          <a:cs typeface="Tahoma" panose="020B0604030504040204" pitchFamily="34" charset="0"/>
                        </a:rPr>
                        <a:t>on to </a:t>
                      </a:r>
                      <a:r>
                        <a:rPr lang="en-US" sz="30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000" dirty="0">
                          <a:effectLst/>
                          <a:latin typeface="Tahoma" panose="020B0604030504040204" pitchFamily="34" charset="0"/>
                          <a:ea typeface="Tahoma" panose="020B0604030504040204" pitchFamily="34" charset="0"/>
                          <a:cs typeface="Tahoma" panose="020B0604030504040204" pitchFamily="34" charset="0"/>
                        </a:rPr>
                        <a:t>goal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or your own desires?</a:t>
                      </a: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409802">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478814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38422256"/>
              </p:ext>
            </p:extLst>
          </p:nvPr>
        </p:nvGraphicFramePr>
        <p:xfrm>
          <a:off x="0" y="1"/>
          <a:ext cx="12192000" cy="6895125"/>
        </p:xfrm>
        <a:graphic>
          <a:graphicData uri="http://schemas.openxmlformats.org/drawingml/2006/table">
            <a:tbl>
              <a:tblPr firstRow="1" firstCol="1" bandRow="1">
                <a:tableStyleId>{073A0DAA-6AF3-43AB-8588-CEC1D06C72B9}</a:tableStyleId>
              </a:tblPr>
              <a:tblGrid>
                <a:gridCol w="4294208"/>
                <a:gridCol w="3715473"/>
                <a:gridCol w="4182319"/>
              </a:tblGrid>
              <a:tr h="550099">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000" b="0" dirty="0">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2916337">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overcoming pride or</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putting confidence in the flesh?</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pressing </a:t>
                      </a:r>
                      <a:r>
                        <a:rPr lang="en-US" sz="3000" dirty="0">
                          <a:effectLst/>
                          <a:latin typeface="Tahoma" panose="020B0604030504040204" pitchFamily="34" charset="0"/>
                          <a:ea typeface="Tahoma" panose="020B0604030504040204" pitchFamily="34" charset="0"/>
                          <a:cs typeface="Tahoma" panose="020B0604030504040204" pitchFamily="34" charset="0"/>
                        </a:rPr>
                        <a:t>on to </a:t>
                      </a:r>
                      <a:r>
                        <a:rPr lang="en-US" sz="30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000" dirty="0">
                          <a:effectLst/>
                          <a:latin typeface="Tahoma" panose="020B0604030504040204" pitchFamily="34" charset="0"/>
                          <a:ea typeface="Tahoma" panose="020B0604030504040204" pitchFamily="34" charset="0"/>
                          <a:cs typeface="Tahoma" panose="020B0604030504040204" pitchFamily="34" charset="0"/>
                        </a:rPr>
                        <a:t>goal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or your own desires?</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setting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 godly example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to follow or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you compromising with the </a:t>
                      </a:r>
                      <a:r>
                        <a:rPr lang="en-US" sz="3000" dirty="0" smtClean="0">
                          <a:effectLst/>
                          <a:latin typeface="Tahoma" panose="020B0604030504040204" pitchFamily="34" charset="0"/>
                          <a:ea typeface="Tahoma" panose="020B0604030504040204" pitchFamily="34" charset="0"/>
                          <a:cs typeface="Tahoma" panose="020B0604030504040204" pitchFamily="34" charset="0"/>
                        </a:rPr>
                        <a:t>world?</a:t>
                      </a:r>
                    </a:p>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409802">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326079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66551552"/>
              </p:ext>
            </p:extLst>
          </p:nvPr>
        </p:nvGraphicFramePr>
        <p:xfrm>
          <a:off x="0" y="1"/>
          <a:ext cx="12192000" cy="6909751"/>
        </p:xfrm>
        <a:graphic>
          <a:graphicData uri="http://schemas.openxmlformats.org/drawingml/2006/table">
            <a:tbl>
              <a:tblPr firstRow="1" firstCol="1" bandRow="1">
                <a:tableStyleId>{073A0DAA-6AF3-43AB-8588-CEC1D06C72B9}</a:tableStyleId>
              </a:tblPr>
              <a:tblGrid>
                <a:gridCol w="4294208"/>
                <a:gridCol w="3715473"/>
                <a:gridCol w="4182319"/>
              </a:tblGrid>
              <a:tr h="550099">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000" b="0" dirty="0">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2916337">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overcoming pride or</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putting confidence in the flesh?</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pressing </a:t>
                      </a:r>
                      <a:r>
                        <a:rPr lang="en-US" sz="3000" dirty="0">
                          <a:effectLst/>
                          <a:latin typeface="Tahoma" panose="020B0604030504040204" pitchFamily="34" charset="0"/>
                          <a:ea typeface="Tahoma" panose="020B0604030504040204" pitchFamily="34" charset="0"/>
                          <a:cs typeface="Tahoma" panose="020B0604030504040204" pitchFamily="34" charset="0"/>
                        </a:rPr>
                        <a:t>on to </a:t>
                      </a:r>
                      <a:r>
                        <a:rPr lang="en-US" sz="30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000" dirty="0">
                          <a:effectLst/>
                          <a:latin typeface="Tahoma" panose="020B0604030504040204" pitchFamily="34" charset="0"/>
                          <a:ea typeface="Tahoma" panose="020B0604030504040204" pitchFamily="34" charset="0"/>
                          <a:cs typeface="Tahoma" panose="020B0604030504040204" pitchFamily="34" charset="0"/>
                        </a:rPr>
                        <a:t>goal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or your own desires?</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setting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 godly example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to follow or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you compromising with the </a:t>
                      </a:r>
                      <a:r>
                        <a:rPr lang="en-US" sz="3000" dirty="0" smtClean="0">
                          <a:effectLst/>
                          <a:latin typeface="Tahoma" panose="020B0604030504040204" pitchFamily="34" charset="0"/>
                          <a:ea typeface="Tahoma" panose="020B0604030504040204" pitchFamily="34" charset="0"/>
                          <a:cs typeface="Tahoma" panose="020B0604030504040204" pitchFamily="34" charset="0"/>
                        </a:rPr>
                        <a:t>world?</a:t>
                      </a:r>
                    </a:p>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409802">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worried</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about what is going to happen in the future with the virus or are you</a:t>
                      </a:r>
                    </a:p>
                    <a:p>
                      <a:pPr marL="0" marR="0" algn="ctr">
                        <a:lnSpc>
                          <a:spcPct val="107000"/>
                        </a:lnSpc>
                        <a:spcBef>
                          <a:spcPts val="0"/>
                        </a:spcBef>
                        <a:spcAft>
                          <a:spcPts val="0"/>
                        </a:spcAft>
                      </a:pP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trusting in God to take care of you?</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5391602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66785718"/>
              </p:ext>
            </p:extLst>
          </p:nvPr>
        </p:nvGraphicFramePr>
        <p:xfrm>
          <a:off x="0" y="1"/>
          <a:ext cx="12192000" cy="6909751"/>
        </p:xfrm>
        <a:graphic>
          <a:graphicData uri="http://schemas.openxmlformats.org/drawingml/2006/table">
            <a:tbl>
              <a:tblPr firstRow="1" firstCol="1" bandRow="1">
                <a:tableStyleId>{073A0DAA-6AF3-43AB-8588-CEC1D06C72B9}</a:tableStyleId>
              </a:tblPr>
              <a:tblGrid>
                <a:gridCol w="4294208"/>
                <a:gridCol w="3715473"/>
                <a:gridCol w="4182319"/>
              </a:tblGrid>
              <a:tr h="550099">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000" b="0" dirty="0">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2916337">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overcoming pride or</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putting confidence in the flesh?</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pressing </a:t>
                      </a:r>
                      <a:r>
                        <a:rPr lang="en-US" sz="3000" dirty="0">
                          <a:effectLst/>
                          <a:latin typeface="Tahoma" panose="020B0604030504040204" pitchFamily="34" charset="0"/>
                          <a:ea typeface="Tahoma" panose="020B0604030504040204" pitchFamily="34" charset="0"/>
                          <a:cs typeface="Tahoma" panose="020B0604030504040204" pitchFamily="34" charset="0"/>
                        </a:rPr>
                        <a:t>on to </a:t>
                      </a:r>
                      <a:r>
                        <a:rPr lang="en-US" sz="30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000" dirty="0">
                          <a:effectLst/>
                          <a:latin typeface="Tahoma" panose="020B0604030504040204" pitchFamily="34" charset="0"/>
                          <a:ea typeface="Tahoma" panose="020B0604030504040204" pitchFamily="34" charset="0"/>
                          <a:cs typeface="Tahoma" panose="020B0604030504040204" pitchFamily="34" charset="0"/>
                        </a:rPr>
                        <a:t>goal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or your own desires?</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setting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 godly example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to follow or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you compromising with the </a:t>
                      </a:r>
                      <a:r>
                        <a:rPr lang="en-US" sz="3000" dirty="0" smtClean="0">
                          <a:effectLst/>
                          <a:latin typeface="Tahoma" panose="020B0604030504040204" pitchFamily="34" charset="0"/>
                          <a:ea typeface="Tahoma" panose="020B0604030504040204" pitchFamily="34" charset="0"/>
                          <a:cs typeface="Tahoma" panose="020B0604030504040204" pitchFamily="34" charset="0"/>
                        </a:rPr>
                        <a:t>world?</a:t>
                      </a:r>
                    </a:p>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409802">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worried</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about what is going to happen in the future with the virus or are you</a:t>
                      </a:r>
                    </a:p>
                    <a:p>
                      <a:pPr marL="0" marR="0" algn="ctr">
                        <a:lnSpc>
                          <a:spcPct val="107000"/>
                        </a:lnSpc>
                        <a:spcBef>
                          <a:spcPts val="0"/>
                        </a:spcBef>
                        <a:spcAft>
                          <a:spcPts val="0"/>
                        </a:spcAft>
                      </a:pP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trusting in God to take care of you?</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Have you learned to be content in Christ or are you anxious?</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2560401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9167501"/>
              </p:ext>
            </p:extLst>
          </p:nvPr>
        </p:nvGraphicFramePr>
        <p:xfrm>
          <a:off x="0" y="1"/>
          <a:ext cx="12192000" cy="6909751"/>
        </p:xfrm>
        <a:graphic>
          <a:graphicData uri="http://schemas.openxmlformats.org/drawingml/2006/table">
            <a:tbl>
              <a:tblPr firstRow="1" firstCol="1" bandRow="1">
                <a:tableStyleId>{073A0DAA-6AF3-43AB-8588-CEC1D06C72B9}</a:tableStyleId>
              </a:tblPr>
              <a:tblGrid>
                <a:gridCol w="4294208"/>
                <a:gridCol w="3715473"/>
                <a:gridCol w="4182319"/>
              </a:tblGrid>
              <a:tr h="550099">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Your </a:t>
                      </a:r>
                      <a:r>
                        <a:rPr lang="en-US" sz="3000" b="0" dirty="0">
                          <a:effectLst/>
                          <a:latin typeface="Tahoma" panose="020B0604030504040204" pitchFamily="34" charset="0"/>
                          <a:ea typeface="Tahoma" panose="020B0604030504040204" pitchFamily="34" charset="0"/>
                          <a:cs typeface="Tahoma" panose="020B0604030504040204" pitchFamily="34" charset="0"/>
                        </a:rPr>
                        <a:t>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2916337">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overcoming pride or</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putting confidence in the flesh?</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pressing </a:t>
                      </a:r>
                      <a:r>
                        <a:rPr lang="en-US" sz="3000" dirty="0">
                          <a:effectLst/>
                          <a:latin typeface="Tahoma" panose="020B0604030504040204" pitchFamily="34" charset="0"/>
                          <a:ea typeface="Tahoma" panose="020B0604030504040204" pitchFamily="34" charset="0"/>
                          <a:cs typeface="Tahoma" panose="020B0604030504040204" pitchFamily="34" charset="0"/>
                        </a:rPr>
                        <a:t>on to </a:t>
                      </a:r>
                      <a:r>
                        <a:rPr lang="en-US" sz="3000" dirty="0" smtClean="0">
                          <a:effectLst/>
                          <a:latin typeface="Tahoma" panose="020B0604030504040204" pitchFamily="34" charset="0"/>
                          <a:ea typeface="Tahoma" panose="020B0604030504040204" pitchFamily="34" charset="0"/>
                          <a:cs typeface="Tahoma" panose="020B0604030504040204" pitchFamily="34" charset="0"/>
                        </a:rPr>
                        <a:t>the heavenly </a:t>
                      </a:r>
                      <a:r>
                        <a:rPr lang="en-US" sz="3000" dirty="0">
                          <a:effectLst/>
                          <a:latin typeface="Tahoma" panose="020B0604030504040204" pitchFamily="34" charset="0"/>
                          <a:ea typeface="Tahoma" panose="020B0604030504040204" pitchFamily="34" charset="0"/>
                          <a:cs typeface="Tahoma" panose="020B0604030504040204" pitchFamily="34" charset="0"/>
                        </a:rPr>
                        <a:t>goal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or your own desires?</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setting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 godly example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to follow or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you compromising with the </a:t>
                      </a:r>
                      <a:r>
                        <a:rPr lang="en-US" sz="3000" dirty="0" smtClean="0">
                          <a:effectLst/>
                          <a:latin typeface="Tahoma" panose="020B0604030504040204" pitchFamily="34" charset="0"/>
                          <a:ea typeface="Tahoma" panose="020B0604030504040204" pitchFamily="34" charset="0"/>
                          <a:cs typeface="Tahoma" panose="020B0604030504040204" pitchFamily="34" charset="0"/>
                        </a:rPr>
                        <a:t>world?</a:t>
                      </a:r>
                    </a:p>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409802">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Are you worried</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about what is going to happen in the future with the virus or are you</a:t>
                      </a:r>
                    </a:p>
                    <a:p>
                      <a:pPr marL="0" marR="0" algn="ctr">
                        <a:lnSpc>
                          <a:spcPct val="107000"/>
                        </a:lnSpc>
                        <a:spcBef>
                          <a:spcPts val="0"/>
                        </a:spcBef>
                        <a:spcAft>
                          <a:spcPts val="0"/>
                        </a:spcAft>
                      </a:pP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trusting in God to take care of you?</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Have you learned to be content in Christ or are you anxious?</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Are you practicing what you preach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before others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or are you</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being </a:t>
                      </a:r>
                      <a:r>
                        <a:rPr lang="en-US" sz="3000" dirty="0" smtClean="0">
                          <a:effectLst/>
                          <a:latin typeface="Tahoma" panose="020B0604030504040204" pitchFamily="34" charset="0"/>
                          <a:ea typeface="Tahoma" panose="020B0604030504040204" pitchFamily="34" charset="0"/>
                          <a:cs typeface="Tahoma" panose="020B0604030504040204" pitchFamily="34" charset="0"/>
                        </a:rPr>
                        <a:t>a hypocrite? </a:t>
                      </a:r>
                    </a:p>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74301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10575575"/>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35980">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315870">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Circumstances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{prison, </a:t>
                      </a:r>
                      <a:r>
                        <a:rPr lang="en-US" sz="3000" b="0" dirty="0">
                          <a:effectLst/>
                          <a:latin typeface="Tahoma" panose="020B0604030504040204" pitchFamily="34" charset="0"/>
                          <a:ea typeface="Tahoma" panose="020B0604030504040204" pitchFamily="34" charset="0"/>
                          <a:cs typeface="Tahoma" panose="020B0604030504040204" pitchFamily="34" charset="0"/>
                        </a:rPr>
                        <a:t>suffering, </a:t>
                      </a:r>
                      <a:r>
                        <a:rPr lang="en-US" sz="3000" b="0" dirty="0" smtClean="0">
                          <a:effectLst/>
                          <a:latin typeface="Tahoma" panose="020B0604030504040204" pitchFamily="34" charset="0"/>
                          <a:ea typeface="Tahoma" panose="020B0604030504040204" pitchFamily="34" charset="0"/>
                          <a:cs typeface="Tahoma" panose="020B0604030504040204" pitchFamily="34" charset="0"/>
                        </a:rPr>
                        <a:t>execution, fear, virus,</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cancer, </a:t>
                      </a:r>
                      <a:r>
                        <a:rPr lang="en-US" sz="3000" b="0" dirty="0" smtClean="0">
                          <a:effectLst/>
                          <a:latin typeface="Tahoma" panose="020B0604030504040204" pitchFamily="34" charset="0"/>
                          <a:ea typeface="Tahoma" panose="020B0604030504040204" pitchFamily="34" charset="0"/>
                          <a:cs typeface="Tahoma" panose="020B0604030504040204" pitchFamily="34" charset="0"/>
                        </a:rPr>
                        <a:t>etc.} </a:t>
                      </a: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(Phil. 1:7</a:t>
                      </a:r>
                      <a:r>
                        <a:rPr lang="en-US" sz="3000" b="0" dirty="0">
                          <a:effectLst/>
                          <a:latin typeface="Tahoma" panose="020B0604030504040204" pitchFamily="34" charset="0"/>
                          <a:ea typeface="Tahoma" panose="020B0604030504040204" pitchFamily="34" charset="0"/>
                          <a:cs typeface="Tahoma" panose="020B0604030504040204" pitchFamily="34" charset="0"/>
                        </a:rPr>
                        <a:t>, </a:t>
                      </a:r>
                      <a:r>
                        <a:rPr lang="en-US" sz="3000" b="0" dirty="0" smtClean="0">
                          <a:effectLst/>
                          <a:latin typeface="Tahoma" panose="020B0604030504040204" pitchFamily="34" charset="0"/>
                          <a:ea typeface="Tahoma" panose="020B0604030504040204" pitchFamily="34" charset="0"/>
                          <a:cs typeface="Tahoma" panose="020B0604030504040204" pitchFamily="34" charset="0"/>
                        </a:rPr>
                        <a:t>12-13, </a:t>
                      </a: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28-30</a:t>
                      </a:r>
                      <a:r>
                        <a:rPr lang="en-US" sz="3000" b="0" dirty="0">
                          <a:effectLst/>
                          <a:latin typeface="Tahoma" panose="020B0604030504040204" pitchFamily="34" charset="0"/>
                          <a:ea typeface="Tahoma" panose="020B0604030504040204" pitchFamily="34" charset="0"/>
                          <a:cs typeface="Tahoma" panose="020B0604030504040204" pitchFamily="34" charset="0"/>
                        </a:rPr>
                        <a:t>; 2:17-18)</a:t>
                      </a: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806148">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239824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76109780"/>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35980">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315870">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Circumstances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{prison, </a:t>
                      </a:r>
                      <a:r>
                        <a:rPr lang="en-US" sz="3000" b="0" dirty="0">
                          <a:effectLst/>
                          <a:latin typeface="Tahoma" panose="020B0604030504040204" pitchFamily="34" charset="0"/>
                          <a:ea typeface="Tahoma" panose="020B0604030504040204" pitchFamily="34" charset="0"/>
                          <a:cs typeface="Tahoma" panose="020B0604030504040204" pitchFamily="34" charset="0"/>
                        </a:rPr>
                        <a:t>suffering, </a:t>
                      </a:r>
                      <a:r>
                        <a:rPr lang="en-US" sz="3000" b="0" dirty="0" smtClean="0">
                          <a:effectLst/>
                          <a:latin typeface="Tahoma" panose="020B0604030504040204" pitchFamily="34" charset="0"/>
                          <a:ea typeface="Tahoma" panose="020B0604030504040204" pitchFamily="34" charset="0"/>
                          <a:cs typeface="Tahoma" panose="020B0604030504040204" pitchFamily="34" charset="0"/>
                        </a:rPr>
                        <a:t>execution, fear, virus,</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cancer, </a:t>
                      </a:r>
                      <a:r>
                        <a:rPr lang="en-US" sz="3000" b="0" dirty="0" smtClean="0">
                          <a:effectLst/>
                          <a:latin typeface="Tahoma" panose="020B0604030504040204" pitchFamily="34" charset="0"/>
                          <a:ea typeface="Tahoma" panose="020B0604030504040204" pitchFamily="34" charset="0"/>
                          <a:cs typeface="Tahoma" panose="020B0604030504040204" pitchFamily="34" charset="0"/>
                        </a:rPr>
                        <a:t>etc.} </a:t>
                      </a: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(Phil. 1:7</a:t>
                      </a:r>
                      <a:r>
                        <a:rPr lang="en-US" sz="3000" b="0" dirty="0">
                          <a:effectLst/>
                          <a:latin typeface="Tahoma" panose="020B0604030504040204" pitchFamily="34" charset="0"/>
                          <a:ea typeface="Tahoma" panose="020B0604030504040204" pitchFamily="34" charset="0"/>
                          <a:cs typeface="Tahoma" panose="020B0604030504040204" pitchFamily="34" charset="0"/>
                        </a:rPr>
                        <a:t>, </a:t>
                      </a:r>
                      <a:r>
                        <a:rPr lang="en-US" sz="3000" b="0" dirty="0" smtClean="0">
                          <a:effectLst/>
                          <a:latin typeface="Tahoma" panose="020B0604030504040204" pitchFamily="34" charset="0"/>
                          <a:ea typeface="Tahoma" panose="020B0604030504040204" pitchFamily="34" charset="0"/>
                          <a:cs typeface="Tahoma" panose="020B0604030504040204" pitchFamily="34" charset="0"/>
                        </a:rPr>
                        <a:t>12-13, </a:t>
                      </a: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28-30</a:t>
                      </a:r>
                      <a:r>
                        <a:rPr lang="en-US" sz="3000" b="0" dirty="0">
                          <a:effectLst/>
                          <a:latin typeface="Tahoma" panose="020B0604030504040204" pitchFamily="34" charset="0"/>
                          <a:ea typeface="Tahoma" panose="020B0604030504040204" pitchFamily="34" charset="0"/>
                          <a:cs typeface="Tahoma" panose="020B0604030504040204" pitchFamily="34" charset="0"/>
                        </a:rPr>
                        <a:t>; 2:17-18)</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Prayer,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thankful</a:t>
                      </a:r>
                      <a:r>
                        <a:rPr lang="en-US" sz="3000" dirty="0">
                          <a:effectLst/>
                          <a:latin typeface="Tahoma" panose="020B0604030504040204" pitchFamily="34" charset="0"/>
                          <a:ea typeface="Tahoma" panose="020B0604030504040204" pitchFamily="34" charset="0"/>
                          <a:cs typeface="Tahoma" panose="020B0604030504040204" pitchFamily="34" charset="0"/>
                        </a:rPr>
                        <a:t>, preaching,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exalting Christ, growing faith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 1:3-4, 18ff)</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806148">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23177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37959780"/>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35980">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315870">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Circumstances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{prison, </a:t>
                      </a:r>
                      <a:r>
                        <a:rPr lang="en-US" sz="3000" b="0" dirty="0">
                          <a:effectLst/>
                          <a:latin typeface="Tahoma" panose="020B0604030504040204" pitchFamily="34" charset="0"/>
                          <a:ea typeface="Tahoma" panose="020B0604030504040204" pitchFamily="34" charset="0"/>
                          <a:cs typeface="Tahoma" panose="020B0604030504040204" pitchFamily="34" charset="0"/>
                        </a:rPr>
                        <a:t>suffering, </a:t>
                      </a:r>
                      <a:r>
                        <a:rPr lang="en-US" sz="3000" b="0" dirty="0" smtClean="0">
                          <a:effectLst/>
                          <a:latin typeface="Tahoma" panose="020B0604030504040204" pitchFamily="34" charset="0"/>
                          <a:ea typeface="Tahoma" panose="020B0604030504040204" pitchFamily="34" charset="0"/>
                          <a:cs typeface="Tahoma" panose="020B0604030504040204" pitchFamily="34" charset="0"/>
                        </a:rPr>
                        <a:t>execution, fear, virus,</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cancer, </a:t>
                      </a:r>
                      <a:r>
                        <a:rPr lang="en-US" sz="3000" b="0" dirty="0" smtClean="0">
                          <a:effectLst/>
                          <a:latin typeface="Tahoma" panose="020B0604030504040204" pitchFamily="34" charset="0"/>
                          <a:ea typeface="Tahoma" panose="020B0604030504040204" pitchFamily="34" charset="0"/>
                          <a:cs typeface="Tahoma" panose="020B0604030504040204" pitchFamily="34" charset="0"/>
                        </a:rPr>
                        <a:t>etc.} </a:t>
                      </a: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(Phil. 1:7</a:t>
                      </a:r>
                      <a:r>
                        <a:rPr lang="en-US" sz="3000" b="0" dirty="0">
                          <a:effectLst/>
                          <a:latin typeface="Tahoma" panose="020B0604030504040204" pitchFamily="34" charset="0"/>
                          <a:ea typeface="Tahoma" panose="020B0604030504040204" pitchFamily="34" charset="0"/>
                          <a:cs typeface="Tahoma" panose="020B0604030504040204" pitchFamily="34" charset="0"/>
                        </a:rPr>
                        <a:t>, </a:t>
                      </a:r>
                      <a:r>
                        <a:rPr lang="en-US" sz="3000" b="0" dirty="0" smtClean="0">
                          <a:effectLst/>
                          <a:latin typeface="Tahoma" panose="020B0604030504040204" pitchFamily="34" charset="0"/>
                          <a:ea typeface="Tahoma" panose="020B0604030504040204" pitchFamily="34" charset="0"/>
                          <a:cs typeface="Tahoma" panose="020B0604030504040204" pitchFamily="34" charset="0"/>
                        </a:rPr>
                        <a:t>12-13, </a:t>
                      </a: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28-30</a:t>
                      </a:r>
                      <a:r>
                        <a:rPr lang="en-US" sz="3000" b="0" dirty="0">
                          <a:effectLst/>
                          <a:latin typeface="Tahoma" panose="020B0604030504040204" pitchFamily="34" charset="0"/>
                          <a:ea typeface="Tahoma" panose="020B0604030504040204" pitchFamily="34" charset="0"/>
                          <a:cs typeface="Tahoma" panose="020B0604030504040204" pitchFamily="34" charset="0"/>
                        </a:rPr>
                        <a:t>; 2:17-18)</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Prayer,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thankful</a:t>
                      </a:r>
                      <a:r>
                        <a:rPr lang="en-US" sz="3000" dirty="0">
                          <a:effectLst/>
                          <a:latin typeface="Tahoma" panose="020B0604030504040204" pitchFamily="34" charset="0"/>
                          <a:ea typeface="Tahoma" panose="020B0604030504040204" pitchFamily="34" charset="0"/>
                          <a:cs typeface="Tahoma" panose="020B0604030504040204" pitchFamily="34" charset="0"/>
                        </a:rPr>
                        <a:t>, preaching,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exalting Christ, growing faith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 1:3-4, 18ff)</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Be united </a:t>
                      </a:r>
                      <a:r>
                        <a:rPr lang="en-US" sz="3000" dirty="0" smtClean="0">
                          <a:effectLst/>
                          <a:latin typeface="Tahoma" panose="020B0604030504040204" pitchFamily="34" charset="0"/>
                          <a:ea typeface="Tahoma" panose="020B0604030504040204" pitchFamily="34" charset="0"/>
                          <a:cs typeface="Tahoma" panose="020B0604030504040204" pitchFamily="34" charset="0"/>
                        </a:rPr>
                        <a:t>in walking </a:t>
                      </a:r>
                      <a:r>
                        <a:rPr lang="en-US" sz="3000" dirty="0">
                          <a:effectLst/>
                          <a:latin typeface="Tahoma" panose="020B0604030504040204" pitchFamily="34" charset="0"/>
                          <a:ea typeface="Tahoma" panose="020B0604030504040204" pitchFamily="34" charset="0"/>
                          <a:cs typeface="Tahoma" panose="020B0604030504040204" pitchFamily="34" charset="0"/>
                        </a:rPr>
                        <a:t>worthy of the gospel,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to have courage</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t</a:t>
                      </a:r>
                      <a:r>
                        <a:rPr lang="en-US" sz="3000" dirty="0" smtClean="0">
                          <a:effectLst/>
                          <a:latin typeface="Tahoma" panose="020B0604030504040204" pitchFamily="34" charset="0"/>
                          <a:ea typeface="Tahoma" panose="020B0604030504040204" pitchFamily="34" charset="0"/>
                          <a:cs typeface="Tahoma" panose="020B0604030504040204" pitchFamily="34" charset="0"/>
                        </a:rPr>
                        <a:t>eaching</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000" dirty="0" smtClean="0">
                          <a:effectLst/>
                          <a:latin typeface="Tahoma" panose="020B0604030504040204" pitchFamily="34" charset="0"/>
                          <a:ea typeface="Tahoma" panose="020B0604030504040204" pitchFamily="34" charset="0"/>
                          <a:cs typeface="Tahoma" panose="020B0604030504040204" pitchFamily="34" charset="0"/>
                        </a:rPr>
                        <a:t>others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 1:14, 27)</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806148">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154751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55293534"/>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35980">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315870">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Circumstances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{prison, </a:t>
                      </a:r>
                      <a:r>
                        <a:rPr lang="en-US" sz="3000" b="0" dirty="0">
                          <a:effectLst/>
                          <a:latin typeface="Tahoma" panose="020B0604030504040204" pitchFamily="34" charset="0"/>
                          <a:ea typeface="Tahoma" panose="020B0604030504040204" pitchFamily="34" charset="0"/>
                          <a:cs typeface="Tahoma" panose="020B0604030504040204" pitchFamily="34" charset="0"/>
                        </a:rPr>
                        <a:t>suffering, </a:t>
                      </a:r>
                      <a:r>
                        <a:rPr lang="en-US" sz="3000" b="0" dirty="0" smtClean="0">
                          <a:effectLst/>
                          <a:latin typeface="Tahoma" panose="020B0604030504040204" pitchFamily="34" charset="0"/>
                          <a:ea typeface="Tahoma" panose="020B0604030504040204" pitchFamily="34" charset="0"/>
                          <a:cs typeface="Tahoma" panose="020B0604030504040204" pitchFamily="34" charset="0"/>
                        </a:rPr>
                        <a:t>execution, fear, virus,</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cancer, </a:t>
                      </a:r>
                      <a:r>
                        <a:rPr lang="en-US" sz="3000" b="0" dirty="0" smtClean="0">
                          <a:effectLst/>
                          <a:latin typeface="Tahoma" panose="020B0604030504040204" pitchFamily="34" charset="0"/>
                          <a:ea typeface="Tahoma" panose="020B0604030504040204" pitchFamily="34" charset="0"/>
                          <a:cs typeface="Tahoma" panose="020B0604030504040204" pitchFamily="34" charset="0"/>
                        </a:rPr>
                        <a:t>etc.} </a:t>
                      </a: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(Phil. 1:7</a:t>
                      </a:r>
                      <a:r>
                        <a:rPr lang="en-US" sz="3000" b="0" dirty="0">
                          <a:effectLst/>
                          <a:latin typeface="Tahoma" panose="020B0604030504040204" pitchFamily="34" charset="0"/>
                          <a:ea typeface="Tahoma" panose="020B0604030504040204" pitchFamily="34" charset="0"/>
                          <a:cs typeface="Tahoma" panose="020B0604030504040204" pitchFamily="34" charset="0"/>
                        </a:rPr>
                        <a:t>, </a:t>
                      </a:r>
                      <a:r>
                        <a:rPr lang="en-US" sz="3000" b="0" dirty="0" smtClean="0">
                          <a:effectLst/>
                          <a:latin typeface="Tahoma" panose="020B0604030504040204" pitchFamily="34" charset="0"/>
                          <a:ea typeface="Tahoma" panose="020B0604030504040204" pitchFamily="34" charset="0"/>
                          <a:cs typeface="Tahoma" panose="020B0604030504040204" pitchFamily="34" charset="0"/>
                        </a:rPr>
                        <a:t>12-13, </a:t>
                      </a: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28-30</a:t>
                      </a:r>
                      <a:r>
                        <a:rPr lang="en-US" sz="3000" b="0" dirty="0">
                          <a:effectLst/>
                          <a:latin typeface="Tahoma" panose="020B0604030504040204" pitchFamily="34" charset="0"/>
                          <a:ea typeface="Tahoma" panose="020B0604030504040204" pitchFamily="34" charset="0"/>
                          <a:cs typeface="Tahoma" panose="020B0604030504040204" pitchFamily="34" charset="0"/>
                        </a:rPr>
                        <a:t>; 2:17-18)</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Prayer,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thankful</a:t>
                      </a:r>
                      <a:r>
                        <a:rPr lang="en-US" sz="3000" dirty="0">
                          <a:effectLst/>
                          <a:latin typeface="Tahoma" panose="020B0604030504040204" pitchFamily="34" charset="0"/>
                          <a:ea typeface="Tahoma" panose="020B0604030504040204" pitchFamily="34" charset="0"/>
                          <a:cs typeface="Tahoma" panose="020B0604030504040204" pitchFamily="34" charset="0"/>
                        </a:rPr>
                        <a:t>, preaching,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exalting Christ, growing faith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 1:3-4, 18ff)</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Be united </a:t>
                      </a:r>
                      <a:r>
                        <a:rPr lang="en-US" sz="3000" dirty="0" smtClean="0">
                          <a:effectLst/>
                          <a:latin typeface="Tahoma" panose="020B0604030504040204" pitchFamily="34" charset="0"/>
                          <a:ea typeface="Tahoma" panose="020B0604030504040204" pitchFamily="34" charset="0"/>
                          <a:cs typeface="Tahoma" panose="020B0604030504040204" pitchFamily="34" charset="0"/>
                        </a:rPr>
                        <a:t>in walking </a:t>
                      </a:r>
                      <a:r>
                        <a:rPr lang="en-US" sz="3000" dirty="0">
                          <a:effectLst/>
                          <a:latin typeface="Tahoma" panose="020B0604030504040204" pitchFamily="34" charset="0"/>
                          <a:ea typeface="Tahoma" panose="020B0604030504040204" pitchFamily="34" charset="0"/>
                          <a:cs typeface="Tahoma" panose="020B0604030504040204" pitchFamily="34" charset="0"/>
                        </a:rPr>
                        <a:t>worthy of the gospel,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to have courage</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t</a:t>
                      </a:r>
                      <a:r>
                        <a:rPr lang="en-US" sz="3000" dirty="0" smtClean="0">
                          <a:effectLst/>
                          <a:latin typeface="Tahoma" panose="020B0604030504040204" pitchFamily="34" charset="0"/>
                          <a:ea typeface="Tahoma" panose="020B0604030504040204" pitchFamily="34" charset="0"/>
                          <a:cs typeface="Tahoma" panose="020B0604030504040204" pitchFamily="34" charset="0"/>
                        </a:rPr>
                        <a:t>eaching</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000" dirty="0" smtClean="0">
                          <a:effectLst/>
                          <a:latin typeface="Tahoma" panose="020B0604030504040204" pitchFamily="34" charset="0"/>
                          <a:ea typeface="Tahoma" panose="020B0604030504040204" pitchFamily="34" charset="0"/>
                          <a:cs typeface="Tahoma" panose="020B0604030504040204" pitchFamily="34" charset="0"/>
                        </a:rPr>
                        <a:t>others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 1:14, 27)</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806148">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Selfish People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t>
                      </a:r>
                      <a:r>
                        <a:rPr lang="en-US" sz="3000" b="0" dirty="0">
                          <a:effectLst/>
                          <a:latin typeface="Tahoma" panose="020B0604030504040204" pitchFamily="34" charset="0"/>
                          <a:ea typeface="Tahoma" panose="020B0604030504040204" pitchFamily="34" charset="0"/>
                          <a:cs typeface="Tahoma" panose="020B0604030504040204" pitchFamily="34" charset="0"/>
                        </a:rPr>
                        <a:t>1:17; 2:3-4)</a:t>
                      </a: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334693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69783059"/>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35980">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315870">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Circumstances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{prison, </a:t>
                      </a:r>
                      <a:r>
                        <a:rPr lang="en-US" sz="3000" b="0" dirty="0">
                          <a:effectLst/>
                          <a:latin typeface="Tahoma" panose="020B0604030504040204" pitchFamily="34" charset="0"/>
                          <a:ea typeface="Tahoma" panose="020B0604030504040204" pitchFamily="34" charset="0"/>
                          <a:cs typeface="Tahoma" panose="020B0604030504040204" pitchFamily="34" charset="0"/>
                        </a:rPr>
                        <a:t>suffering, </a:t>
                      </a:r>
                      <a:r>
                        <a:rPr lang="en-US" sz="3000" b="0" dirty="0" smtClean="0">
                          <a:effectLst/>
                          <a:latin typeface="Tahoma" panose="020B0604030504040204" pitchFamily="34" charset="0"/>
                          <a:ea typeface="Tahoma" panose="020B0604030504040204" pitchFamily="34" charset="0"/>
                          <a:cs typeface="Tahoma" panose="020B0604030504040204" pitchFamily="34" charset="0"/>
                        </a:rPr>
                        <a:t>execution, fear, virus,</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cancer, </a:t>
                      </a:r>
                      <a:r>
                        <a:rPr lang="en-US" sz="3000" b="0" dirty="0" smtClean="0">
                          <a:effectLst/>
                          <a:latin typeface="Tahoma" panose="020B0604030504040204" pitchFamily="34" charset="0"/>
                          <a:ea typeface="Tahoma" panose="020B0604030504040204" pitchFamily="34" charset="0"/>
                          <a:cs typeface="Tahoma" panose="020B0604030504040204" pitchFamily="34" charset="0"/>
                        </a:rPr>
                        <a:t>etc.} </a:t>
                      </a: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(Phil. 1:7</a:t>
                      </a:r>
                      <a:r>
                        <a:rPr lang="en-US" sz="3000" b="0" dirty="0">
                          <a:effectLst/>
                          <a:latin typeface="Tahoma" panose="020B0604030504040204" pitchFamily="34" charset="0"/>
                          <a:ea typeface="Tahoma" panose="020B0604030504040204" pitchFamily="34" charset="0"/>
                          <a:cs typeface="Tahoma" panose="020B0604030504040204" pitchFamily="34" charset="0"/>
                        </a:rPr>
                        <a:t>, </a:t>
                      </a:r>
                      <a:r>
                        <a:rPr lang="en-US" sz="3000" b="0" dirty="0" smtClean="0">
                          <a:effectLst/>
                          <a:latin typeface="Tahoma" panose="020B0604030504040204" pitchFamily="34" charset="0"/>
                          <a:ea typeface="Tahoma" panose="020B0604030504040204" pitchFamily="34" charset="0"/>
                          <a:cs typeface="Tahoma" panose="020B0604030504040204" pitchFamily="34" charset="0"/>
                        </a:rPr>
                        <a:t>12-13, </a:t>
                      </a: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28-30</a:t>
                      </a:r>
                      <a:r>
                        <a:rPr lang="en-US" sz="3000" b="0" dirty="0">
                          <a:effectLst/>
                          <a:latin typeface="Tahoma" panose="020B0604030504040204" pitchFamily="34" charset="0"/>
                          <a:ea typeface="Tahoma" panose="020B0604030504040204" pitchFamily="34" charset="0"/>
                          <a:cs typeface="Tahoma" panose="020B0604030504040204" pitchFamily="34" charset="0"/>
                        </a:rPr>
                        <a:t>; 2:17-18)</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Prayer,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thankful</a:t>
                      </a:r>
                      <a:r>
                        <a:rPr lang="en-US" sz="3000" dirty="0">
                          <a:effectLst/>
                          <a:latin typeface="Tahoma" panose="020B0604030504040204" pitchFamily="34" charset="0"/>
                          <a:ea typeface="Tahoma" panose="020B0604030504040204" pitchFamily="34" charset="0"/>
                          <a:cs typeface="Tahoma" panose="020B0604030504040204" pitchFamily="34" charset="0"/>
                        </a:rPr>
                        <a:t>, preaching,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exalting Christ, growing faith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 1:3-4, 18ff)</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Be united </a:t>
                      </a:r>
                      <a:r>
                        <a:rPr lang="en-US" sz="3000" dirty="0" smtClean="0">
                          <a:effectLst/>
                          <a:latin typeface="Tahoma" panose="020B0604030504040204" pitchFamily="34" charset="0"/>
                          <a:ea typeface="Tahoma" panose="020B0604030504040204" pitchFamily="34" charset="0"/>
                          <a:cs typeface="Tahoma" panose="020B0604030504040204" pitchFamily="34" charset="0"/>
                        </a:rPr>
                        <a:t>in walking </a:t>
                      </a:r>
                      <a:r>
                        <a:rPr lang="en-US" sz="3000" dirty="0">
                          <a:effectLst/>
                          <a:latin typeface="Tahoma" panose="020B0604030504040204" pitchFamily="34" charset="0"/>
                          <a:ea typeface="Tahoma" panose="020B0604030504040204" pitchFamily="34" charset="0"/>
                          <a:cs typeface="Tahoma" panose="020B0604030504040204" pitchFamily="34" charset="0"/>
                        </a:rPr>
                        <a:t>worthy of the gospel,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to have courage</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t</a:t>
                      </a:r>
                      <a:r>
                        <a:rPr lang="en-US" sz="3000" dirty="0" smtClean="0">
                          <a:effectLst/>
                          <a:latin typeface="Tahoma" panose="020B0604030504040204" pitchFamily="34" charset="0"/>
                          <a:ea typeface="Tahoma" panose="020B0604030504040204" pitchFamily="34" charset="0"/>
                          <a:cs typeface="Tahoma" panose="020B0604030504040204" pitchFamily="34" charset="0"/>
                        </a:rPr>
                        <a:t>eaching</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000" dirty="0" smtClean="0">
                          <a:effectLst/>
                          <a:latin typeface="Tahoma" panose="020B0604030504040204" pitchFamily="34" charset="0"/>
                          <a:ea typeface="Tahoma" panose="020B0604030504040204" pitchFamily="34" charset="0"/>
                          <a:cs typeface="Tahoma" panose="020B0604030504040204" pitchFamily="34" charset="0"/>
                        </a:rPr>
                        <a:t>others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 1:14, 27)</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806148">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Selfish People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t>
                      </a:r>
                      <a:r>
                        <a:rPr lang="en-US" sz="3000" b="0" dirty="0">
                          <a:effectLst/>
                          <a:latin typeface="Tahoma" panose="020B0604030504040204" pitchFamily="34" charset="0"/>
                          <a:ea typeface="Tahoma" panose="020B0604030504040204" pitchFamily="34" charset="0"/>
                          <a:cs typeface="Tahoma" panose="020B0604030504040204" pitchFamily="34" charset="0"/>
                        </a:rPr>
                        <a:t>1:17; 2:3-4)</a:t>
                      </a: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Christ</a:t>
                      </a:r>
                      <a:r>
                        <a:rPr lang="en-US" sz="300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Timothy,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&amp; </a:t>
                      </a:r>
                      <a:r>
                        <a:rPr lang="en-US" sz="3000" dirty="0" err="1">
                          <a:effectLst/>
                          <a:latin typeface="Tahoma" panose="020B0604030504040204" pitchFamily="34" charset="0"/>
                          <a:ea typeface="Tahoma" panose="020B0604030504040204" pitchFamily="34" charset="0"/>
                          <a:cs typeface="Tahoma" panose="020B0604030504040204" pitchFamily="34" charset="0"/>
                        </a:rPr>
                        <a:t>Epaphroditus</a:t>
                      </a:r>
                      <a:r>
                        <a:rPr lang="en-US" sz="3000" dirty="0">
                          <a:effectLst/>
                          <a:latin typeface="Tahoma" panose="020B0604030504040204" pitchFamily="34" charset="0"/>
                          <a:ea typeface="Tahoma" panose="020B0604030504040204" pitchFamily="34" charset="0"/>
                          <a:cs typeface="Tahoma" panose="020B0604030504040204" pitchFamily="34" charset="0"/>
                        </a:rPr>
                        <a:t>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t>
                      </a:r>
                      <a:r>
                        <a:rPr lang="en-US" sz="3000" dirty="0">
                          <a:effectLst/>
                          <a:latin typeface="Tahoma" panose="020B0604030504040204" pitchFamily="34" charset="0"/>
                          <a:ea typeface="Tahoma" panose="020B0604030504040204" pitchFamily="34" charset="0"/>
                          <a:cs typeface="Tahoma" panose="020B0604030504040204" pitchFamily="34" charset="0"/>
                        </a:rPr>
                        <a:t>2:5-8; 19-29)</a:t>
                      </a: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66114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43589391"/>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35980">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315870">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Circumstances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{prison, </a:t>
                      </a:r>
                      <a:r>
                        <a:rPr lang="en-US" sz="3000" b="0" dirty="0">
                          <a:effectLst/>
                          <a:latin typeface="Tahoma" panose="020B0604030504040204" pitchFamily="34" charset="0"/>
                          <a:ea typeface="Tahoma" panose="020B0604030504040204" pitchFamily="34" charset="0"/>
                          <a:cs typeface="Tahoma" panose="020B0604030504040204" pitchFamily="34" charset="0"/>
                        </a:rPr>
                        <a:t>suffering, </a:t>
                      </a:r>
                      <a:r>
                        <a:rPr lang="en-US" sz="3000" b="0" dirty="0" smtClean="0">
                          <a:effectLst/>
                          <a:latin typeface="Tahoma" panose="020B0604030504040204" pitchFamily="34" charset="0"/>
                          <a:ea typeface="Tahoma" panose="020B0604030504040204" pitchFamily="34" charset="0"/>
                          <a:cs typeface="Tahoma" panose="020B0604030504040204" pitchFamily="34" charset="0"/>
                        </a:rPr>
                        <a:t>execution, fear, virus,</a:t>
                      </a:r>
                      <a:r>
                        <a:rPr lang="en-US" sz="3000" b="0" baseline="0" dirty="0" smtClean="0">
                          <a:effectLst/>
                          <a:latin typeface="Tahoma" panose="020B0604030504040204" pitchFamily="34" charset="0"/>
                          <a:ea typeface="Tahoma" panose="020B0604030504040204" pitchFamily="34" charset="0"/>
                          <a:cs typeface="Tahoma" panose="020B0604030504040204" pitchFamily="34" charset="0"/>
                        </a:rPr>
                        <a:t> cancer, </a:t>
                      </a:r>
                      <a:r>
                        <a:rPr lang="en-US" sz="3000" b="0" dirty="0" smtClean="0">
                          <a:effectLst/>
                          <a:latin typeface="Tahoma" panose="020B0604030504040204" pitchFamily="34" charset="0"/>
                          <a:ea typeface="Tahoma" panose="020B0604030504040204" pitchFamily="34" charset="0"/>
                          <a:cs typeface="Tahoma" panose="020B0604030504040204" pitchFamily="34" charset="0"/>
                        </a:rPr>
                        <a:t>etc.} </a:t>
                      </a: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(Phil. 1:7</a:t>
                      </a:r>
                      <a:r>
                        <a:rPr lang="en-US" sz="3000" b="0" dirty="0">
                          <a:effectLst/>
                          <a:latin typeface="Tahoma" panose="020B0604030504040204" pitchFamily="34" charset="0"/>
                          <a:ea typeface="Tahoma" panose="020B0604030504040204" pitchFamily="34" charset="0"/>
                          <a:cs typeface="Tahoma" panose="020B0604030504040204" pitchFamily="34" charset="0"/>
                        </a:rPr>
                        <a:t>, </a:t>
                      </a:r>
                      <a:r>
                        <a:rPr lang="en-US" sz="3000" b="0" dirty="0" smtClean="0">
                          <a:effectLst/>
                          <a:latin typeface="Tahoma" panose="020B0604030504040204" pitchFamily="34" charset="0"/>
                          <a:ea typeface="Tahoma" panose="020B0604030504040204" pitchFamily="34" charset="0"/>
                          <a:cs typeface="Tahoma" panose="020B0604030504040204" pitchFamily="34" charset="0"/>
                        </a:rPr>
                        <a:t>12-13, </a:t>
                      </a: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28-30</a:t>
                      </a:r>
                      <a:r>
                        <a:rPr lang="en-US" sz="3000" b="0" dirty="0">
                          <a:effectLst/>
                          <a:latin typeface="Tahoma" panose="020B0604030504040204" pitchFamily="34" charset="0"/>
                          <a:ea typeface="Tahoma" panose="020B0604030504040204" pitchFamily="34" charset="0"/>
                          <a:cs typeface="Tahoma" panose="020B0604030504040204" pitchFamily="34" charset="0"/>
                        </a:rPr>
                        <a:t>; 2:17-18)</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Prayer,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thankful</a:t>
                      </a:r>
                      <a:r>
                        <a:rPr lang="en-US" sz="3000" dirty="0">
                          <a:effectLst/>
                          <a:latin typeface="Tahoma" panose="020B0604030504040204" pitchFamily="34" charset="0"/>
                          <a:ea typeface="Tahoma" panose="020B0604030504040204" pitchFamily="34" charset="0"/>
                          <a:cs typeface="Tahoma" panose="020B0604030504040204" pitchFamily="34" charset="0"/>
                        </a:rPr>
                        <a:t>, preaching,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exalting Christ, growing faith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 1:3-4, 18ff)</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Be united </a:t>
                      </a:r>
                      <a:r>
                        <a:rPr lang="en-US" sz="3000" dirty="0" smtClean="0">
                          <a:effectLst/>
                          <a:latin typeface="Tahoma" panose="020B0604030504040204" pitchFamily="34" charset="0"/>
                          <a:ea typeface="Tahoma" panose="020B0604030504040204" pitchFamily="34" charset="0"/>
                          <a:cs typeface="Tahoma" panose="020B0604030504040204" pitchFamily="34" charset="0"/>
                        </a:rPr>
                        <a:t>in walking </a:t>
                      </a:r>
                      <a:r>
                        <a:rPr lang="en-US" sz="3000" dirty="0">
                          <a:effectLst/>
                          <a:latin typeface="Tahoma" panose="020B0604030504040204" pitchFamily="34" charset="0"/>
                          <a:ea typeface="Tahoma" panose="020B0604030504040204" pitchFamily="34" charset="0"/>
                          <a:cs typeface="Tahoma" panose="020B0604030504040204" pitchFamily="34" charset="0"/>
                        </a:rPr>
                        <a:t>worthy of the gospel,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to have courage</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t</a:t>
                      </a:r>
                      <a:r>
                        <a:rPr lang="en-US" sz="3000" dirty="0" smtClean="0">
                          <a:effectLst/>
                          <a:latin typeface="Tahoma" panose="020B0604030504040204" pitchFamily="34" charset="0"/>
                          <a:ea typeface="Tahoma" panose="020B0604030504040204" pitchFamily="34" charset="0"/>
                          <a:cs typeface="Tahoma" panose="020B0604030504040204" pitchFamily="34" charset="0"/>
                        </a:rPr>
                        <a:t>eaching</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000" dirty="0" smtClean="0">
                          <a:effectLst/>
                          <a:latin typeface="Tahoma" panose="020B0604030504040204" pitchFamily="34" charset="0"/>
                          <a:ea typeface="Tahoma" panose="020B0604030504040204" pitchFamily="34" charset="0"/>
                          <a:cs typeface="Tahoma" panose="020B0604030504040204" pitchFamily="34" charset="0"/>
                        </a:rPr>
                        <a:t>others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(Phil. 1:14, 27)</a:t>
                      </a: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806148">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Selfish People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a:t>
                      </a:r>
                      <a:r>
                        <a:rPr lang="en-US" sz="3000" b="0" dirty="0">
                          <a:effectLst/>
                          <a:latin typeface="Tahoma" panose="020B0604030504040204" pitchFamily="34" charset="0"/>
                          <a:ea typeface="Tahoma" panose="020B0604030504040204" pitchFamily="34" charset="0"/>
                          <a:cs typeface="Tahoma" panose="020B0604030504040204" pitchFamily="34" charset="0"/>
                        </a:rPr>
                        <a:t>1:17; 2:3-4)</a:t>
                      </a:r>
                    </a:p>
                  </a:txBody>
                  <a:tcPr marL="68580" marR="68580" marT="0" marB="0"/>
                </a:tc>
                <a:tc>
                  <a:txBody>
                    <a:bodyPr/>
                    <a:lstStyle/>
                    <a:p>
                      <a:pPr marL="0" marR="0" algn="ctr">
                        <a:lnSpc>
                          <a:spcPct val="107000"/>
                        </a:lnSpc>
                        <a:spcBef>
                          <a:spcPts val="0"/>
                        </a:spcBef>
                        <a:spcAft>
                          <a:spcPts val="0"/>
                        </a:spcAft>
                      </a:pPr>
                      <a:r>
                        <a:rPr lang="en-US" sz="3000" dirty="0">
                          <a:effectLst/>
                          <a:latin typeface="Tahoma" panose="020B0604030504040204" pitchFamily="34" charset="0"/>
                          <a:ea typeface="Tahoma" panose="020B0604030504040204" pitchFamily="34" charset="0"/>
                          <a:cs typeface="Tahoma" panose="020B0604030504040204" pitchFamily="34" charset="0"/>
                        </a:rPr>
                        <a:t>Christ</a:t>
                      </a:r>
                      <a:r>
                        <a:rPr lang="en-US" sz="300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Timothy, </a:t>
                      </a: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&amp; </a:t>
                      </a:r>
                      <a:r>
                        <a:rPr lang="en-US" sz="3000" dirty="0" err="1">
                          <a:effectLst/>
                          <a:latin typeface="Tahoma" panose="020B0604030504040204" pitchFamily="34" charset="0"/>
                          <a:ea typeface="Tahoma" panose="020B0604030504040204" pitchFamily="34" charset="0"/>
                          <a:cs typeface="Tahoma" panose="020B0604030504040204" pitchFamily="34" charset="0"/>
                        </a:rPr>
                        <a:t>Epaphroditus</a:t>
                      </a:r>
                      <a:r>
                        <a:rPr lang="en-US" sz="3000" dirty="0">
                          <a:effectLst/>
                          <a:latin typeface="Tahoma" panose="020B0604030504040204" pitchFamily="34" charset="0"/>
                          <a:ea typeface="Tahoma" panose="020B0604030504040204" pitchFamily="34" charset="0"/>
                          <a:cs typeface="Tahoma" panose="020B0604030504040204" pitchFamily="34" charset="0"/>
                        </a:rPr>
                        <a:t>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a:t>
                      </a:r>
                      <a:r>
                        <a:rPr lang="en-US" sz="3000" dirty="0">
                          <a:effectLst/>
                          <a:latin typeface="Tahoma" panose="020B0604030504040204" pitchFamily="34" charset="0"/>
                          <a:ea typeface="Tahoma" panose="020B0604030504040204" pitchFamily="34" charset="0"/>
                          <a:cs typeface="Tahoma" panose="020B0604030504040204" pitchFamily="34" charset="0"/>
                        </a:rPr>
                        <a:t>2:5-8; 19-29)</a:t>
                      </a:r>
                    </a:p>
                  </a:txBody>
                  <a:tcPr marL="68580" marR="68580" marT="0" marB="0"/>
                </a:tc>
                <a:tc>
                  <a:txBody>
                    <a:bodyPr/>
                    <a:lstStyle/>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Be humble</a:t>
                      </a:r>
                      <a:r>
                        <a:rPr lang="en-US" sz="3000" dirty="0">
                          <a:effectLst/>
                          <a:latin typeface="Tahoma" panose="020B0604030504040204" pitchFamily="34" charset="0"/>
                          <a:ea typeface="Tahoma" panose="020B0604030504040204" pitchFamily="34" charset="0"/>
                          <a:cs typeface="Tahoma" panose="020B0604030504040204" pitchFamily="34" charset="0"/>
                        </a:rPr>
                        <a:t>,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obey</a:t>
                      </a:r>
                      <a:r>
                        <a:rPr lang="en-US" sz="3000" dirty="0">
                          <a:effectLst/>
                          <a:latin typeface="Tahoma" panose="020B0604030504040204" pitchFamily="34" charset="0"/>
                          <a:ea typeface="Tahoma" panose="020B0604030504040204" pitchFamily="34" charset="0"/>
                          <a:cs typeface="Tahoma" panose="020B0604030504040204" pitchFamily="34" charset="0"/>
                        </a:rPr>
                        <a:t>, </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be </a:t>
                      </a:r>
                      <a:r>
                        <a:rPr lang="en-US" sz="3000" dirty="0">
                          <a:effectLst/>
                          <a:latin typeface="Tahoma" panose="020B0604030504040204" pitchFamily="34" charset="0"/>
                          <a:ea typeface="Tahoma" panose="020B0604030504040204" pitchFamily="34" charset="0"/>
                          <a:cs typeface="Tahoma" panose="020B0604030504040204" pitchFamily="34" charset="0"/>
                        </a:rPr>
                        <a:t>a </a:t>
                      </a:r>
                      <a:r>
                        <a:rPr lang="en-US" sz="3000" dirty="0" smtClean="0">
                          <a:effectLst/>
                          <a:latin typeface="Tahoma" panose="020B0604030504040204" pitchFamily="34" charset="0"/>
                          <a:ea typeface="Tahoma" panose="020B0604030504040204" pitchFamily="34" charset="0"/>
                          <a:cs typeface="Tahoma" panose="020B0604030504040204" pitchFamily="34" charset="0"/>
                        </a:rPr>
                        <a:t>light,</a:t>
                      </a: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000" baseline="0" dirty="0" smtClean="0">
                          <a:effectLst/>
                          <a:latin typeface="Tahoma" panose="020B0604030504040204" pitchFamily="34" charset="0"/>
                          <a:ea typeface="Tahoma" panose="020B0604030504040204" pitchFamily="34" charset="0"/>
                          <a:cs typeface="Tahoma" panose="020B0604030504040204" pitchFamily="34" charset="0"/>
                        </a:rPr>
                        <a:t>don’t complain</a:t>
                      </a:r>
                      <a:endParaRPr lang="en-US" sz="3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dirty="0" smtClean="0">
                          <a:effectLst/>
                          <a:latin typeface="Tahoma" panose="020B0604030504040204" pitchFamily="34" charset="0"/>
                          <a:ea typeface="Tahoma" panose="020B0604030504040204" pitchFamily="34" charset="0"/>
                          <a:cs typeface="Tahoma" panose="020B0604030504040204" pitchFamily="34" charset="0"/>
                        </a:rPr>
                        <a:t>(2:8, </a:t>
                      </a:r>
                      <a:r>
                        <a:rPr lang="en-US" sz="3000" dirty="0">
                          <a:effectLst/>
                          <a:latin typeface="Tahoma" panose="020B0604030504040204" pitchFamily="34" charset="0"/>
                          <a:ea typeface="Tahoma" panose="020B0604030504040204" pitchFamily="34" charset="0"/>
                          <a:cs typeface="Tahoma" panose="020B0604030504040204" pitchFamily="34" charset="0"/>
                        </a:rPr>
                        <a:t>12-16)</a:t>
                      </a:r>
                    </a:p>
                  </a:txBody>
                  <a:tcPr marL="68580" marR="68580" marT="0" marB="0"/>
                </a:tc>
              </a:tr>
            </a:tbl>
          </a:graphicData>
        </a:graphic>
      </p:graphicFrame>
    </p:spTree>
    <p:extLst>
      <p:ext uri="{BB962C8B-B14F-4D97-AF65-F5344CB8AC3E}">
        <p14:creationId xmlns:p14="http://schemas.microsoft.com/office/powerpoint/2010/main" val="3985854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34138694"/>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4294208"/>
                <a:gridCol w="3715473"/>
                <a:gridCol w="4182319"/>
              </a:tblGrid>
              <a:tr h="726619">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Overcome obstacles</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Paul’s Joy</a:t>
                      </a:r>
                    </a:p>
                  </a:txBody>
                  <a:tcPr marL="68580" marR="68580" marT="0" marB="0"/>
                </a:tc>
                <a:tc>
                  <a:txBody>
                    <a:bodyPr/>
                    <a:lstStyle/>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Exhorting </a:t>
                      </a:r>
                      <a:r>
                        <a:rPr lang="en-US" sz="3000" b="0" dirty="0">
                          <a:effectLst/>
                          <a:latin typeface="Tahoma" panose="020B0604030504040204" pitchFamily="34" charset="0"/>
                          <a:ea typeface="Tahoma" panose="020B0604030504040204" pitchFamily="34" charset="0"/>
                          <a:cs typeface="Tahoma" panose="020B0604030504040204" pitchFamily="34" charset="0"/>
                        </a:rPr>
                        <a:t>Brethren</a:t>
                      </a:r>
                    </a:p>
                  </a:txBody>
                  <a:tcPr marL="68580" marR="68580" marT="0" marB="0"/>
                </a:tc>
              </a:tr>
              <a:tr h="3064027">
                <a:tc>
                  <a:txBody>
                    <a:bodyPr/>
                    <a:lstStyle/>
                    <a:p>
                      <a:pPr marL="0" marR="0" algn="ctr">
                        <a:lnSpc>
                          <a:spcPct val="107000"/>
                        </a:lnSpc>
                        <a:spcBef>
                          <a:spcPts val="0"/>
                        </a:spcBef>
                        <a:spcAft>
                          <a:spcPts val="0"/>
                        </a:spcAft>
                      </a:pPr>
                      <a:r>
                        <a:rPr lang="en-US" sz="3000" b="0" dirty="0">
                          <a:effectLst/>
                          <a:latin typeface="Tahoma" panose="020B0604030504040204" pitchFamily="34" charset="0"/>
                          <a:ea typeface="Tahoma" panose="020B0604030504040204" pitchFamily="34" charset="0"/>
                          <a:cs typeface="Tahoma" panose="020B0604030504040204" pitchFamily="34" charset="0"/>
                        </a:rPr>
                        <a:t>Pride </a:t>
                      </a:r>
                      <a:endParaRPr lang="en-US" sz="3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[confidence </a:t>
                      </a:r>
                      <a:r>
                        <a:rPr lang="en-US" sz="3000" b="0" dirty="0">
                          <a:effectLst/>
                          <a:latin typeface="Tahoma" panose="020B0604030504040204" pitchFamily="34" charset="0"/>
                          <a:ea typeface="Tahoma" panose="020B0604030504040204" pitchFamily="34" charset="0"/>
                          <a:cs typeface="Tahoma" panose="020B0604030504040204" pitchFamily="34" charset="0"/>
                        </a:rPr>
                        <a:t>in </a:t>
                      </a:r>
                      <a:r>
                        <a:rPr lang="en-US" sz="3000" b="0" dirty="0" smtClean="0">
                          <a:effectLst/>
                          <a:latin typeface="Tahoma" panose="020B0604030504040204" pitchFamily="34" charset="0"/>
                          <a:ea typeface="Tahoma" panose="020B0604030504040204" pitchFamily="34" charset="0"/>
                          <a:cs typeface="Tahoma" panose="020B0604030504040204" pitchFamily="34" charset="0"/>
                        </a:rPr>
                        <a:t>flesh]</a:t>
                      </a:r>
                      <a:endParaRPr lang="en-US" sz="3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000" b="0" dirty="0" smtClean="0">
                          <a:effectLst/>
                          <a:latin typeface="Tahoma" panose="020B0604030504040204" pitchFamily="34" charset="0"/>
                          <a:ea typeface="Tahoma" panose="020B0604030504040204" pitchFamily="34" charset="0"/>
                          <a:cs typeface="Tahoma" panose="020B0604030504040204" pitchFamily="34" charset="0"/>
                        </a:rPr>
                        <a:t>(Phil. 3:1-6</a:t>
                      </a:r>
                      <a:r>
                        <a:rPr lang="en-US" sz="30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67352">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893931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696</TotalTime>
  <Words>1975</Words>
  <Application>Microsoft Office PowerPoint</Application>
  <PresentationFormat>Widescreen</PresentationFormat>
  <Paragraphs>303</Paragraphs>
  <Slides>26</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Bettye Locklair</cp:lastModifiedBy>
  <cp:revision>23</cp:revision>
  <cp:lastPrinted>2018-02-11T11:01:53Z</cp:lastPrinted>
  <dcterms:created xsi:type="dcterms:W3CDTF">2018-02-11T00:28:44Z</dcterms:created>
  <dcterms:modified xsi:type="dcterms:W3CDTF">2020-07-19T19:02:40Z</dcterms:modified>
</cp:coreProperties>
</file>