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57" r:id="rId5"/>
    <p:sldId id="261" r:id="rId6"/>
    <p:sldId id="262" r:id="rId7"/>
    <p:sldId id="263" r:id="rId8"/>
    <p:sldId id="264" r:id="rId9"/>
    <p:sldId id="265" r:id="rId10"/>
    <p:sldId id="266" r:id="rId11"/>
    <p:sldId id="267" r:id="rId12"/>
    <p:sldId id="268" r:id="rId13"/>
    <p:sldId id="25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6" d="100"/>
          <a:sy n="86" d="100"/>
        </p:scale>
        <p:origin x="7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C29DD-493D-4279-A2AC-9145928AB2C4}" type="datetimeFigureOut">
              <a:rPr lang="en-US" smtClean="0"/>
              <a:t>7/6/2020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A8215-109F-4B1A-B928-ADA086F68EE1}" type="slidenum">
              <a:rPr lang="en-US" smtClean="0"/>
              <a:t>‹#›</a:t>
            </a:fld>
            <a:endParaRPr lang="en-US"/>
          </a:p>
        </p:txBody>
      </p:sp>
    </p:spTree>
    <p:extLst>
      <p:ext uri="{BB962C8B-B14F-4D97-AF65-F5344CB8AC3E}">
        <p14:creationId xmlns:p14="http://schemas.microsoft.com/office/powerpoint/2010/main" val="208268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many are tired of masking up, masking up, obeying authorities,</a:t>
            </a:r>
            <a:r>
              <a:rPr lang="en-US" sz="1200" kern="1200" baseline="0" dirty="0" smtClean="0">
                <a:solidFill>
                  <a:schemeClr val="tx1"/>
                </a:solidFill>
                <a:effectLst/>
                <a:latin typeface="+mn-lt"/>
                <a:ea typeface="+mn-ea"/>
                <a:cs typeface="+mn-cs"/>
              </a:rPr>
              <a:t> reading articles provoking frustration, hoax, masks are harmful, </a:t>
            </a:r>
            <a:r>
              <a:rPr lang="en-US" sz="1200" kern="1200" dirty="0" smtClean="0">
                <a:solidFill>
                  <a:schemeClr val="tx1"/>
                </a:solidFill>
                <a:effectLst/>
                <a:latin typeface="+mn-lt"/>
                <a:ea typeface="+mn-ea"/>
                <a:cs typeface="+mn-cs"/>
              </a:rPr>
              <a:t>we must obey. Instead of focusing on our rights &amp; being taken away  we ought to be thinking about how the apostle Paul handled being imprisoned for preaching the gospel.  He counted his blessings &amp; encouraged brethren to do so.  Instead of thinking about the physical, keep focus on the spiritual.  If we focus on the physical, we will be miserable.  I’m talking to me as well as to you.  Changed sermon when mask mandate hit us on Friday.</a:t>
            </a:r>
            <a:endParaRPr lang="en-US" dirty="0"/>
          </a:p>
        </p:txBody>
      </p:sp>
      <p:sp>
        <p:nvSpPr>
          <p:cNvPr id="4" name="Slide Number Placeholder 3"/>
          <p:cNvSpPr>
            <a:spLocks noGrp="1"/>
          </p:cNvSpPr>
          <p:nvPr>
            <p:ph type="sldNum" sz="quarter" idx="10"/>
          </p:nvPr>
        </p:nvSpPr>
        <p:spPr/>
        <p:txBody>
          <a:bodyPr/>
          <a:lstStyle/>
          <a:p>
            <a:fld id="{F6EA8215-109F-4B1A-B928-ADA086F68EE1}" type="slidenum">
              <a:rPr lang="en-US" smtClean="0"/>
              <a:t>1</a:t>
            </a:fld>
            <a:endParaRPr lang="en-US"/>
          </a:p>
        </p:txBody>
      </p:sp>
    </p:spTree>
    <p:extLst>
      <p:ext uri="{BB962C8B-B14F-4D97-AF65-F5344CB8AC3E}">
        <p14:creationId xmlns:p14="http://schemas.microsoft.com/office/powerpoint/2010/main" val="1171730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going to count all the blessings you enjoy in Christ and live holy lives for Him or are you going to neglect them and allow yourself to be worried about things you can’t control and complain about</a:t>
            </a:r>
            <a:r>
              <a:rPr lang="en-US" baseline="0" dirty="0" smtClean="0"/>
              <a:t> your suffering while refusing to realize you are heading to eternal torment </a:t>
            </a:r>
            <a:r>
              <a:rPr lang="en-US" baseline="0" smtClean="0"/>
              <a:t>without Christ?</a:t>
            </a:r>
            <a:endParaRPr lang="en-US"/>
          </a:p>
        </p:txBody>
      </p:sp>
      <p:sp>
        <p:nvSpPr>
          <p:cNvPr id="4" name="Slide Number Placeholder 3"/>
          <p:cNvSpPr>
            <a:spLocks noGrp="1"/>
          </p:cNvSpPr>
          <p:nvPr>
            <p:ph type="sldNum" sz="quarter" idx="10"/>
          </p:nvPr>
        </p:nvSpPr>
        <p:spPr/>
        <p:txBody>
          <a:bodyPr/>
          <a:lstStyle/>
          <a:p>
            <a:fld id="{F6EA8215-109F-4B1A-B928-ADA086F68EE1}" type="slidenum">
              <a:rPr lang="en-US" smtClean="0"/>
              <a:t>21</a:t>
            </a:fld>
            <a:endParaRPr lang="en-US"/>
          </a:p>
        </p:txBody>
      </p:sp>
    </p:spTree>
    <p:extLst>
      <p:ext uri="{BB962C8B-B14F-4D97-AF65-F5344CB8AC3E}">
        <p14:creationId xmlns:p14="http://schemas.microsoft.com/office/powerpoint/2010/main" val="152451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D3B12D-63DC-4632-A97D-3560ED34520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368857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12D-63DC-4632-A97D-3560ED34520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192859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12D-63DC-4632-A97D-3560ED34520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72932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3B12D-63DC-4632-A97D-3560ED34520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74896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3B12D-63DC-4632-A97D-3560ED34520D}"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163757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D3B12D-63DC-4632-A97D-3560ED34520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188766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D3B12D-63DC-4632-A97D-3560ED34520D}"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276176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D3B12D-63DC-4632-A97D-3560ED34520D}"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213265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3B12D-63DC-4632-A97D-3560ED34520D}"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125892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3B12D-63DC-4632-A97D-3560ED34520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199342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3B12D-63DC-4632-A97D-3560ED34520D}"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B997E-1FAC-42A6-BD8A-5779C237AFF3}" type="slidenum">
              <a:rPr lang="en-US" smtClean="0"/>
              <a:t>‹#›</a:t>
            </a:fld>
            <a:endParaRPr lang="en-US"/>
          </a:p>
        </p:txBody>
      </p:sp>
    </p:spTree>
    <p:extLst>
      <p:ext uri="{BB962C8B-B14F-4D97-AF65-F5344CB8AC3E}">
        <p14:creationId xmlns:p14="http://schemas.microsoft.com/office/powerpoint/2010/main" val="405233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3B12D-63DC-4632-A97D-3560ED34520D}" type="datetimeFigureOut">
              <a:rPr lang="en-US" smtClean="0"/>
              <a:t>7/6/2020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B997E-1FAC-42A6-BD8A-5779C237AFF3}" type="slidenum">
              <a:rPr lang="en-US" smtClean="0"/>
              <a:t>‹#›</a:t>
            </a:fld>
            <a:endParaRPr lang="en-US"/>
          </a:p>
        </p:txBody>
      </p:sp>
    </p:spTree>
    <p:extLst>
      <p:ext uri="{BB962C8B-B14F-4D97-AF65-F5344CB8AC3E}">
        <p14:creationId xmlns:p14="http://schemas.microsoft.com/office/powerpoint/2010/main" val="32874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78663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6980345"/>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Dead in their sins</a:t>
                      </a:r>
                    </a:p>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(Eph. 2:1; 1 Tim. 5:24; 1 Cor. 15:17)</a:t>
                      </a:r>
                    </a:p>
                  </a:txBody>
                  <a:tcPr marL="68580" marR="68580" marT="0" marB="0"/>
                </a:tc>
              </a:tr>
              <a:tr h="171833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Born again to a living hope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2:4-5; 1 Pet. 1:3, 22;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Rom</a:t>
                      </a:r>
                      <a:r>
                        <a:rPr lang="en-US" sz="2800" b="0" dirty="0">
                          <a:effectLst/>
                          <a:latin typeface="Tahoma" panose="020B0604030504040204" pitchFamily="34" charset="0"/>
                          <a:ea typeface="Tahoma" panose="020B0604030504040204" pitchFamily="34" charset="0"/>
                          <a:cs typeface="Tahoma" panose="020B0604030504040204" pitchFamily="34" charset="0"/>
                        </a:rPr>
                        <a:t>. 6:3-4)</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Hopeless/godless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Eph. 2:11-12)</a:t>
                      </a: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80740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9434969"/>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Dead in their sins</a:t>
                      </a:r>
                    </a:p>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(Eph. 2:1; 1 Tim. 5:24; 1 Cor. 15:17)</a:t>
                      </a:r>
                    </a:p>
                  </a:txBody>
                  <a:tcPr marL="68580" marR="68580" marT="0" marB="0"/>
                </a:tc>
              </a:tr>
              <a:tr h="171833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Born again to a living hope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2:4-5; 1 Pet. 1:3, 22;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Rom</a:t>
                      </a:r>
                      <a:r>
                        <a:rPr lang="en-US" sz="2800" b="0" dirty="0">
                          <a:effectLst/>
                          <a:latin typeface="Tahoma" panose="020B0604030504040204" pitchFamily="34" charset="0"/>
                          <a:ea typeface="Tahoma" panose="020B0604030504040204" pitchFamily="34" charset="0"/>
                          <a:cs typeface="Tahoma" panose="020B0604030504040204" pitchFamily="34" charset="0"/>
                        </a:rPr>
                        <a:t>. 6:3-4)</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Hopeless/godless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Eph. 2:11-12)</a:t>
                      </a:r>
                    </a:p>
                  </a:txBody>
                  <a:tcPr marL="68580" marR="68580" marT="0" marB="0"/>
                </a:tc>
              </a:tr>
              <a:tr h="1447557">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Adopted into God’s family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1:5, 11; Gal. 4:4-5)</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2125620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2242690"/>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Dead in their sins</a:t>
                      </a:r>
                    </a:p>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(Eph. 2:1; 1 Tim. 5:24; 1 Cor. 15:17)</a:t>
                      </a:r>
                    </a:p>
                  </a:txBody>
                  <a:tcPr marL="68580" marR="68580" marT="0" marB="0"/>
                </a:tc>
              </a:tr>
              <a:tr h="171833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Born again to a living hope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2:4-5; 1 Pet. 1:3, 22;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Rom</a:t>
                      </a:r>
                      <a:r>
                        <a:rPr lang="en-US" sz="2800" b="0" dirty="0">
                          <a:effectLst/>
                          <a:latin typeface="Tahoma" panose="020B0604030504040204" pitchFamily="34" charset="0"/>
                          <a:ea typeface="Tahoma" panose="020B0604030504040204" pitchFamily="34" charset="0"/>
                          <a:cs typeface="Tahoma" panose="020B0604030504040204" pitchFamily="34" charset="0"/>
                        </a:rPr>
                        <a:t>. 6:3-4)</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Hopeless/godless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Eph. 2:11-12)</a:t>
                      </a:r>
                    </a:p>
                  </a:txBody>
                  <a:tcPr marL="68580" marR="68580" marT="0" marB="0"/>
                </a:tc>
              </a:tr>
              <a:tr h="1447557">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Adopted into God’s family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1:5, 11; Gal. 4:4-5)</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Children of the devil</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(Eph. 2:2-3; 1 John 3:10)</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3728875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96479394"/>
              </p:ext>
            </p:extLst>
          </p:nvPr>
        </p:nvGraphicFramePr>
        <p:xfrm>
          <a:off x="-3" y="-2"/>
          <a:ext cx="12192002" cy="6858001"/>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2490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2141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61975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53438822"/>
              </p:ext>
            </p:extLst>
          </p:nvPr>
        </p:nvGraphicFramePr>
        <p:xfrm>
          <a:off x="-3" y="-2"/>
          <a:ext cx="12192002" cy="6858001"/>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2141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00055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83661"/>
              </p:ext>
            </p:extLst>
          </p:nvPr>
        </p:nvGraphicFramePr>
        <p:xfrm>
          <a:off x="-3" y="-2"/>
          <a:ext cx="12192002" cy="6858001"/>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2141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43244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8502524"/>
              </p:ext>
            </p:extLst>
          </p:nvPr>
        </p:nvGraphicFramePr>
        <p:xfrm>
          <a:off x="-3" y="-2"/>
          <a:ext cx="12192002" cy="6858001"/>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06103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1314256"/>
              </p:ext>
            </p:extLst>
          </p:nvPr>
        </p:nvGraphicFramePr>
        <p:xfrm>
          <a:off x="-3" y="-2"/>
          <a:ext cx="12192002" cy="6858001"/>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Joy, Peace </a:t>
                      </a:r>
                      <a:r>
                        <a:rPr lang="en-US" sz="2800" b="0" dirty="0">
                          <a:effectLst/>
                          <a:latin typeface="Tahoma" panose="020B0604030504040204" pitchFamily="34" charset="0"/>
                          <a:ea typeface="Tahoma" panose="020B0604030504040204" pitchFamily="34" charset="0"/>
                          <a:cs typeface="Tahoma" panose="020B0604030504040204" pitchFamily="34" charset="0"/>
                        </a:rPr>
                        <a:t>&amp; Contentment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1 Tim. 6:6-8; Phil. 4:6-7)</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94814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5864787"/>
              </p:ext>
            </p:extLst>
          </p:nvPr>
        </p:nvGraphicFramePr>
        <p:xfrm>
          <a:off x="-3" y="-2"/>
          <a:ext cx="12192002" cy="6862844"/>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Joy, Peace </a:t>
                      </a:r>
                      <a:r>
                        <a:rPr lang="en-US" sz="2800" b="0" dirty="0">
                          <a:effectLst/>
                          <a:latin typeface="Tahoma" panose="020B0604030504040204" pitchFamily="34" charset="0"/>
                          <a:ea typeface="Tahoma" panose="020B0604030504040204" pitchFamily="34" charset="0"/>
                          <a:cs typeface="Tahoma" panose="020B0604030504040204" pitchFamily="34" charset="0"/>
                        </a:rPr>
                        <a:t>&amp; Contentment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1 Tim. 6:6-8; Phil. 4:6-7)</a:t>
                      </a:r>
                    </a:p>
                  </a:txBody>
                  <a:tcPr marL="68580" marR="68580" marT="0" marB="0"/>
                </a:tc>
                <a:tc>
                  <a:txBody>
                    <a:bodyPr/>
                    <a:lstStyle/>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Constantly complaining &amp; worried about things </a:t>
                      </a:r>
                      <a:r>
                        <a:rPr lang="en-US" sz="2800" dirty="0">
                          <a:effectLst/>
                          <a:latin typeface="Tahoma" panose="020B0604030504040204" pitchFamily="34" charset="0"/>
                          <a:ea typeface="Tahoma" panose="020B0604030504040204" pitchFamily="34" charset="0"/>
                          <a:cs typeface="Tahoma" panose="020B0604030504040204" pitchFamily="34" charset="0"/>
                        </a:rPr>
                        <a:t>they can’t control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Matt. 13:22; Phil. 2:14)</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586759">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12896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7466378"/>
              </p:ext>
            </p:extLst>
          </p:nvPr>
        </p:nvGraphicFramePr>
        <p:xfrm>
          <a:off x="-3" y="-2"/>
          <a:ext cx="12192002" cy="6862844"/>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Joy, Peace </a:t>
                      </a:r>
                      <a:r>
                        <a:rPr lang="en-US" sz="2800" b="0" dirty="0">
                          <a:effectLst/>
                          <a:latin typeface="Tahoma" panose="020B0604030504040204" pitchFamily="34" charset="0"/>
                          <a:ea typeface="Tahoma" panose="020B0604030504040204" pitchFamily="34" charset="0"/>
                          <a:cs typeface="Tahoma" panose="020B0604030504040204" pitchFamily="34" charset="0"/>
                        </a:rPr>
                        <a:t>&amp; Contentment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1 Tim. 6:6-8; Phil. 4:6-7)</a:t>
                      </a:r>
                    </a:p>
                  </a:txBody>
                  <a:tcPr marL="68580" marR="68580" marT="0" marB="0"/>
                </a:tc>
                <a:tc>
                  <a:txBody>
                    <a:bodyPr/>
                    <a:lstStyle/>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Constantly complaining &amp; worried about things </a:t>
                      </a:r>
                      <a:r>
                        <a:rPr lang="en-US" sz="2800" dirty="0">
                          <a:effectLst/>
                          <a:latin typeface="Tahoma" panose="020B0604030504040204" pitchFamily="34" charset="0"/>
                          <a:ea typeface="Tahoma" panose="020B0604030504040204" pitchFamily="34" charset="0"/>
                          <a:cs typeface="Tahoma" panose="020B0604030504040204" pitchFamily="34" charset="0"/>
                        </a:rPr>
                        <a:t>they can’t control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Matt. 13:22; Phil. 2:14)</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586759">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Future Inheritance out of this World (Eph. 1:11, 14; 2:7)</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37291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57794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3558521"/>
              </p:ext>
            </p:extLst>
          </p:nvPr>
        </p:nvGraphicFramePr>
        <p:xfrm>
          <a:off x="-3" y="-2"/>
          <a:ext cx="12192002" cy="6862844"/>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Joy, Peace </a:t>
                      </a:r>
                      <a:r>
                        <a:rPr lang="en-US" sz="2800" b="0" dirty="0">
                          <a:effectLst/>
                          <a:latin typeface="Tahoma" panose="020B0604030504040204" pitchFamily="34" charset="0"/>
                          <a:ea typeface="Tahoma" panose="020B0604030504040204" pitchFamily="34" charset="0"/>
                          <a:cs typeface="Tahoma" panose="020B0604030504040204" pitchFamily="34" charset="0"/>
                        </a:rPr>
                        <a:t>&amp; Contentment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1 Tim. 6:6-8; Phil. 4:6-7)</a:t>
                      </a:r>
                    </a:p>
                  </a:txBody>
                  <a:tcPr marL="68580" marR="68580" marT="0" marB="0"/>
                </a:tc>
                <a:tc>
                  <a:txBody>
                    <a:bodyPr/>
                    <a:lstStyle/>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Constantly complaining &amp; worried about things </a:t>
                      </a:r>
                      <a:r>
                        <a:rPr lang="en-US" sz="2800" dirty="0">
                          <a:effectLst/>
                          <a:latin typeface="Tahoma" panose="020B0604030504040204" pitchFamily="34" charset="0"/>
                          <a:ea typeface="Tahoma" panose="020B0604030504040204" pitchFamily="34" charset="0"/>
                          <a:cs typeface="Tahoma" panose="020B0604030504040204" pitchFamily="34" charset="0"/>
                        </a:rPr>
                        <a:t>they can’t control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Matt. 13:22; Phil. 2:14)</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586759">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Future Inheritance out of this World (Eph. 1:11, 14; 2:7)</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Never </a:t>
                      </a:r>
                      <a:r>
                        <a:rPr lang="en-US" sz="2800" dirty="0" smtClean="0">
                          <a:effectLst/>
                          <a:latin typeface="Tahoma" panose="020B0604030504040204" pitchFamily="34" charset="0"/>
                          <a:ea typeface="Tahoma" panose="020B0604030504040204" pitchFamily="34" charset="0"/>
                          <a:cs typeface="Tahoma" panose="020B0604030504040204" pitchFamily="34" charset="0"/>
                        </a:rPr>
                        <a:t>ending pain </a:t>
                      </a:r>
                      <a:r>
                        <a:rPr lang="en-US" sz="2800" dirty="0">
                          <a:effectLst/>
                          <a:latin typeface="Tahoma" panose="020B0604030504040204" pitchFamily="34" charset="0"/>
                          <a:ea typeface="Tahoma" panose="020B0604030504040204" pitchFamily="34" charset="0"/>
                          <a:cs typeface="Tahoma" panose="020B0604030504040204" pitchFamily="34" charset="0"/>
                        </a:rPr>
                        <a:t>&amp; </a:t>
                      </a:r>
                      <a:r>
                        <a:rPr lang="en-US" sz="2800" dirty="0" smtClean="0">
                          <a:effectLst/>
                          <a:latin typeface="Tahoma" panose="020B0604030504040204" pitchFamily="34" charset="0"/>
                          <a:ea typeface="Tahoma" panose="020B0604030504040204" pitchFamily="34" charset="0"/>
                          <a:cs typeface="Tahoma" panose="020B0604030504040204" pitchFamily="34" charset="0"/>
                        </a:rPr>
                        <a:t>regret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Luke 12:13-20; </a:t>
                      </a:r>
                      <a:r>
                        <a:rPr lang="en-US" sz="2800" dirty="0" smtClean="0">
                          <a:effectLst/>
                          <a:latin typeface="Tahoma" panose="020B0604030504040204" pitchFamily="34" charset="0"/>
                          <a:ea typeface="Tahoma" panose="020B0604030504040204" pitchFamily="34" charset="0"/>
                          <a:cs typeface="Tahoma" panose="020B0604030504040204" pitchFamily="34" charset="0"/>
                        </a:rPr>
                        <a:t>Mark </a:t>
                      </a:r>
                      <a:r>
                        <a:rPr lang="en-US" sz="2800" dirty="0">
                          <a:effectLst/>
                          <a:latin typeface="Tahoma" panose="020B0604030504040204" pitchFamily="34" charset="0"/>
                          <a:ea typeface="Tahoma" panose="020B0604030504040204" pitchFamily="34" charset="0"/>
                          <a:cs typeface="Tahoma" panose="020B0604030504040204" pitchFamily="34" charset="0"/>
                        </a:rPr>
                        <a:t>9:43-48)</a:t>
                      </a:r>
                    </a:p>
                  </a:txBody>
                  <a:tcPr marL="68580" marR="68580" marT="0" marB="0"/>
                </a:tc>
              </a:tr>
            </a:tbl>
          </a:graphicData>
        </a:graphic>
      </p:graphicFrame>
    </p:spTree>
    <p:extLst>
      <p:ext uri="{BB962C8B-B14F-4D97-AF65-F5344CB8AC3E}">
        <p14:creationId xmlns:p14="http://schemas.microsoft.com/office/powerpoint/2010/main" val="2132050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3558521"/>
              </p:ext>
            </p:extLst>
          </p:nvPr>
        </p:nvGraphicFramePr>
        <p:xfrm>
          <a:off x="-3" y="-2"/>
          <a:ext cx="12192002" cy="6862844"/>
        </p:xfrm>
        <a:graphic>
          <a:graphicData uri="http://schemas.openxmlformats.org/drawingml/2006/table">
            <a:tbl>
              <a:tblPr firstRow="1" firstCol="1" bandRow="1">
                <a:tableStyleId>{073A0DAA-6AF3-43AB-8588-CEC1D06C72B9}</a:tableStyleId>
              </a:tblPr>
              <a:tblGrid>
                <a:gridCol w="6069333"/>
                <a:gridCol w="6122669"/>
              </a:tblGrid>
              <a:tr h="644345">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58057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Be holy &amp; blameless through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Divine Revelation </a:t>
                      </a: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1:4, 9; 3:3-6; 4:11-16) </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Worthless for any good deed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Titus 1:16)</a:t>
                      </a:r>
                    </a:p>
                  </a:txBody>
                  <a:tcPr marL="68580" marR="68580" marT="0" marB="0"/>
                </a:tc>
              </a:tr>
              <a:tr h="122490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Pray </a:t>
                      </a:r>
                      <a:r>
                        <a:rPr lang="en-US" sz="2800" b="0" dirty="0" smtClean="0">
                          <a:effectLst/>
                          <a:latin typeface="Tahoma" panose="020B0604030504040204" pitchFamily="34" charset="0"/>
                          <a:ea typeface="Tahoma" panose="020B0604030504040204" pitchFamily="34" charset="0"/>
                          <a:cs typeface="Tahoma" panose="020B0604030504040204" pitchFamily="34" charset="0"/>
                        </a:rPr>
                        <a:t>Confidently- </a:t>
                      </a:r>
                      <a:r>
                        <a:rPr lang="en-US" sz="2800" b="0" dirty="0">
                          <a:effectLst/>
                          <a:latin typeface="Tahoma" panose="020B0604030504040204" pitchFamily="34" charset="0"/>
                          <a:ea typeface="Tahoma" panose="020B0604030504040204" pitchFamily="34" charset="0"/>
                          <a:cs typeface="Tahoma" panose="020B0604030504040204" pitchFamily="34" charset="0"/>
                        </a:rPr>
                        <a:t>Throne of Grace (Heb. </a:t>
                      </a:r>
                      <a:r>
                        <a:rPr lang="en-US" sz="2800" b="0" dirty="0" smtClean="0">
                          <a:effectLst/>
                          <a:latin typeface="Tahoma" panose="020B0604030504040204" pitchFamily="34" charset="0"/>
                          <a:ea typeface="Tahoma" panose="020B0604030504040204" pitchFamily="34" charset="0"/>
                          <a:cs typeface="Tahoma" panose="020B0604030504040204" pitchFamily="34" charset="0"/>
                        </a:rPr>
                        <a:t>4:16</a:t>
                      </a:r>
                      <a:r>
                        <a:rPr lang="en-US" sz="2800" b="0" dirty="0">
                          <a:effectLst/>
                          <a:latin typeface="Tahoma" panose="020B0604030504040204" pitchFamily="34" charset="0"/>
                          <a:ea typeface="Tahoma" panose="020B0604030504040204" pitchFamily="34" charset="0"/>
                          <a:cs typeface="Tahoma" panose="020B0604030504040204" pitchFamily="34" charset="0"/>
                        </a:rPr>
                        <a:t>; Eph. 2:5; 3:20-21)</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Deceived by the god of this world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2 Cor. 4:4)</a:t>
                      </a:r>
                    </a:p>
                  </a:txBody>
                  <a:tcPr marL="68580" marR="68580" marT="0" marB="0"/>
                </a:tc>
              </a:tr>
              <a:tr h="1821417">
                <a:tc>
                  <a:txBody>
                    <a:bodyPr/>
                    <a:lstStyle/>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Joy, Peace </a:t>
                      </a:r>
                      <a:r>
                        <a:rPr lang="en-US" sz="2800" b="0" dirty="0">
                          <a:effectLst/>
                          <a:latin typeface="Tahoma" panose="020B0604030504040204" pitchFamily="34" charset="0"/>
                          <a:ea typeface="Tahoma" panose="020B0604030504040204" pitchFamily="34" charset="0"/>
                          <a:cs typeface="Tahoma" panose="020B0604030504040204" pitchFamily="34" charset="0"/>
                        </a:rPr>
                        <a:t>&amp; Contentment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1 Tim. 6:6-8; Phil. 4:6-7)</a:t>
                      </a:r>
                    </a:p>
                  </a:txBody>
                  <a:tcPr marL="68580" marR="68580" marT="0" marB="0"/>
                </a:tc>
                <a:tc>
                  <a:txBody>
                    <a:bodyPr/>
                    <a:lstStyle/>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Constantly complaining &amp; worried about things </a:t>
                      </a:r>
                      <a:r>
                        <a:rPr lang="en-US" sz="2800" dirty="0">
                          <a:effectLst/>
                          <a:latin typeface="Tahoma" panose="020B0604030504040204" pitchFamily="34" charset="0"/>
                          <a:ea typeface="Tahoma" panose="020B0604030504040204" pitchFamily="34" charset="0"/>
                          <a:cs typeface="Tahoma" panose="020B0604030504040204" pitchFamily="34" charset="0"/>
                        </a:rPr>
                        <a:t>they can’t control </a:t>
                      </a:r>
                      <a:endParaRPr lang="en-US" sz="28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Matt. 13:22; Phil. 2:14)</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r h="1586759">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Future Inheritance out of this World (Eph. 1:11, 14; 2:7)</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Never </a:t>
                      </a:r>
                      <a:r>
                        <a:rPr lang="en-US" sz="2800" dirty="0" smtClean="0">
                          <a:effectLst/>
                          <a:latin typeface="Tahoma" panose="020B0604030504040204" pitchFamily="34" charset="0"/>
                          <a:ea typeface="Tahoma" panose="020B0604030504040204" pitchFamily="34" charset="0"/>
                          <a:cs typeface="Tahoma" panose="020B0604030504040204" pitchFamily="34" charset="0"/>
                        </a:rPr>
                        <a:t>ending pain </a:t>
                      </a:r>
                      <a:r>
                        <a:rPr lang="en-US" sz="2800" dirty="0">
                          <a:effectLst/>
                          <a:latin typeface="Tahoma" panose="020B0604030504040204" pitchFamily="34" charset="0"/>
                          <a:ea typeface="Tahoma" panose="020B0604030504040204" pitchFamily="34" charset="0"/>
                          <a:cs typeface="Tahoma" panose="020B0604030504040204" pitchFamily="34" charset="0"/>
                        </a:rPr>
                        <a:t>&amp; </a:t>
                      </a:r>
                      <a:r>
                        <a:rPr lang="en-US" sz="2800" dirty="0" smtClean="0">
                          <a:effectLst/>
                          <a:latin typeface="Tahoma" panose="020B0604030504040204" pitchFamily="34" charset="0"/>
                          <a:ea typeface="Tahoma" panose="020B0604030504040204" pitchFamily="34" charset="0"/>
                          <a:cs typeface="Tahoma" panose="020B0604030504040204" pitchFamily="34" charset="0"/>
                        </a:rPr>
                        <a:t>regret </a:t>
                      </a:r>
                    </a:p>
                    <a:p>
                      <a:pPr marL="0" marR="0" algn="ctr">
                        <a:lnSpc>
                          <a:spcPct val="107000"/>
                        </a:lnSpc>
                        <a:spcBef>
                          <a:spcPts val="0"/>
                        </a:spcBef>
                        <a:spcAft>
                          <a:spcPts val="0"/>
                        </a:spcAft>
                      </a:pPr>
                      <a:r>
                        <a:rPr lang="en-US" sz="2800" dirty="0" smtClean="0">
                          <a:effectLst/>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Luke 12:13-20; </a:t>
                      </a:r>
                      <a:r>
                        <a:rPr lang="en-US" sz="2800" dirty="0" smtClean="0">
                          <a:effectLst/>
                          <a:latin typeface="Tahoma" panose="020B0604030504040204" pitchFamily="34" charset="0"/>
                          <a:ea typeface="Tahoma" panose="020B0604030504040204" pitchFamily="34" charset="0"/>
                          <a:cs typeface="Tahoma" panose="020B0604030504040204" pitchFamily="34" charset="0"/>
                        </a:rPr>
                        <a:t>Mark </a:t>
                      </a:r>
                      <a:r>
                        <a:rPr lang="en-US" sz="2800" dirty="0">
                          <a:effectLst/>
                          <a:latin typeface="Tahoma" panose="020B0604030504040204" pitchFamily="34" charset="0"/>
                          <a:ea typeface="Tahoma" panose="020B0604030504040204" pitchFamily="34" charset="0"/>
                          <a:cs typeface="Tahoma" panose="020B0604030504040204" pitchFamily="34" charset="0"/>
                        </a:rPr>
                        <a:t>9:43-48)</a:t>
                      </a:r>
                    </a:p>
                  </a:txBody>
                  <a:tcPr marL="68580" marR="68580" marT="0" marB="0"/>
                </a:tc>
              </a:tr>
            </a:tbl>
          </a:graphicData>
        </a:graphic>
      </p:graphicFrame>
    </p:spTree>
    <p:extLst>
      <p:ext uri="{BB962C8B-B14F-4D97-AF65-F5344CB8AC3E}">
        <p14:creationId xmlns:p14="http://schemas.microsoft.com/office/powerpoint/2010/main" val="272741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0856"/>
          </a:xfrm>
          <a:prstGeom prst="rect">
            <a:avLst/>
          </a:prstGeom>
        </p:spPr>
      </p:pic>
    </p:spTree>
    <p:extLst>
      <p:ext uri="{BB962C8B-B14F-4D97-AF65-F5344CB8AC3E}">
        <p14:creationId xmlns:p14="http://schemas.microsoft.com/office/powerpoint/2010/main" val="78359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6305471"/>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6642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833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63660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35585392"/>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6642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833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87483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5968987"/>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833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08136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0421082"/>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1833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565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82225838"/>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Dead in their sins</a:t>
                      </a:r>
                    </a:p>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(Eph. 2:1; 1 Tim. 5:24; 1 Cor. 15:17)</a:t>
                      </a:r>
                    </a:p>
                  </a:txBody>
                  <a:tcPr marL="68580" marR="68580" marT="0" marB="0"/>
                </a:tc>
              </a:tr>
              <a:tr h="1718338">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71293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1196917"/>
              </p:ext>
            </p:extLst>
          </p:nvPr>
        </p:nvGraphicFramePr>
        <p:xfrm>
          <a:off x="-3" y="-2"/>
          <a:ext cx="12192002" cy="6858002"/>
        </p:xfrm>
        <a:graphic>
          <a:graphicData uri="http://schemas.openxmlformats.org/drawingml/2006/table">
            <a:tbl>
              <a:tblPr firstRow="1" firstCol="1" bandRow="1">
                <a:tableStyleId>{073A0DAA-6AF3-43AB-8588-CEC1D06C72B9}</a:tableStyleId>
              </a:tblPr>
              <a:tblGrid>
                <a:gridCol w="6069333"/>
                <a:gridCol w="6122669"/>
              </a:tblGrid>
              <a:tr h="771692">
                <a:tc>
                  <a:txBody>
                    <a:bodyPr/>
                    <a:lstStyle/>
                    <a:p>
                      <a:pPr marL="0" marR="0" algn="ctr">
                        <a:lnSpc>
                          <a:spcPct val="107000"/>
                        </a:lnSpc>
                        <a:spcBef>
                          <a:spcPts val="0"/>
                        </a:spcBef>
                        <a:spcAft>
                          <a:spcPts val="0"/>
                        </a:spcAft>
                      </a:pPr>
                      <a:r>
                        <a:rPr lang="en-US" sz="33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Spiritual Blessings in Christ</a:t>
                      </a:r>
                    </a:p>
                  </a:txBody>
                  <a:tcPr marL="68580" marR="68580" marT="0" marB="0"/>
                </a:tc>
                <a:tc>
                  <a:txBody>
                    <a:bodyPr/>
                    <a:lstStyle/>
                    <a:p>
                      <a:pPr marL="0" marR="0" algn="ctr">
                        <a:lnSpc>
                          <a:spcPct val="107000"/>
                        </a:lnSpc>
                        <a:spcBef>
                          <a:spcPts val="0"/>
                        </a:spcBef>
                        <a:spcAft>
                          <a:spcPts val="0"/>
                        </a:spcAft>
                      </a:pPr>
                      <a:r>
                        <a:rPr lang="en-US" sz="3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Fleshly/Worldly Minded People</a:t>
                      </a:r>
                    </a:p>
                  </a:txBody>
                  <a:tcPr marL="68580" marR="68580" marT="0" marB="0"/>
                </a:tc>
              </a:tr>
              <a:tr h="1256133">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Saved from God’s wrath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Rom. 5:8-9; 8:1-3; 1 Thess. 1:10)</a:t>
                      </a:r>
                    </a:p>
                  </a:txBody>
                  <a:tcPr marL="68580" marR="68580" marT="0" marB="0"/>
                </a:tc>
                <a:tc>
                  <a:txBody>
                    <a:bodyPr/>
                    <a:lstStyle/>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Helpless/disobedient</a:t>
                      </a:r>
                    </a:p>
                    <a:p>
                      <a:pPr marL="0" marR="0" algn="ctr">
                        <a:lnSpc>
                          <a:spcPct val="107000"/>
                        </a:lnSpc>
                        <a:spcBef>
                          <a:spcPts val="0"/>
                        </a:spcBef>
                        <a:spcAft>
                          <a:spcPts val="0"/>
                        </a:spcAft>
                      </a:pPr>
                      <a:r>
                        <a:rPr lang="en-US" sz="2800" dirty="0">
                          <a:effectLst/>
                          <a:latin typeface="Tahoma" panose="020B0604030504040204" pitchFamily="34" charset="0"/>
                          <a:ea typeface="Tahoma" panose="020B0604030504040204" pitchFamily="34" charset="0"/>
                          <a:cs typeface="Tahoma" panose="020B0604030504040204" pitchFamily="34" charset="0"/>
                        </a:rPr>
                        <a:t>(Rom. 1:18ff; 5:6; 2 Thess. 1:7-9)</a:t>
                      </a:r>
                    </a:p>
                  </a:txBody>
                  <a:tcPr marL="68580" marR="68580" marT="0" marB="0"/>
                </a:tc>
              </a:tr>
              <a:tr h="1664282">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Forgiven of all your sins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Acts 2:38; Eph. 1:7; 2:8-9;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Heb</a:t>
                      </a:r>
                      <a:r>
                        <a:rPr lang="en-US" sz="2800" b="0" dirty="0">
                          <a:effectLst/>
                          <a:latin typeface="Tahoma" panose="020B0604030504040204" pitchFamily="34" charset="0"/>
                          <a:ea typeface="Tahoma" panose="020B0604030504040204" pitchFamily="34" charset="0"/>
                          <a:cs typeface="Tahoma" panose="020B0604030504040204" pitchFamily="34" charset="0"/>
                        </a:rPr>
                        <a:t>. 8:12-13)</a:t>
                      </a:r>
                    </a:p>
                  </a:txBody>
                  <a:tcPr marL="68580" marR="68580" marT="0" marB="0"/>
                </a:tc>
                <a:tc>
                  <a:txBody>
                    <a:bodyPr/>
                    <a:lstStyle/>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Dead in their sins</a:t>
                      </a:r>
                    </a:p>
                    <a:p>
                      <a:pPr marL="0" marR="0" algn="ctr">
                        <a:lnSpc>
                          <a:spcPct val="107000"/>
                        </a:lnSpc>
                        <a:spcBef>
                          <a:spcPts val="0"/>
                        </a:spcBef>
                        <a:spcAft>
                          <a:spcPts val="0"/>
                        </a:spcAft>
                      </a:pPr>
                      <a:r>
                        <a:rPr lang="en-US" sz="2800">
                          <a:effectLst/>
                          <a:latin typeface="Tahoma" panose="020B0604030504040204" pitchFamily="34" charset="0"/>
                          <a:ea typeface="Tahoma" panose="020B0604030504040204" pitchFamily="34" charset="0"/>
                          <a:cs typeface="Tahoma" panose="020B0604030504040204" pitchFamily="34" charset="0"/>
                        </a:rPr>
                        <a:t>(Eph. 2:1; 1 Tim. 5:24; 1 Cor. 15:17)</a:t>
                      </a:r>
                    </a:p>
                  </a:txBody>
                  <a:tcPr marL="68580" marR="68580" marT="0" marB="0"/>
                </a:tc>
              </a:tr>
              <a:tr h="1718338">
                <a:tc>
                  <a:txBody>
                    <a:bodyPr/>
                    <a:lstStyle/>
                    <a:p>
                      <a:pPr marL="0" marR="0" algn="ctr">
                        <a:lnSpc>
                          <a:spcPct val="107000"/>
                        </a:lnSpc>
                        <a:spcBef>
                          <a:spcPts val="0"/>
                        </a:spcBef>
                        <a:spcAft>
                          <a:spcPts val="0"/>
                        </a:spcAft>
                      </a:pPr>
                      <a:r>
                        <a:rPr lang="en-US" sz="2800" b="0" dirty="0">
                          <a:effectLst/>
                          <a:latin typeface="Tahoma" panose="020B0604030504040204" pitchFamily="34" charset="0"/>
                          <a:ea typeface="Tahoma" panose="020B0604030504040204" pitchFamily="34" charset="0"/>
                          <a:cs typeface="Tahoma" panose="020B0604030504040204" pitchFamily="34" charset="0"/>
                        </a:rPr>
                        <a:t>Born again to a living hope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a:t>
                      </a:r>
                      <a:r>
                        <a:rPr lang="en-US" sz="2800" b="0" dirty="0">
                          <a:effectLst/>
                          <a:latin typeface="Tahoma" panose="020B0604030504040204" pitchFamily="34" charset="0"/>
                          <a:ea typeface="Tahoma" panose="020B0604030504040204" pitchFamily="34" charset="0"/>
                          <a:cs typeface="Tahoma" panose="020B0604030504040204" pitchFamily="34" charset="0"/>
                        </a:rPr>
                        <a:t>Eph. 2:4-5; 1 Pet. 1:3, 22; </a:t>
                      </a:r>
                      <a:endParaRPr lang="en-US" sz="2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2800" b="0" dirty="0" smtClean="0">
                          <a:effectLst/>
                          <a:latin typeface="Tahoma" panose="020B0604030504040204" pitchFamily="34" charset="0"/>
                          <a:ea typeface="Tahoma" panose="020B0604030504040204" pitchFamily="34" charset="0"/>
                          <a:cs typeface="Tahoma" panose="020B0604030504040204" pitchFamily="34" charset="0"/>
                        </a:rPr>
                        <a:t>Rom</a:t>
                      </a:r>
                      <a:r>
                        <a:rPr lang="en-US" sz="2800" b="0" dirty="0">
                          <a:effectLst/>
                          <a:latin typeface="Tahoma" panose="020B0604030504040204" pitchFamily="34" charset="0"/>
                          <a:ea typeface="Tahoma" panose="020B0604030504040204" pitchFamily="34" charset="0"/>
                          <a:cs typeface="Tahoma" panose="020B0604030504040204" pitchFamily="34" charset="0"/>
                        </a:rPr>
                        <a:t>. 6:3-4)</a:t>
                      </a: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7557">
                <a:tc>
                  <a:txBody>
                    <a:bodyPr/>
                    <a:lstStyle/>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93110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1512</Words>
  <Application>Microsoft Office PowerPoint</Application>
  <PresentationFormat>Widescreen</PresentationFormat>
  <Paragraphs>217</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6</cp:revision>
  <dcterms:created xsi:type="dcterms:W3CDTF">2020-07-04T13:02:32Z</dcterms:created>
  <dcterms:modified xsi:type="dcterms:W3CDTF">2020-07-06T15:03:35Z</dcterms:modified>
</cp:coreProperties>
</file>