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7" r:id="rId2"/>
    <p:sldId id="256" r:id="rId3"/>
    <p:sldId id="258" r:id="rId4"/>
    <p:sldId id="260" r:id="rId5"/>
    <p:sldId id="269" r:id="rId6"/>
    <p:sldId id="270" r:id="rId7"/>
    <p:sldId id="261" r:id="rId8"/>
    <p:sldId id="271" r:id="rId9"/>
    <p:sldId id="272" r:id="rId10"/>
    <p:sldId id="262" r:id="rId11"/>
    <p:sldId id="273" r:id="rId12"/>
    <p:sldId id="274" r:id="rId13"/>
    <p:sldId id="275" r:id="rId14"/>
    <p:sldId id="263" r:id="rId15"/>
    <p:sldId id="276" r:id="rId16"/>
    <p:sldId id="277" r:id="rId17"/>
    <p:sldId id="259" r:id="rId18"/>
    <p:sldId id="278" r:id="rId19"/>
    <p:sldId id="264" r:id="rId20"/>
    <p:sldId id="279" r:id="rId21"/>
    <p:sldId id="280" r:id="rId22"/>
    <p:sldId id="281" r:id="rId23"/>
    <p:sldId id="265" r:id="rId24"/>
    <p:sldId id="282" r:id="rId25"/>
    <p:sldId id="283" r:id="rId26"/>
    <p:sldId id="266" r:id="rId27"/>
    <p:sldId id="285" r:id="rId28"/>
    <p:sldId id="284" r:id="rId29"/>
    <p:sldId id="286" r:id="rId30"/>
    <p:sldId id="268" r:id="rId31"/>
    <p:sldId id="287" r:id="rId32"/>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85341" autoAdjust="0"/>
  </p:normalViewPr>
  <p:slideViewPr>
    <p:cSldViewPr snapToGrid="0">
      <p:cViewPr varScale="1">
        <p:scale>
          <a:sx n="79" d="100"/>
          <a:sy n="79" d="100"/>
        </p:scale>
        <p:origin x="1014" y="7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52438"/>
          </a:xfrm>
          <a:prstGeom prst="rect">
            <a:avLst/>
          </a:prstGeom>
        </p:spPr>
        <p:txBody>
          <a:bodyPr vert="horz" lIns="91440" tIns="45720" rIns="91440" bIns="45720" rtlCol="0"/>
          <a:lstStyle>
            <a:lvl1pPr algn="r">
              <a:defRPr sz="1200"/>
            </a:lvl1pPr>
          </a:lstStyle>
          <a:p>
            <a:fld id="{D66C5379-C356-41E8-9795-7275EE6726EC}" type="datetimeFigureOut">
              <a:rPr lang="en-US" smtClean="0"/>
              <a:t>3/21/2020</a:t>
            </a:fld>
            <a:endParaRPr lang="en-US"/>
          </a:p>
        </p:txBody>
      </p:sp>
      <p:sp>
        <p:nvSpPr>
          <p:cNvPr id="4" name="Footer Placeholder 3"/>
          <p:cNvSpPr>
            <a:spLocks noGrp="1"/>
          </p:cNvSpPr>
          <p:nvPr>
            <p:ph type="ftr" sz="quarter" idx="2"/>
          </p:nvPr>
        </p:nvSpPr>
        <p:spPr>
          <a:xfrm>
            <a:off x="0" y="8575675"/>
            <a:ext cx="3067050" cy="4524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575675"/>
            <a:ext cx="3067050" cy="452438"/>
          </a:xfrm>
          <a:prstGeom prst="rect">
            <a:avLst/>
          </a:prstGeom>
        </p:spPr>
        <p:txBody>
          <a:bodyPr vert="horz" lIns="91440" tIns="45720" rIns="91440" bIns="45720" rtlCol="0" anchor="b"/>
          <a:lstStyle>
            <a:lvl1pPr algn="r">
              <a:defRPr sz="1200"/>
            </a:lvl1pPr>
          </a:lstStyle>
          <a:p>
            <a:fld id="{591FB4B0-4F7A-48B7-BDF8-15C793C0727E}" type="slidenum">
              <a:rPr lang="en-US" smtClean="0"/>
              <a:t>‹#›</a:t>
            </a:fld>
            <a:endParaRPr lang="en-US"/>
          </a:p>
        </p:txBody>
      </p:sp>
    </p:spTree>
    <p:extLst>
      <p:ext uri="{BB962C8B-B14F-4D97-AF65-F5344CB8AC3E}">
        <p14:creationId xmlns:p14="http://schemas.microsoft.com/office/powerpoint/2010/main" val="2174266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974"/>
          </a:xfrm>
          <a:prstGeom prst="rect">
            <a:avLst/>
          </a:prstGeom>
        </p:spPr>
        <p:txBody>
          <a:bodyPr vert="horz" lIns="91440" tIns="45720" rIns="91440" bIns="45720" rtlCol="0"/>
          <a:lstStyle>
            <a:lvl1pPr algn="r">
              <a:defRPr sz="1200"/>
            </a:lvl1pPr>
          </a:lstStyle>
          <a:p>
            <a:fld id="{DAD6BC8A-FEDD-433C-8BF0-7B8A45DF7A32}" type="datetimeFigureOut">
              <a:rPr lang="en-US" smtClean="0"/>
              <a:t>3/21/2020</a:t>
            </a:fld>
            <a:endParaRPr lang="en-US"/>
          </a:p>
        </p:txBody>
      </p:sp>
      <p:sp>
        <p:nvSpPr>
          <p:cNvPr id="4" name="Slide Image Placeholder 3"/>
          <p:cNvSpPr>
            <a:spLocks noGrp="1" noRot="1" noChangeAspect="1"/>
          </p:cNvSpPr>
          <p:nvPr>
            <p:ph type="sldImg" idx="2"/>
          </p:nvPr>
        </p:nvSpPr>
        <p:spPr>
          <a:xfrm>
            <a:off x="830263" y="1128713"/>
            <a:ext cx="5416550" cy="30464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44780"/>
            <a:ext cx="5661660" cy="35548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3"/>
          </a:xfrm>
          <a:prstGeom prst="rect">
            <a:avLst/>
          </a:prstGeom>
        </p:spPr>
        <p:txBody>
          <a:bodyPr vert="horz" lIns="91440" tIns="45720" rIns="91440" bIns="45720" rtlCol="0" anchor="b"/>
          <a:lstStyle>
            <a:lvl1pPr algn="r">
              <a:defRPr sz="1200"/>
            </a:lvl1pPr>
          </a:lstStyle>
          <a:p>
            <a:fld id="{B1ABB8B1-35C2-44D7-A109-B820CAD396A5}" type="slidenum">
              <a:rPr lang="en-US" smtClean="0"/>
              <a:t>‹#›</a:t>
            </a:fld>
            <a:endParaRPr lang="en-US"/>
          </a:p>
        </p:txBody>
      </p:sp>
    </p:spTree>
    <p:extLst>
      <p:ext uri="{BB962C8B-B14F-4D97-AF65-F5344CB8AC3E}">
        <p14:creationId xmlns:p14="http://schemas.microsoft.com/office/powerpoint/2010/main" val="379883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iblehub.com/greek/3309.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are panicked</a:t>
            </a:r>
            <a:r>
              <a:rPr lang="en-US" baseline="0" dirty="0" smtClean="0"/>
              <a:t> and worried about the Coronavirus and it seems to be the only think that’s being talked about today.  As Christians we can be caught up in the frenzy and be so frazzled that we are choked by them so that we don’t bear fruit for God any longer (Luke 8:14).  Different views- this virus is just a hoax, it’s not real, maybe saying that from a perspective because their freedom is restricted from doing what they want right now (hate being isolated cooped up in the house)- 23 year old from Texas who said he had the virus on social media (even though he didn’t) to make a point that you can’t believe everything you read, arrested &amp; put in a jail under a $1,000 bond.  Some will say that we are going to worship God no matter what the government says because Peter said we must obey God rather than men. With sincerity of heart, they might judge &amp; condemn brethren who are afraid to meet.   But the church of Christ is not being singled out as all the other social gatherings over 10 are singled out. The governor said in a conference call that he wasn’t talking about churches for we have religious freedom. Our elders looked at what Tarrant County judge Glen Whitley said and determined that at the end of item #10 “provided that needed staff can produce audio/visual services for transmission”.  The elders took that to mean if a church can livestream, they can’t meet in person.  </a:t>
            </a:r>
            <a:r>
              <a:rPr lang="en-US" baseline="0" dirty="0" err="1" smtClean="0"/>
              <a:t>Woodmont</a:t>
            </a:r>
            <a:r>
              <a:rPr lang="en-US" baseline="0" dirty="0" smtClean="0"/>
              <a:t> does not have that capability so we can meet since we have the space to spread out and meet the 6 foot distancing guidelines.  Be careful not to judge or condemn our elders decision to have services as some might criticize that decision.  Also don’t judge &amp; condemn those who didn’t come this morning who have to be isolated because of possible contact with a virus carrier, weakened immune systems or our elderly or out of safety concerns as all are vulnerable to the virus. It is a worrisome time but Jesus has the cure for worry just as He has the only cure for the spiritual pandemic of sin which we discussed last week. </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1</a:t>
            </a:fld>
            <a:endParaRPr lang="en-US"/>
          </a:p>
        </p:txBody>
      </p:sp>
    </p:spTree>
    <p:extLst>
      <p:ext uri="{BB962C8B-B14F-4D97-AF65-F5344CB8AC3E}">
        <p14:creationId xmlns:p14="http://schemas.microsoft.com/office/powerpoint/2010/main" val="4135352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worried</a:t>
            </a:r>
            <a:r>
              <a:rPr lang="en-US" baseline="0" dirty="0" smtClean="0"/>
              <a:t> about the future/how long this will last or how long you will live? </a:t>
            </a:r>
            <a:r>
              <a:rPr lang="en-US" dirty="0" smtClean="0">
                <a:solidFill>
                  <a:schemeClr val="bg1"/>
                </a:solidFill>
                <a:latin typeface="Tahoma" pitchFamily="34" charset="0"/>
                <a:ea typeface="Tahoma" pitchFamily="34" charset="0"/>
                <a:cs typeface="Tahoma" pitchFamily="34" charset="0"/>
              </a:rPr>
              <a:t>Many worry themselves to an early grave over things they cannot control.</a:t>
            </a:r>
            <a:r>
              <a:rPr lang="en-US" sz="800" dirty="0" smtClean="0">
                <a:solidFill>
                  <a:schemeClr val="bg1"/>
                </a:solidFill>
                <a:latin typeface="Tahoma" pitchFamily="34" charset="0"/>
                <a:ea typeface="Tahoma" pitchFamily="34" charset="0"/>
                <a:cs typeface="Tahoma" pitchFamily="34" charset="0"/>
              </a:rPr>
              <a:t>  </a:t>
            </a:r>
            <a:r>
              <a:rPr lang="en-US" baseline="0" dirty="0" smtClean="0"/>
              <a:t>Doctor says that you are terminal and gives you a certain time to live or you go into hospice care!  Job suffered the loss of everything that he had including his 10 children, he lost his health with painful boils, his wife tells him to curse God and die, his friends believe that he must have sinned very badly and try to get him to repent so that he will be blessed again.  In the midst of all that he said, “I know that My Redeemer Lives”. </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11</a:t>
            </a:fld>
            <a:endParaRPr lang="en-US"/>
          </a:p>
        </p:txBody>
      </p:sp>
    </p:spTree>
    <p:extLst>
      <p:ext uri="{BB962C8B-B14F-4D97-AF65-F5344CB8AC3E}">
        <p14:creationId xmlns:p14="http://schemas.microsoft.com/office/powerpoint/2010/main" val="3800965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have to fear death any longer- I know that My Redeemer lives and He makes intercession</a:t>
            </a:r>
            <a:r>
              <a:rPr lang="en-US" baseline="0" dirty="0" smtClean="0"/>
              <a:t> for the saints as our merciful and faithful High Priest (Heb. 4:14-16).</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12</a:t>
            </a:fld>
            <a:endParaRPr lang="en-US"/>
          </a:p>
        </p:txBody>
      </p:sp>
    </p:spTree>
    <p:extLst>
      <p:ext uri="{BB962C8B-B14F-4D97-AF65-F5344CB8AC3E}">
        <p14:creationId xmlns:p14="http://schemas.microsoft.com/office/powerpoint/2010/main" val="2744804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Martha</a:t>
            </a:r>
            <a:r>
              <a:rPr lang="en-US" baseline="0" dirty="0" smtClean="0"/>
              <a:t> believed that Jesus Christ was the Son of God and that He is the resurrection and the life.  You don’t have to worry about things you can’t control or death because I know that My Redeemer lives. </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13</a:t>
            </a:fld>
            <a:endParaRPr lang="en-US"/>
          </a:p>
        </p:txBody>
      </p:sp>
    </p:spTree>
    <p:extLst>
      <p:ext uri="{BB962C8B-B14F-4D97-AF65-F5344CB8AC3E}">
        <p14:creationId xmlns:p14="http://schemas.microsoft.com/office/powerpoint/2010/main" val="1653523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14</a:t>
            </a:fld>
            <a:endParaRPr lang="en-US"/>
          </a:p>
        </p:txBody>
      </p:sp>
    </p:spTree>
    <p:extLst>
      <p:ext uri="{BB962C8B-B14F-4D97-AF65-F5344CB8AC3E}">
        <p14:creationId xmlns:p14="http://schemas.microsoft.com/office/powerpoint/2010/main" val="3724688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When you are focused on your</a:t>
            </a:r>
            <a:r>
              <a:rPr lang="en-US" baseline="0" dirty="0" smtClean="0"/>
              <a:t> own life &amp; no one else’s (don’t think of God’s will), you generally worry about events that you can’t control like this virus &amp; your life will always depend on the circumstances.  Emotions fluctuate up &amp; down as with this virus &amp; the restrictions we face. When bad things happen, you are more likely to say or do things which can hurt others deeply &amp; even cause division in the body.  Even though Jesus healed many people and taught them the truth the Jews persecuted him, but He was thinking of them and died for their sins and yours and mine.  Think of others before yourself.  </a:t>
            </a:r>
            <a:r>
              <a:rPr lang="en-US" baseline="0" dirty="0" err="1" smtClean="0"/>
              <a:t>Merimnao</a:t>
            </a:r>
            <a:r>
              <a:rPr lang="en-US" baseline="0" dirty="0" smtClean="0"/>
              <a:t> (be concerned about others) not yourself which leads to anxiety. </a:t>
            </a:r>
            <a:endParaRPr lang="en-US" dirty="0" smtClean="0"/>
          </a:p>
          <a:p>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15</a:t>
            </a:fld>
            <a:endParaRPr lang="en-US"/>
          </a:p>
        </p:txBody>
      </p:sp>
    </p:spTree>
    <p:extLst>
      <p:ext uri="{BB962C8B-B14F-4D97-AF65-F5344CB8AC3E}">
        <p14:creationId xmlns:p14="http://schemas.microsoft.com/office/powerpoint/2010/main" val="115142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Timothy was genuinely concerned about brethren and so should we in the midst of this crisis.  We are not going to look down on brethren who decide not to meet here with us today as those who are weak in the faith and need to be rebuked for their lack of faith or think they are too worried or panicked to come.  We aren’t going to look down our nose on other brethren or condemn them for not meeting because they are genuinely concerned about their brethren.  If we don’t have the same care it it may lead to division (1 Cor. 12:25).</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16</a:t>
            </a:fld>
            <a:endParaRPr lang="en-US"/>
          </a:p>
        </p:txBody>
      </p:sp>
    </p:spTree>
    <p:extLst>
      <p:ext uri="{BB962C8B-B14F-4D97-AF65-F5344CB8AC3E}">
        <p14:creationId xmlns:p14="http://schemas.microsoft.com/office/powerpoint/2010/main" val="3235563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gn="ctr">
              <a:buNone/>
              <a:defRPr/>
            </a:pPr>
            <a:r>
              <a:rPr lang="en-US" baseline="0" dirty="0" smtClean="0">
                <a:solidFill>
                  <a:schemeClr val="bg1"/>
                </a:solidFill>
                <a:latin typeface="Tahoma" pitchFamily="34" charset="0"/>
                <a:ea typeface="Tahoma" pitchFamily="34" charset="0"/>
                <a:cs typeface="Tahoma" pitchFamily="34" charset="0"/>
              </a:rPr>
              <a:t>The </a:t>
            </a:r>
            <a:r>
              <a:rPr lang="en-US" baseline="0" dirty="0" smtClean="0">
                <a:solidFill>
                  <a:schemeClr val="bg1"/>
                </a:solidFill>
                <a:latin typeface="Tahoma" pitchFamily="34" charset="0"/>
                <a:ea typeface="Tahoma" pitchFamily="34" charset="0"/>
                <a:cs typeface="Tahoma" pitchFamily="34" charset="0"/>
              </a:rPr>
              <a:t>rich young ruler kept all the commandments but didn’t put God first and walked away from eternal life.  The disciples were learning lessons that was designed to help them realize that the Lord’s kingdom must come first and you can’t buy your way into heaven.  </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17</a:t>
            </a:fld>
            <a:endParaRPr lang="en-US"/>
          </a:p>
        </p:txBody>
      </p:sp>
    </p:spTree>
    <p:extLst>
      <p:ext uri="{BB962C8B-B14F-4D97-AF65-F5344CB8AC3E}">
        <p14:creationId xmlns:p14="http://schemas.microsoft.com/office/powerpoint/2010/main" val="3273443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r>
              <a:rPr lang="en-US" dirty="0" smtClean="0">
                <a:solidFill>
                  <a:schemeClr val="bg1"/>
                </a:solidFill>
                <a:latin typeface="Tahoma" pitchFamily="34" charset="0"/>
                <a:ea typeface="Tahoma" pitchFamily="34" charset="0"/>
                <a:cs typeface="Tahoma" pitchFamily="34" charset="0"/>
              </a:rPr>
              <a:t>If God can clothe the lilies and grass of the field will he not be able to provide clothing for you?   Jesus rebukes them for their lack of faith in God.  Your Father knows that you have</a:t>
            </a:r>
            <a:r>
              <a:rPr lang="en-US" baseline="0" dirty="0" smtClean="0">
                <a:solidFill>
                  <a:schemeClr val="bg1"/>
                </a:solidFill>
                <a:latin typeface="Tahoma" pitchFamily="34" charset="0"/>
                <a:ea typeface="Tahoma" pitchFamily="34" charset="0"/>
                <a:cs typeface="Tahoma" pitchFamily="34" charset="0"/>
              </a:rPr>
              <a:t> to eat, drink, and be clothed to survive in this world but don’t worry about it. </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18</a:t>
            </a:fld>
            <a:endParaRPr lang="en-US"/>
          </a:p>
        </p:txBody>
      </p:sp>
    </p:spTree>
    <p:extLst>
      <p:ext uri="{BB962C8B-B14F-4D97-AF65-F5344CB8AC3E}">
        <p14:creationId xmlns:p14="http://schemas.microsoft.com/office/powerpoint/2010/main" val="2924528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19</a:t>
            </a:fld>
            <a:endParaRPr lang="en-US"/>
          </a:p>
        </p:txBody>
      </p:sp>
    </p:spTree>
    <p:extLst>
      <p:ext uri="{BB962C8B-B14F-4D97-AF65-F5344CB8AC3E}">
        <p14:creationId xmlns:p14="http://schemas.microsoft.com/office/powerpoint/2010/main" val="4154543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We must learn to surrender all to Jesus!  Store</a:t>
            </a:r>
            <a:r>
              <a:rPr lang="en-US" baseline="0" dirty="0" smtClean="0"/>
              <a:t> up treasures in heaven.  </a:t>
            </a:r>
            <a:endParaRPr lang="en-US" dirty="0" smtClean="0"/>
          </a:p>
        </p:txBody>
      </p:sp>
      <p:sp>
        <p:nvSpPr>
          <p:cNvPr id="4" name="Slide Number Placeholder 3"/>
          <p:cNvSpPr>
            <a:spLocks noGrp="1"/>
          </p:cNvSpPr>
          <p:nvPr>
            <p:ph type="sldNum" sz="quarter" idx="10"/>
          </p:nvPr>
        </p:nvSpPr>
        <p:spPr/>
        <p:txBody>
          <a:bodyPr/>
          <a:lstStyle/>
          <a:p>
            <a:fld id="{B1ABB8B1-35C2-44D7-A109-B820CAD396A5}" type="slidenum">
              <a:rPr lang="en-US" smtClean="0"/>
              <a:t>20</a:t>
            </a:fld>
            <a:endParaRPr lang="en-US"/>
          </a:p>
        </p:txBody>
      </p:sp>
    </p:spTree>
    <p:extLst>
      <p:ext uri="{BB962C8B-B14F-4D97-AF65-F5344CB8AC3E}">
        <p14:creationId xmlns:p14="http://schemas.microsoft.com/office/powerpoint/2010/main" val="8720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Jesus uses this word 6X in the Sermon on</a:t>
            </a:r>
            <a:r>
              <a:rPr lang="en-US" sz="1200" kern="1200" baseline="0" dirty="0" smtClean="0">
                <a:solidFill>
                  <a:schemeClr val="tx1"/>
                </a:solidFill>
                <a:effectLst/>
                <a:latin typeface="+mn-lt"/>
                <a:ea typeface="+mn-ea"/>
                <a:cs typeface="+mn-cs"/>
              </a:rPr>
              <a:t> the Mount which is translated worry in NASB </a:t>
            </a:r>
            <a:r>
              <a:rPr lang="en-US" sz="1200" kern="1200" dirty="0" err="1" smtClean="0">
                <a:solidFill>
                  <a:schemeClr val="tx1"/>
                </a:solidFill>
                <a:effectLst/>
                <a:latin typeface="+mn-lt"/>
                <a:ea typeface="+mn-ea"/>
                <a:cs typeface="+mn-cs"/>
              </a:rPr>
              <a:t>merimnao</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mer</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im</a:t>
            </a:r>
            <a:r>
              <a:rPr lang="en-US" sz="1200" kern="1200" dirty="0" smtClean="0">
                <a:solidFill>
                  <a:schemeClr val="tx1"/>
                </a:solidFill>
                <a:effectLst/>
                <a:latin typeface="+mn-lt"/>
                <a:ea typeface="+mn-ea"/>
                <a:cs typeface="+mn-cs"/>
              </a:rPr>
              <a:t>-nah'-o} </a:t>
            </a:r>
            <a:r>
              <a:rPr lang="en-US" sz="1200" b="0" i="0" kern="1200" dirty="0" smtClean="0">
                <a:solidFill>
                  <a:schemeClr val="tx1"/>
                </a:solidFill>
                <a:effectLst/>
                <a:latin typeface="+mn-lt"/>
                <a:ea typeface="+mn-ea"/>
                <a:cs typeface="+mn-cs"/>
              </a:rPr>
              <a:t>"a </a:t>
            </a:r>
            <a:r>
              <a:rPr lang="en-US" sz="1200" b="0" i="1" kern="1200" dirty="0" smtClean="0">
                <a:solidFill>
                  <a:schemeClr val="tx1"/>
                </a:solidFill>
                <a:effectLst/>
                <a:latin typeface="+mn-lt"/>
                <a:ea typeface="+mn-ea"/>
                <a:cs typeface="+mn-cs"/>
              </a:rPr>
              <a:t>part</a:t>
            </a:r>
            <a:r>
              <a:rPr lang="en-US" sz="1200" b="0" i="0" kern="1200" dirty="0" smtClean="0">
                <a:solidFill>
                  <a:schemeClr val="tx1"/>
                </a:solidFill>
                <a:effectLst/>
                <a:latin typeface="+mn-lt"/>
                <a:ea typeface="+mn-ea"/>
                <a:cs typeface="+mn-cs"/>
              </a:rPr>
              <a:t>, as opposed to the whole") – properly, drawn in opposite directions; "divided into parts" (A. T. Robertson); (figuratively) "to go to pieces" because </a:t>
            </a:r>
            <a:r>
              <a:rPr lang="en-US" sz="1200" b="0" i="1" kern="1200" dirty="0" smtClean="0">
                <a:solidFill>
                  <a:schemeClr val="tx1"/>
                </a:solidFill>
                <a:effectLst/>
                <a:latin typeface="+mn-lt"/>
                <a:ea typeface="+mn-ea"/>
                <a:cs typeface="+mn-cs"/>
              </a:rPr>
              <a:t>pulled apart</a:t>
            </a:r>
            <a:r>
              <a:rPr lang="en-US" sz="1200" b="0" i="0" kern="1200" dirty="0" smtClean="0">
                <a:solidFill>
                  <a:schemeClr val="tx1"/>
                </a:solidFill>
                <a:effectLst/>
                <a:latin typeface="+mn-lt"/>
                <a:ea typeface="+mn-ea"/>
                <a:cs typeface="+mn-cs"/>
              </a:rPr>
              <a:t> (in different directions), like the force exerted by sinful </a:t>
            </a:r>
            <a:r>
              <a:rPr lang="en-US" sz="1200" b="0" i="1" kern="1200" dirty="0" smtClean="0">
                <a:solidFill>
                  <a:schemeClr val="tx1"/>
                </a:solidFill>
                <a:effectLst/>
                <a:latin typeface="+mn-lt"/>
                <a:ea typeface="+mn-ea"/>
                <a:cs typeface="+mn-cs"/>
              </a:rPr>
              <a:t>anxiety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worry</a:t>
            </a:r>
            <a:r>
              <a:rPr lang="en-US" sz="1200" b="0" i="0" kern="1200" dirty="0" smtClean="0">
                <a:solidFill>
                  <a:schemeClr val="tx1"/>
                </a:solidFill>
                <a:effectLst/>
                <a:latin typeface="+mn-lt"/>
                <a:ea typeface="+mn-ea"/>
                <a:cs typeface="+mn-cs"/>
              </a:rPr>
              <a:t>). Positively, </a:t>
            </a:r>
            <a:r>
              <a:rPr lang="en-US" sz="1200" b="0" i="0" u="none" strike="noStrike" kern="1200" dirty="0" smtClean="0">
                <a:solidFill>
                  <a:schemeClr val="tx1"/>
                </a:solidFill>
                <a:effectLst/>
                <a:latin typeface="+mn-lt"/>
                <a:ea typeface="+mn-ea"/>
                <a:cs typeface="+mn-cs"/>
                <a:hlinkClick r:id="rId3"/>
              </a:rPr>
              <a:t>3309</a:t>
            </a:r>
            <a:r>
              <a:rPr lang="en-US" sz="1200" b="0" i="0"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merimnáō</a:t>
            </a:r>
            <a:r>
              <a:rPr lang="en-US" sz="1200" b="0" i="0" kern="1200" dirty="0" smtClean="0">
                <a:solidFill>
                  <a:schemeClr val="tx1"/>
                </a:solidFill>
                <a:effectLst/>
                <a:latin typeface="+mn-lt"/>
                <a:ea typeface="+mn-ea"/>
                <a:cs typeface="+mn-cs"/>
              </a:rPr>
              <a:t>) is used of </a:t>
            </a:r>
            <a:r>
              <a:rPr lang="en-US" sz="1200" b="0" i="1" kern="1200" dirty="0" smtClean="0">
                <a:solidFill>
                  <a:schemeClr val="tx1"/>
                </a:solidFill>
                <a:effectLst/>
                <a:latin typeface="+mn-lt"/>
                <a:ea typeface="+mn-ea"/>
                <a:cs typeface="+mn-cs"/>
              </a:rPr>
              <a:t>effectively distributing</a:t>
            </a:r>
            <a:r>
              <a:rPr lang="en-US" sz="1200" b="0" i="0" kern="1200" dirty="0" smtClean="0">
                <a:solidFill>
                  <a:schemeClr val="tx1"/>
                </a:solidFill>
                <a:effectLst/>
                <a:latin typeface="+mn-lt"/>
                <a:ea typeface="+mn-ea"/>
                <a:cs typeface="+mn-cs"/>
              </a:rPr>
              <a:t> concern, in proper relation to the </a:t>
            </a:r>
            <a:r>
              <a:rPr lang="en-US" sz="1200" b="0" i="1" kern="1200" dirty="0" smtClean="0">
                <a:solidFill>
                  <a:schemeClr val="tx1"/>
                </a:solidFill>
                <a:effectLst/>
                <a:latin typeface="+mn-lt"/>
                <a:ea typeface="+mn-ea"/>
                <a:cs typeface="+mn-cs"/>
              </a:rPr>
              <a:t>whole</a:t>
            </a:r>
            <a:r>
              <a:rPr lang="en-US" sz="1200" b="0" i="0" kern="1200" dirty="0" smtClean="0">
                <a:solidFill>
                  <a:schemeClr val="tx1"/>
                </a:solidFill>
                <a:effectLst/>
                <a:latin typeface="+mn-lt"/>
                <a:ea typeface="+mn-ea"/>
                <a:cs typeface="+mn-cs"/>
              </a:rPr>
              <a:t> picture (cf. 1 </a:t>
            </a:r>
            <a:r>
              <a:rPr lang="en-US" sz="1200" b="0" i="0" kern="1200" dirty="0" err="1" smtClean="0">
                <a:solidFill>
                  <a:schemeClr val="tx1"/>
                </a:solidFill>
                <a:effectLst/>
                <a:latin typeface="+mn-lt"/>
                <a:ea typeface="+mn-ea"/>
                <a:cs typeface="+mn-cs"/>
              </a:rPr>
              <a:t>Cor</a:t>
            </a:r>
            <a:r>
              <a:rPr lang="en-US" sz="1200" b="0" i="0" kern="1200" dirty="0" smtClean="0">
                <a:solidFill>
                  <a:schemeClr val="tx1"/>
                </a:solidFill>
                <a:effectLst/>
                <a:latin typeface="+mn-lt"/>
                <a:ea typeface="+mn-ea"/>
                <a:cs typeface="+mn-cs"/>
              </a:rPr>
              <a:t> 12:25; Phil 2:20).</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2</a:t>
            </a:fld>
            <a:endParaRPr lang="en-US"/>
          </a:p>
        </p:txBody>
      </p:sp>
    </p:spTree>
    <p:extLst>
      <p:ext uri="{BB962C8B-B14F-4D97-AF65-F5344CB8AC3E}">
        <p14:creationId xmlns:p14="http://schemas.microsoft.com/office/powerpoint/2010/main" val="3677477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Don’t fear those who kill the body but are unable to kill the soul but fear Him who is able to destroy both soul and body in hell.  But I am worried about this virus killing so many people and that’s all I hear on the radio, TV, or read on the internet.  Listen to Jesus, don’t fear the virus, protect yourself, listen to Jesus you are more valuable than the many sorrows.  Be more concerned about your spiritual, than your physical condition. Deny yourself, take up your cross and follow Jesus .  Surrender it all to Jesus (Phil. 4:6ff). </a:t>
            </a:r>
            <a:endParaRPr lang="en-US" dirty="0" smtClean="0"/>
          </a:p>
        </p:txBody>
      </p:sp>
      <p:sp>
        <p:nvSpPr>
          <p:cNvPr id="4" name="Slide Number Placeholder 3"/>
          <p:cNvSpPr>
            <a:spLocks noGrp="1"/>
          </p:cNvSpPr>
          <p:nvPr>
            <p:ph type="sldNum" sz="quarter" idx="10"/>
          </p:nvPr>
        </p:nvSpPr>
        <p:spPr/>
        <p:txBody>
          <a:bodyPr/>
          <a:lstStyle/>
          <a:p>
            <a:fld id="{B1ABB8B1-35C2-44D7-A109-B820CAD396A5}" type="slidenum">
              <a:rPr lang="en-US" smtClean="0"/>
              <a:t>21</a:t>
            </a:fld>
            <a:endParaRPr lang="en-US"/>
          </a:p>
        </p:txBody>
      </p:sp>
    </p:spTree>
    <p:extLst>
      <p:ext uri="{BB962C8B-B14F-4D97-AF65-F5344CB8AC3E}">
        <p14:creationId xmlns:p14="http://schemas.microsoft.com/office/powerpoint/2010/main" val="3911460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Don’t fear those who kill the body but are unable to kill the soul but fear Him who is able to destroy both soul and body in hell.  But I am worried about this virus killing so many people and that’s all I hear on the radio, TV, or read on the internet.  Listen to Jesus, don’t fear the virus, protect yourself, listen to Jesus you are more valuable than the many sorrows.  Be more concerned about your spiritual, than your physical condition. Deny yourself, take up your cross and follow Jesus .  Surrender it all to Jesus (Phil. 4:6ff). </a:t>
            </a:r>
            <a:endParaRPr lang="en-US" dirty="0" smtClean="0"/>
          </a:p>
        </p:txBody>
      </p:sp>
      <p:sp>
        <p:nvSpPr>
          <p:cNvPr id="4" name="Slide Number Placeholder 3"/>
          <p:cNvSpPr>
            <a:spLocks noGrp="1"/>
          </p:cNvSpPr>
          <p:nvPr>
            <p:ph type="sldNum" sz="quarter" idx="10"/>
          </p:nvPr>
        </p:nvSpPr>
        <p:spPr/>
        <p:txBody>
          <a:bodyPr/>
          <a:lstStyle/>
          <a:p>
            <a:fld id="{B1ABB8B1-35C2-44D7-A109-B820CAD396A5}" type="slidenum">
              <a:rPr lang="en-US" smtClean="0"/>
              <a:t>22</a:t>
            </a:fld>
            <a:endParaRPr lang="en-US"/>
          </a:p>
        </p:txBody>
      </p:sp>
    </p:spTree>
    <p:extLst>
      <p:ext uri="{BB962C8B-B14F-4D97-AF65-F5344CB8AC3E}">
        <p14:creationId xmlns:p14="http://schemas.microsoft.com/office/powerpoint/2010/main" val="787621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you face tomorrow? Because He Lives I can face tomorrow,</a:t>
            </a:r>
            <a:r>
              <a:rPr lang="en-US" baseline="0" dirty="0" smtClean="0"/>
              <a:t> because He lives all fear is gone; because I know He holds the future, and life is worth the living just because He lives.” </a:t>
            </a:r>
            <a:r>
              <a:rPr lang="en-US" dirty="0" smtClean="0"/>
              <a:t>Because Jesus</a:t>
            </a:r>
            <a:r>
              <a:rPr lang="en-US" baseline="0" dirty="0" smtClean="0"/>
              <a:t> has been resurrected from the dead and is alive sitting at the right hand of God interceding for the saints (you) and has promised to come back for the faithful and give you eternal life where there will be no more reason to worry.</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23</a:t>
            </a:fld>
            <a:endParaRPr lang="en-US"/>
          </a:p>
        </p:txBody>
      </p:sp>
    </p:spTree>
    <p:extLst>
      <p:ext uri="{BB962C8B-B14F-4D97-AF65-F5344CB8AC3E}">
        <p14:creationId xmlns:p14="http://schemas.microsoft.com/office/powerpoint/2010/main" val="2041745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future, and life is worth the living just because He lives.” </a:t>
            </a:r>
            <a:r>
              <a:rPr lang="en-US" dirty="0" smtClean="0"/>
              <a:t>Because Jesus</a:t>
            </a:r>
            <a:r>
              <a:rPr lang="en-US" baseline="0" dirty="0" smtClean="0"/>
              <a:t> has been resurrected from the dead and is alive sitting at the right hand of God interceding for the saints (you) and has promised to come back for the faithful and give you eternal life where there will be no more reason to worry.</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1ABB8B1-35C2-44D7-A109-B820CAD396A5}" type="slidenum">
              <a:rPr lang="en-US" smtClean="0"/>
              <a:t>24</a:t>
            </a:fld>
            <a:endParaRPr lang="en-US"/>
          </a:p>
        </p:txBody>
      </p:sp>
    </p:spTree>
    <p:extLst>
      <p:ext uri="{BB962C8B-B14F-4D97-AF65-F5344CB8AC3E}">
        <p14:creationId xmlns:p14="http://schemas.microsoft.com/office/powerpoint/2010/main" val="4219106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don’t have to worry about anything.  We pray and give it to God and we have the promised peace.  It is an opportunity for our gentle spirit to be made known to all people in the midst of crisis</a:t>
            </a:r>
            <a:r>
              <a:rPr lang="en-US" baseline="0" dirty="0" smtClean="0"/>
              <a:t> that we are trusting in our God while the whole world is going crazy</a:t>
            </a:r>
            <a:endParaRPr lang="en-US" dirty="0" smtClean="0"/>
          </a:p>
        </p:txBody>
      </p:sp>
      <p:sp>
        <p:nvSpPr>
          <p:cNvPr id="4" name="Slide Number Placeholder 3"/>
          <p:cNvSpPr>
            <a:spLocks noGrp="1"/>
          </p:cNvSpPr>
          <p:nvPr>
            <p:ph type="sldNum" sz="quarter" idx="10"/>
          </p:nvPr>
        </p:nvSpPr>
        <p:spPr/>
        <p:txBody>
          <a:bodyPr/>
          <a:lstStyle/>
          <a:p>
            <a:fld id="{B1ABB8B1-35C2-44D7-A109-B820CAD396A5}" type="slidenum">
              <a:rPr lang="en-US" smtClean="0"/>
              <a:t>25</a:t>
            </a:fld>
            <a:endParaRPr lang="en-US"/>
          </a:p>
        </p:txBody>
      </p:sp>
    </p:spTree>
    <p:extLst>
      <p:ext uri="{BB962C8B-B14F-4D97-AF65-F5344CB8AC3E}">
        <p14:creationId xmlns:p14="http://schemas.microsoft.com/office/powerpoint/2010/main" val="895348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26</a:t>
            </a:fld>
            <a:endParaRPr lang="en-US"/>
          </a:p>
        </p:txBody>
      </p:sp>
    </p:spTree>
    <p:extLst>
      <p:ext uri="{BB962C8B-B14F-4D97-AF65-F5344CB8AC3E}">
        <p14:creationId xmlns:p14="http://schemas.microsoft.com/office/powerpoint/2010/main" val="161304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can I do that?  By not borrowing tomorrow’s problems today!  Live one day </a:t>
            </a:r>
            <a:r>
              <a:rPr lang="en-US" baseline="0" dirty="0" smtClean="0"/>
              <a:t>at a time.  Don’t live for yourself, but for Him who died.  But I’ve done so many sinful things and don’t feel that I can face the consequences of my sin in the future.  Think of Paul who persecuted and try to destroy the church, yet he was able to teach the lesson, “Forgetting the things which are behind and reaching forward to lies I press on towards the goal of the upward call of God in Christ Jesus”.  All you can do is get forgiveness for the past (obeying the gospel or repenting and confessing your sins), you can’t change it!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1ABB8B1-35C2-44D7-A109-B820CAD396A5}" type="slidenum">
              <a:rPr lang="en-US" smtClean="0"/>
              <a:t>27</a:t>
            </a:fld>
            <a:endParaRPr lang="en-US"/>
          </a:p>
        </p:txBody>
      </p:sp>
    </p:spTree>
    <p:extLst>
      <p:ext uri="{BB962C8B-B14F-4D97-AF65-F5344CB8AC3E}">
        <p14:creationId xmlns:p14="http://schemas.microsoft.com/office/powerpoint/2010/main" val="1923090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can I do that?  By not borrowing tomorrow’s problems today!  Live one day </a:t>
            </a:r>
            <a:r>
              <a:rPr lang="en-US" baseline="0" dirty="0" smtClean="0"/>
              <a:t>at a time.  Don’t live for yourself, but for Him who died.  But I’ve done so many sinful things and don’t feel that I can face the consequences of my sin in the future.  Think of Paul who persecuted and try to destroy the church, yet he was able to teach the lesson, </a:t>
            </a:r>
            <a:endParaRPr lang="en-US" dirty="0" smtClean="0"/>
          </a:p>
        </p:txBody>
      </p:sp>
      <p:sp>
        <p:nvSpPr>
          <p:cNvPr id="4" name="Slide Number Placeholder 3"/>
          <p:cNvSpPr>
            <a:spLocks noGrp="1"/>
          </p:cNvSpPr>
          <p:nvPr>
            <p:ph type="sldNum" sz="quarter" idx="10"/>
          </p:nvPr>
        </p:nvSpPr>
        <p:spPr/>
        <p:txBody>
          <a:bodyPr/>
          <a:lstStyle/>
          <a:p>
            <a:fld id="{B1ABB8B1-35C2-44D7-A109-B820CAD396A5}" type="slidenum">
              <a:rPr lang="en-US" smtClean="0"/>
              <a:t>28</a:t>
            </a:fld>
            <a:endParaRPr lang="en-US"/>
          </a:p>
        </p:txBody>
      </p:sp>
    </p:spTree>
    <p:extLst>
      <p:ext uri="{BB962C8B-B14F-4D97-AF65-F5344CB8AC3E}">
        <p14:creationId xmlns:p14="http://schemas.microsoft.com/office/powerpoint/2010/main" val="2786212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Are you trusting</a:t>
            </a:r>
            <a:r>
              <a:rPr lang="en-US" baseline="0" dirty="0" smtClean="0"/>
              <a:t> that God will take care of you in this crisis and provide for your needs or do you doubt it and are distracted and torn apart by the virus?  Do you realize that Your Redeemer lives or are you worried about what’s going to happen.  Are you concerned about your brother’s needs or only your own.  Next slide.</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29</a:t>
            </a:fld>
            <a:endParaRPr lang="en-US"/>
          </a:p>
        </p:txBody>
      </p:sp>
    </p:spTree>
    <p:extLst>
      <p:ext uri="{BB962C8B-B14F-4D97-AF65-F5344CB8AC3E}">
        <p14:creationId xmlns:p14="http://schemas.microsoft.com/office/powerpoint/2010/main" val="901132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Are </a:t>
            </a:r>
            <a:r>
              <a:rPr lang="en-US" baseline="0" dirty="0" smtClean="0"/>
              <a:t>you seeking first the kingdom of God and surrendering all to Jesus or surrendering to your anxieties </a:t>
            </a:r>
            <a:r>
              <a:rPr lang="en-US" baseline="0" dirty="0" smtClean="0"/>
              <a:t>about this virus leading </a:t>
            </a:r>
            <a:r>
              <a:rPr lang="en-US" baseline="0" dirty="0" smtClean="0"/>
              <a:t>to </a:t>
            </a:r>
            <a:r>
              <a:rPr lang="en-US" baseline="0" dirty="0" smtClean="0"/>
              <a:t>depression</a:t>
            </a:r>
            <a:r>
              <a:rPr lang="en-US" baseline="0" dirty="0" smtClean="0"/>
              <a:t>, despondency, and discouragement.  Do you have the faith that because of His resurrection you can live one day at a time and go to heaven or are you borrowing tomorrow’s troubles today?  Burdens are lifted at Calvary, Jesus is very near!  Obey the gospel or be restored!</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30</a:t>
            </a:fld>
            <a:endParaRPr lang="en-US"/>
          </a:p>
        </p:txBody>
      </p:sp>
    </p:spTree>
    <p:extLst>
      <p:ext uri="{BB962C8B-B14F-4D97-AF65-F5344CB8AC3E}">
        <p14:creationId xmlns:p14="http://schemas.microsoft.com/office/powerpoint/2010/main" val="379875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Tahoma" pitchFamily="34" charset="0"/>
                <a:ea typeface="Tahoma" pitchFamily="34" charset="0"/>
                <a:cs typeface="Tahoma" pitchFamily="34" charset="0"/>
              </a:rPr>
              <a:t>Since God has given us our very lives, we can trust Him to give us what we need for our bodies. He will take care of you thru everyday o’er all the way.  He</a:t>
            </a:r>
            <a:r>
              <a:rPr lang="en-US" baseline="0" dirty="0" smtClean="0">
                <a:solidFill>
                  <a:schemeClr val="bg1"/>
                </a:solidFill>
                <a:latin typeface="Tahoma" pitchFamily="34" charset="0"/>
                <a:ea typeface="Tahoma" pitchFamily="34" charset="0"/>
                <a:cs typeface="Tahoma" pitchFamily="34" charset="0"/>
              </a:rPr>
              <a:t> will take care of you, God will take care of you.  </a:t>
            </a:r>
            <a:r>
              <a:rPr lang="en-US" dirty="0" smtClean="0">
                <a:solidFill>
                  <a:schemeClr val="bg1"/>
                </a:solidFill>
                <a:latin typeface="Tahoma" pitchFamily="34" charset="0"/>
                <a:ea typeface="Tahoma" pitchFamily="34" charset="0"/>
                <a:cs typeface="Tahoma" pitchFamily="34" charset="0"/>
              </a:rPr>
              <a:t>God feeds the birds and you are of greater value to Him than them.</a:t>
            </a:r>
            <a:r>
              <a:rPr lang="en-US" baseline="0" dirty="0" smtClean="0">
                <a:solidFill>
                  <a:schemeClr val="bg1"/>
                </a:solidFill>
                <a:latin typeface="Tahoma" pitchFamily="34" charset="0"/>
                <a:ea typeface="Tahoma" pitchFamily="34" charset="0"/>
                <a:cs typeface="Tahoma" pitchFamily="34" charset="0"/>
              </a:rPr>
              <a:t> </a:t>
            </a:r>
            <a:r>
              <a:rPr lang="en-US" dirty="0" smtClean="0">
                <a:solidFill>
                  <a:schemeClr val="bg1"/>
                </a:solidFill>
                <a:latin typeface="Tahoma" pitchFamily="34" charset="0"/>
                <a:ea typeface="Tahoma" pitchFamily="34" charset="0"/>
                <a:cs typeface="Tahoma" pitchFamily="34" charset="0"/>
              </a:rPr>
              <a:t>If God does not forget one single sparrow (which isn’t worthy very much), do you think that He will forget about you and the fears that you are facing?  Lord I Believe- I can’t doubt or be deceived. </a:t>
            </a:r>
            <a:r>
              <a:rPr lang="en-US" sz="1400" i="1" dirty="0" smtClean="0">
                <a:solidFill>
                  <a:schemeClr val="bg1"/>
                </a:solidFill>
                <a:latin typeface="Tahoma" pitchFamily="34" charset="0"/>
                <a:ea typeface="Tahoma" pitchFamily="34" charset="0"/>
                <a:cs typeface="Tahoma" pitchFamily="34" charset="0"/>
              </a:rPr>
              <a:t>The eye that sees each sparrow fall, His unseen hand is in it all.“  God made everyone and wants them to seek after Him. “Cast all</a:t>
            </a:r>
            <a:r>
              <a:rPr lang="en-US" sz="1400" i="1" baseline="0" dirty="0" smtClean="0">
                <a:solidFill>
                  <a:schemeClr val="bg1"/>
                </a:solidFill>
                <a:latin typeface="Tahoma" pitchFamily="34" charset="0"/>
                <a:ea typeface="Tahoma" pitchFamily="34" charset="0"/>
                <a:cs typeface="Tahoma" pitchFamily="34" charset="0"/>
              </a:rPr>
              <a:t> your care upon Him because He cares for you” (Health, job, financial, family issues)</a:t>
            </a:r>
            <a:endParaRPr lang="en-US" sz="1400" dirty="0" smtClean="0">
              <a:solidFill>
                <a:schemeClr val="bg1"/>
              </a:solidFill>
              <a:latin typeface="Tahoma" pitchFamily="34"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4</a:t>
            </a:fld>
            <a:endParaRPr lang="en-US"/>
          </a:p>
        </p:txBody>
      </p:sp>
    </p:spTree>
    <p:extLst>
      <p:ext uri="{BB962C8B-B14F-4D97-AF65-F5344CB8AC3E}">
        <p14:creationId xmlns:p14="http://schemas.microsoft.com/office/powerpoint/2010/main" val="877420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are panicked</a:t>
            </a:r>
            <a:r>
              <a:rPr lang="en-US" baseline="0" dirty="0" smtClean="0"/>
              <a:t> and worried about the Coronavirus and it seems to be the only think that’s being talked about today.  As Christians we can be caught up in the frenzy and be so frazzled that we are choked by them so that we don’t bear fruit for God any longer (Luke 8:14).  Different views- this virus is just a hoax, it’s not real, maybe saying that from a perspective because their freedom is restricted from doing what they want right now (hate being isolated cooped up in the house)- 23 year old from Texas who said he had the virus on social media (even though he didn’t) to make a point that you can’t believe everything you read, arrested &amp; put in a jail under a $1,000 bond.  Some will say that we are going to worship God no matter what the government says because Peter said we must obey God rather than men. With sincerity of heart, they might judge &amp; condemn brethren who are afraid to meet.   But the church of Christ is not being singled out as all the other social gatherings over 10 are singled out. The governor said in a conference call that he wasn’t talking about churches for we have religious freedom. Our elders looked at what Tarrant County judge Glen Whitley said and determined that at the end of item #10 “provided that needed staff can produce audio/visual services for transmission”.  The elders took that to mean if a church can livestream, they can’t meet in person.  </a:t>
            </a:r>
            <a:r>
              <a:rPr lang="en-US" baseline="0" dirty="0" err="1" smtClean="0"/>
              <a:t>Woodmont</a:t>
            </a:r>
            <a:r>
              <a:rPr lang="en-US" baseline="0" dirty="0" smtClean="0"/>
              <a:t> does not have that capability so we can meet since we have the space to spread out and meet the 6 foot distancing guidelines.  Be careful not to judge or condemn our elders decision to have services as some might criticize that decision.  Also don’t judge &amp; condemn those who didn’t come this morning who have to be isolated because of possible contact with a virus carrier, weakened immune systems or our elderly or out of safety concerns as all are vulnerable to the virus. It is a worrisome time but Jesus has the cure for worry just as He has the only cure for the spiritual pandemic of sin which we discussed last week. </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31</a:t>
            </a:fld>
            <a:endParaRPr lang="en-US"/>
          </a:p>
        </p:txBody>
      </p:sp>
    </p:spTree>
    <p:extLst>
      <p:ext uri="{BB962C8B-B14F-4D97-AF65-F5344CB8AC3E}">
        <p14:creationId xmlns:p14="http://schemas.microsoft.com/office/powerpoint/2010/main" val="94978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Tahoma" pitchFamily="34" charset="0"/>
                <a:ea typeface="Tahoma" pitchFamily="34" charset="0"/>
                <a:cs typeface="Tahoma" pitchFamily="34" charset="0"/>
              </a:rPr>
              <a:t>Since God has given us our very lives, we can trust Him to give us what we need for our bodies. He will take care of you thru everyday o’er all the way.  He</a:t>
            </a:r>
            <a:r>
              <a:rPr lang="en-US" baseline="0" dirty="0" smtClean="0">
                <a:solidFill>
                  <a:schemeClr val="bg1"/>
                </a:solidFill>
                <a:latin typeface="Tahoma" pitchFamily="34" charset="0"/>
                <a:ea typeface="Tahoma" pitchFamily="34" charset="0"/>
                <a:cs typeface="Tahoma" pitchFamily="34" charset="0"/>
              </a:rPr>
              <a:t> will take care of you, God will take care of you.  </a:t>
            </a:r>
            <a:r>
              <a:rPr lang="en-US" dirty="0" smtClean="0">
                <a:solidFill>
                  <a:schemeClr val="bg1"/>
                </a:solidFill>
                <a:latin typeface="Tahoma" pitchFamily="34" charset="0"/>
                <a:ea typeface="Tahoma" pitchFamily="34" charset="0"/>
                <a:cs typeface="Tahoma" pitchFamily="34" charset="0"/>
              </a:rPr>
              <a:t>God feeds the birds and you are of greater value to Him than them.</a:t>
            </a:r>
            <a:r>
              <a:rPr lang="en-US" baseline="0" dirty="0" smtClean="0">
                <a:solidFill>
                  <a:schemeClr val="bg1"/>
                </a:solidFill>
                <a:latin typeface="Tahoma" pitchFamily="34" charset="0"/>
                <a:ea typeface="Tahoma" pitchFamily="34" charset="0"/>
                <a:cs typeface="Tahoma" pitchFamily="34" charset="0"/>
              </a:rPr>
              <a:t> </a:t>
            </a:r>
            <a:r>
              <a:rPr lang="en-US" dirty="0" smtClean="0">
                <a:solidFill>
                  <a:schemeClr val="bg1"/>
                </a:solidFill>
                <a:latin typeface="Tahoma" pitchFamily="34" charset="0"/>
                <a:ea typeface="Tahoma" pitchFamily="34" charset="0"/>
                <a:cs typeface="Tahoma" pitchFamily="34" charset="0"/>
              </a:rPr>
              <a:t>If God does not forget one single sparrow (which isn’t worthy very much), do you think that He will forget about you and the fears that you are facing?  Lord I Believe- I can’t doubt or be deceived. </a:t>
            </a:r>
            <a:r>
              <a:rPr lang="en-US" sz="1400" i="1" dirty="0" smtClean="0">
                <a:solidFill>
                  <a:schemeClr val="bg1"/>
                </a:solidFill>
                <a:latin typeface="Tahoma" pitchFamily="34" charset="0"/>
                <a:ea typeface="Tahoma" pitchFamily="34" charset="0"/>
                <a:cs typeface="Tahoma" pitchFamily="34" charset="0"/>
              </a:rPr>
              <a:t>The eye that sees each sparrow fall, His unseen hand is in it all.“  God made everyone and wants them to seek after Him. “Cast all</a:t>
            </a:r>
            <a:r>
              <a:rPr lang="en-US" sz="1400" i="1" baseline="0" dirty="0" smtClean="0">
                <a:solidFill>
                  <a:schemeClr val="bg1"/>
                </a:solidFill>
                <a:latin typeface="Tahoma" pitchFamily="34" charset="0"/>
                <a:ea typeface="Tahoma" pitchFamily="34" charset="0"/>
                <a:cs typeface="Tahoma" pitchFamily="34" charset="0"/>
              </a:rPr>
              <a:t> your care upon Him because He cares for you” (Health, job, financial, family issues)</a:t>
            </a:r>
            <a:endParaRPr lang="en-US" sz="1400" dirty="0" smtClean="0">
              <a:solidFill>
                <a:schemeClr val="bg1"/>
              </a:solidFill>
              <a:latin typeface="Tahoma" pitchFamily="34"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5</a:t>
            </a:fld>
            <a:endParaRPr lang="en-US"/>
          </a:p>
        </p:txBody>
      </p:sp>
    </p:spTree>
    <p:extLst>
      <p:ext uri="{BB962C8B-B14F-4D97-AF65-F5344CB8AC3E}">
        <p14:creationId xmlns:p14="http://schemas.microsoft.com/office/powerpoint/2010/main" val="12655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Tahoma" pitchFamily="34" charset="0"/>
                <a:ea typeface="Tahoma" pitchFamily="34" charset="0"/>
                <a:cs typeface="Tahoma" pitchFamily="34" charset="0"/>
              </a:rPr>
              <a:t>Fear the punishment in</a:t>
            </a:r>
            <a:r>
              <a:rPr lang="en-US" baseline="0" dirty="0" smtClean="0">
                <a:solidFill>
                  <a:schemeClr val="bg1"/>
                </a:solidFill>
                <a:latin typeface="Tahoma" pitchFamily="34" charset="0"/>
                <a:ea typeface="Tahoma" pitchFamily="34" charset="0"/>
                <a:cs typeface="Tahoma" pitchFamily="34" charset="0"/>
              </a:rPr>
              <a:t> hell over the fear of getting the virus.  Yes take proper precautions as we discussed last week.  The Lord still cares for you in times of crisis like this.  Don’t doubt it or blame Him! </a:t>
            </a:r>
            <a:r>
              <a:rPr lang="en-US" dirty="0" smtClean="0">
                <a:solidFill>
                  <a:schemeClr val="bg1"/>
                </a:solidFill>
                <a:latin typeface="Tahoma" pitchFamily="34" charset="0"/>
                <a:ea typeface="Tahoma" pitchFamily="34" charset="0"/>
                <a:cs typeface="Tahoma" pitchFamily="34" charset="0"/>
              </a:rPr>
              <a:t>  Lord </a:t>
            </a:r>
            <a:r>
              <a:rPr lang="en-US" dirty="0" smtClean="0">
                <a:solidFill>
                  <a:schemeClr val="bg1"/>
                </a:solidFill>
                <a:latin typeface="Tahoma" pitchFamily="34" charset="0"/>
                <a:ea typeface="Tahoma" pitchFamily="34" charset="0"/>
                <a:cs typeface="Tahoma" pitchFamily="34" charset="0"/>
              </a:rPr>
              <a:t>I Believe- I can’t doubt or be deceived. </a:t>
            </a:r>
            <a:r>
              <a:rPr lang="en-US" sz="1400" i="1" dirty="0" smtClean="0">
                <a:solidFill>
                  <a:schemeClr val="bg1"/>
                </a:solidFill>
                <a:latin typeface="Tahoma" pitchFamily="34" charset="0"/>
                <a:ea typeface="Tahoma" pitchFamily="34" charset="0"/>
                <a:cs typeface="Tahoma" pitchFamily="34" charset="0"/>
              </a:rPr>
              <a:t>The eye that sees each sparrow fall, His unseen hand is in it all.“  God made everyone and wants them to seek after Him. “Cast all</a:t>
            </a:r>
            <a:r>
              <a:rPr lang="en-US" sz="1400" i="1" baseline="0" dirty="0" smtClean="0">
                <a:solidFill>
                  <a:schemeClr val="bg1"/>
                </a:solidFill>
                <a:latin typeface="Tahoma" pitchFamily="34" charset="0"/>
                <a:ea typeface="Tahoma" pitchFamily="34" charset="0"/>
                <a:cs typeface="Tahoma" pitchFamily="34" charset="0"/>
              </a:rPr>
              <a:t> your </a:t>
            </a:r>
            <a:r>
              <a:rPr lang="en-US" sz="1400" i="1" baseline="0" dirty="0" smtClean="0">
                <a:solidFill>
                  <a:schemeClr val="bg1"/>
                </a:solidFill>
                <a:latin typeface="Tahoma" pitchFamily="34" charset="0"/>
                <a:ea typeface="Tahoma" pitchFamily="34" charset="0"/>
                <a:cs typeface="Tahoma" pitchFamily="34" charset="0"/>
              </a:rPr>
              <a:t>anxiety </a:t>
            </a:r>
            <a:r>
              <a:rPr lang="en-US" sz="1400" i="1" baseline="0" dirty="0" smtClean="0">
                <a:solidFill>
                  <a:schemeClr val="bg1"/>
                </a:solidFill>
                <a:latin typeface="Tahoma" pitchFamily="34" charset="0"/>
                <a:ea typeface="Tahoma" pitchFamily="34" charset="0"/>
                <a:cs typeface="Tahoma" pitchFamily="34" charset="0"/>
              </a:rPr>
              <a:t>upon Him because He cares for you” (Health, job, financial, family issues)</a:t>
            </a:r>
            <a:endParaRPr lang="en-US" sz="1400" dirty="0" smtClean="0">
              <a:solidFill>
                <a:schemeClr val="bg1"/>
              </a:solidFill>
              <a:latin typeface="Tahoma" pitchFamily="34"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6</a:t>
            </a:fld>
            <a:endParaRPr lang="en-US"/>
          </a:p>
        </p:txBody>
      </p:sp>
    </p:spTree>
    <p:extLst>
      <p:ext uri="{BB962C8B-B14F-4D97-AF65-F5344CB8AC3E}">
        <p14:creationId xmlns:p14="http://schemas.microsoft.com/office/powerpoint/2010/main" val="300330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7</a:t>
            </a:fld>
            <a:endParaRPr lang="en-US"/>
          </a:p>
        </p:txBody>
      </p:sp>
    </p:spTree>
    <p:extLst>
      <p:ext uri="{BB962C8B-B14F-4D97-AF65-F5344CB8AC3E}">
        <p14:creationId xmlns:p14="http://schemas.microsoft.com/office/powerpoint/2010/main" val="147960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disciples failed many times to trust in Jesus because they doubted whether God would take care of them and they had to be rebuked. But Jesus</a:t>
            </a:r>
            <a:r>
              <a:rPr lang="en-US" baseline="0" dirty="0" smtClean="0"/>
              <a:t> immediately saved Peter.  Don’t doubt whether Jesus will help you in your time of need. </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8</a:t>
            </a:fld>
            <a:endParaRPr lang="en-US"/>
          </a:p>
        </p:txBody>
      </p:sp>
    </p:spTree>
    <p:extLst>
      <p:ext uri="{BB962C8B-B14F-4D97-AF65-F5344CB8AC3E}">
        <p14:creationId xmlns:p14="http://schemas.microsoft.com/office/powerpoint/2010/main" val="3304402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Martha</a:t>
            </a:r>
            <a:r>
              <a:rPr lang="en-US" baseline="0" dirty="0" smtClean="0"/>
              <a:t> was distracted preparing food for Jesus who got so frustrated that she demanded that Jesus tell her sister to help.  But Mary was </a:t>
            </a:r>
            <a:r>
              <a:rPr lang="en-US" baseline="0" dirty="0" err="1" smtClean="0"/>
              <a:t>merimnao</a:t>
            </a:r>
            <a:r>
              <a:rPr lang="en-US" baseline="0" dirty="0" smtClean="0"/>
              <a:t> (concerned) about listening to Jesus which was the right thing to do.  Instead of doubting &amp; being distracted because of anxiety, let us be concerned (</a:t>
            </a:r>
            <a:r>
              <a:rPr lang="en-US" baseline="0" dirty="0" err="1" smtClean="0"/>
              <a:t>merimnao</a:t>
            </a:r>
            <a:r>
              <a:rPr lang="en-US" baseline="0" dirty="0" smtClean="0"/>
              <a:t>) and devoted to do God’s will.  We can easily be distracted with all the hand washing 100X a time, wiping down all of the door handles, being isolated, distracted by all the physical things, easily get frustrated with family members as we are likely around them most of the time now.  Are we sitting at the Lord’s feet listening to His word so that we won’t be anxious.  During the present distress about marriage pointing out that w/o a spouse you have undistracted devotion to the Lord.  </a:t>
            </a:r>
            <a:endParaRPr lang="en-US" dirty="0" smtClean="0"/>
          </a:p>
          <a:p>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9</a:t>
            </a:fld>
            <a:endParaRPr lang="en-US"/>
          </a:p>
        </p:txBody>
      </p:sp>
    </p:spTree>
    <p:extLst>
      <p:ext uri="{BB962C8B-B14F-4D97-AF65-F5344CB8AC3E}">
        <p14:creationId xmlns:p14="http://schemas.microsoft.com/office/powerpoint/2010/main" val="741429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Jesus </a:t>
            </a:r>
            <a:r>
              <a:rPr lang="en-US" baseline="0" dirty="0" smtClean="0"/>
              <a:t>overcame death, we don’t have to be a slave to it.  We will be resurrected from the dead never to die again! </a:t>
            </a:r>
            <a:endParaRPr lang="en-US" dirty="0"/>
          </a:p>
        </p:txBody>
      </p:sp>
      <p:sp>
        <p:nvSpPr>
          <p:cNvPr id="4" name="Slide Number Placeholder 3"/>
          <p:cNvSpPr>
            <a:spLocks noGrp="1"/>
          </p:cNvSpPr>
          <p:nvPr>
            <p:ph type="sldNum" sz="quarter" idx="10"/>
          </p:nvPr>
        </p:nvSpPr>
        <p:spPr/>
        <p:txBody>
          <a:bodyPr/>
          <a:lstStyle/>
          <a:p>
            <a:fld id="{B1ABB8B1-35C2-44D7-A109-B820CAD396A5}" type="slidenum">
              <a:rPr lang="en-US" smtClean="0"/>
              <a:t>10</a:t>
            </a:fld>
            <a:endParaRPr lang="en-US"/>
          </a:p>
        </p:txBody>
      </p:sp>
    </p:spTree>
    <p:extLst>
      <p:ext uri="{BB962C8B-B14F-4D97-AF65-F5344CB8AC3E}">
        <p14:creationId xmlns:p14="http://schemas.microsoft.com/office/powerpoint/2010/main" val="117750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343323-A9C8-4199-8B01-0A83C834C62E}"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FCCD-E912-4974-8013-9BD8FB9ABBA6}" type="slidenum">
              <a:rPr lang="en-US" smtClean="0"/>
              <a:t>‹#›</a:t>
            </a:fld>
            <a:endParaRPr lang="en-US"/>
          </a:p>
        </p:txBody>
      </p:sp>
    </p:spTree>
    <p:extLst>
      <p:ext uri="{BB962C8B-B14F-4D97-AF65-F5344CB8AC3E}">
        <p14:creationId xmlns:p14="http://schemas.microsoft.com/office/powerpoint/2010/main" val="288375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43323-A9C8-4199-8B01-0A83C834C62E}"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FCCD-E912-4974-8013-9BD8FB9ABBA6}" type="slidenum">
              <a:rPr lang="en-US" smtClean="0"/>
              <a:t>‹#›</a:t>
            </a:fld>
            <a:endParaRPr lang="en-US"/>
          </a:p>
        </p:txBody>
      </p:sp>
    </p:spTree>
    <p:extLst>
      <p:ext uri="{BB962C8B-B14F-4D97-AF65-F5344CB8AC3E}">
        <p14:creationId xmlns:p14="http://schemas.microsoft.com/office/powerpoint/2010/main" val="340648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43323-A9C8-4199-8B01-0A83C834C62E}"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FCCD-E912-4974-8013-9BD8FB9ABBA6}" type="slidenum">
              <a:rPr lang="en-US" smtClean="0"/>
              <a:t>‹#›</a:t>
            </a:fld>
            <a:endParaRPr lang="en-US"/>
          </a:p>
        </p:txBody>
      </p:sp>
    </p:spTree>
    <p:extLst>
      <p:ext uri="{BB962C8B-B14F-4D97-AF65-F5344CB8AC3E}">
        <p14:creationId xmlns:p14="http://schemas.microsoft.com/office/powerpoint/2010/main" val="295117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43323-A9C8-4199-8B01-0A83C834C62E}"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FCCD-E912-4974-8013-9BD8FB9ABBA6}" type="slidenum">
              <a:rPr lang="en-US" smtClean="0"/>
              <a:t>‹#›</a:t>
            </a:fld>
            <a:endParaRPr lang="en-US"/>
          </a:p>
        </p:txBody>
      </p:sp>
    </p:spTree>
    <p:extLst>
      <p:ext uri="{BB962C8B-B14F-4D97-AF65-F5344CB8AC3E}">
        <p14:creationId xmlns:p14="http://schemas.microsoft.com/office/powerpoint/2010/main" val="151525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43323-A9C8-4199-8B01-0A83C834C62E}"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AFCCD-E912-4974-8013-9BD8FB9ABBA6}" type="slidenum">
              <a:rPr lang="en-US" smtClean="0"/>
              <a:t>‹#›</a:t>
            </a:fld>
            <a:endParaRPr lang="en-US"/>
          </a:p>
        </p:txBody>
      </p:sp>
    </p:spTree>
    <p:extLst>
      <p:ext uri="{BB962C8B-B14F-4D97-AF65-F5344CB8AC3E}">
        <p14:creationId xmlns:p14="http://schemas.microsoft.com/office/powerpoint/2010/main" val="239925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343323-A9C8-4199-8B01-0A83C834C62E}" type="datetimeFigureOut">
              <a:rPr lang="en-US" smtClean="0"/>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AFCCD-E912-4974-8013-9BD8FB9ABBA6}" type="slidenum">
              <a:rPr lang="en-US" smtClean="0"/>
              <a:t>‹#›</a:t>
            </a:fld>
            <a:endParaRPr lang="en-US"/>
          </a:p>
        </p:txBody>
      </p:sp>
    </p:spTree>
    <p:extLst>
      <p:ext uri="{BB962C8B-B14F-4D97-AF65-F5344CB8AC3E}">
        <p14:creationId xmlns:p14="http://schemas.microsoft.com/office/powerpoint/2010/main" val="80666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343323-A9C8-4199-8B01-0A83C834C62E}" type="datetimeFigureOut">
              <a:rPr lang="en-US" smtClean="0"/>
              <a:t>3/21/2020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1AFCCD-E912-4974-8013-9BD8FB9ABBA6}" type="slidenum">
              <a:rPr lang="en-US" smtClean="0"/>
              <a:t>‹#›</a:t>
            </a:fld>
            <a:endParaRPr lang="en-US"/>
          </a:p>
        </p:txBody>
      </p:sp>
    </p:spTree>
    <p:extLst>
      <p:ext uri="{BB962C8B-B14F-4D97-AF65-F5344CB8AC3E}">
        <p14:creationId xmlns:p14="http://schemas.microsoft.com/office/powerpoint/2010/main" val="391209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343323-A9C8-4199-8B01-0A83C834C62E}" type="datetimeFigureOut">
              <a:rPr lang="en-US" smtClean="0"/>
              <a:t>3/21/2020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AFCCD-E912-4974-8013-9BD8FB9ABBA6}" type="slidenum">
              <a:rPr lang="en-US" smtClean="0"/>
              <a:t>‹#›</a:t>
            </a:fld>
            <a:endParaRPr lang="en-US"/>
          </a:p>
        </p:txBody>
      </p:sp>
    </p:spTree>
    <p:extLst>
      <p:ext uri="{BB962C8B-B14F-4D97-AF65-F5344CB8AC3E}">
        <p14:creationId xmlns:p14="http://schemas.microsoft.com/office/powerpoint/2010/main" val="109876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43323-A9C8-4199-8B01-0A83C834C62E}" type="datetimeFigureOut">
              <a:rPr lang="en-US" smtClean="0"/>
              <a:t>3/21/2020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1AFCCD-E912-4974-8013-9BD8FB9ABBA6}" type="slidenum">
              <a:rPr lang="en-US" smtClean="0"/>
              <a:t>‹#›</a:t>
            </a:fld>
            <a:endParaRPr lang="en-US"/>
          </a:p>
        </p:txBody>
      </p:sp>
    </p:spTree>
    <p:extLst>
      <p:ext uri="{BB962C8B-B14F-4D97-AF65-F5344CB8AC3E}">
        <p14:creationId xmlns:p14="http://schemas.microsoft.com/office/powerpoint/2010/main" val="62697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43323-A9C8-4199-8B01-0A83C834C62E}" type="datetimeFigureOut">
              <a:rPr lang="en-US" smtClean="0"/>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AFCCD-E912-4974-8013-9BD8FB9ABBA6}" type="slidenum">
              <a:rPr lang="en-US" smtClean="0"/>
              <a:t>‹#›</a:t>
            </a:fld>
            <a:endParaRPr lang="en-US"/>
          </a:p>
        </p:txBody>
      </p:sp>
    </p:spTree>
    <p:extLst>
      <p:ext uri="{BB962C8B-B14F-4D97-AF65-F5344CB8AC3E}">
        <p14:creationId xmlns:p14="http://schemas.microsoft.com/office/powerpoint/2010/main" val="252300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43323-A9C8-4199-8B01-0A83C834C62E}" type="datetimeFigureOut">
              <a:rPr lang="en-US" smtClean="0"/>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AFCCD-E912-4974-8013-9BD8FB9ABBA6}" type="slidenum">
              <a:rPr lang="en-US" smtClean="0"/>
              <a:t>‹#›</a:t>
            </a:fld>
            <a:endParaRPr lang="en-US"/>
          </a:p>
        </p:txBody>
      </p:sp>
    </p:spTree>
    <p:extLst>
      <p:ext uri="{BB962C8B-B14F-4D97-AF65-F5344CB8AC3E}">
        <p14:creationId xmlns:p14="http://schemas.microsoft.com/office/powerpoint/2010/main" val="281967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43323-A9C8-4199-8B01-0A83C834C62E}" type="datetimeFigureOut">
              <a:rPr lang="en-US" smtClean="0"/>
              <a:t>3/21/2020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AFCCD-E912-4974-8013-9BD8FB9ABBA6}" type="slidenum">
              <a:rPr lang="en-US" smtClean="0"/>
              <a:t>‹#›</a:t>
            </a:fld>
            <a:endParaRPr lang="en-US"/>
          </a:p>
        </p:txBody>
      </p:sp>
    </p:spTree>
    <p:extLst>
      <p:ext uri="{BB962C8B-B14F-4D97-AF65-F5344CB8AC3E}">
        <p14:creationId xmlns:p14="http://schemas.microsoft.com/office/powerpoint/2010/main" val="37129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dirty="0" smtClean="0">
                <a:solidFill>
                  <a:srgbClr val="FFFF00"/>
                </a:solidFill>
                <a:latin typeface="Tahoma" panose="020B0604030504040204" pitchFamily="34" charset="0"/>
                <a:ea typeface="Tahoma" panose="020B0604030504040204" pitchFamily="34" charset="0"/>
                <a:cs typeface="Tahoma" panose="020B0604030504040204" pitchFamily="34" charset="0"/>
              </a:rPr>
              <a:t>Hymns for Worship at </a:t>
            </a:r>
            <a:r>
              <a:rPr lang="en-US" sz="5500"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Woodmont</a:t>
            </a:r>
            <a:endParaRPr lang="en-US" sz="55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386- Jesus is Coming Soon</a:t>
            </a:r>
          </a:p>
          <a:p>
            <a:pPr marL="0" indent="0">
              <a:buNone/>
            </a:pPr>
            <a:r>
              <a:rPr lang="en-US"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265- Faith of our Fathers</a:t>
            </a:r>
          </a:p>
          <a:p>
            <a:pPr marL="0" indent="0">
              <a:buNone/>
            </a:pPr>
            <a:r>
              <a:rPr lang="en-US"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189- When I Survey the Wondrous Cross</a:t>
            </a:r>
          </a:p>
          <a:p>
            <a:pPr marL="0" indent="0">
              <a:buNone/>
            </a:pPr>
            <a:r>
              <a:rPr lang="en-US"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610- Because He Lives</a:t>
            </a:r>
          </a:p>
          <a:p>
            <a:pPr marL="0" indent="0">
              <a:buNone/>
            </a:pPr>
            <a:r>
              <a:rPr lang="en-US"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335- Live for Jesus</a:t>
            </a:r>
          </a:p>
          <a:p>
            <a:pPr marL="0" indent="0">
              <a:buNone/>
            </a:pPr>
            <a:r>
              <a:rPr lang="en-US"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576- Faith is the Victory</a:t>
            </a:r>
          </a:p>
          <a:p>
            <a:pPr marL="0" indent="0">
              <a:buNone/>
            </a:pP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4746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19490681"/>
              </p:ext>
            </p:extLst>
          </p:nvPr>
        </p:nvGraphicFramePr>
        <p:xfrm>
          <a:off x="-3" y="-2"/>
          <a:ext cx="12192002" cy="11944274"/>
        </p:xfrm>
        <a:graphic>
          <a:graphicData uri="http://schemas.openxmlformats.org/drawingml/2006/table">
            <a:tbl>
              <a:tblPr firstRow="1" firstCol="1" bandRow="1">
                <a:tableStyleId>{073A0DAA-6AF3-43AB-8588-CEC1D06C72B9}</a:tableStyleId>
              </a:tblPr>
              <a:tblGrid>
                <a:gridCol w="6096001"/>
                <a:gridCol w="6096001"/>
              </a:tblGrid>
              <a:tr h="868103">
                <a:tc>
                  <a:txBody>
                    <a:bodyPr/>
                    <a:lstStyle/>
                    <a:p>
                      <a:pPr marL="0" marR="0" algn="ctr">
                        <a:lnSpc>
                          <a:spcPct val="107000"/>
                        </a:lnSpc>
                        <a:spcBef>
                          <a:spcPts val="0"/>
                        </a:spcBef>
                        <a:spcAft>
                          <a:spcPts val="0"/>
                        </a:spcAft>
                      </a:pPr>
                      <a:r>
                        <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a:t>
                      </a:r>
                    </a:p>
                  </a:txBody>
                  <a:tcPr marL="68580" marR="68580" marT="0" marB="0"/>
                </a:tc>
                <a:tc>
                  <a:txBody>
                    <a:bodyPr/>
                    <a:lstStyle/>
                    <a:p>
                      <a:pPr marL="0" marR="0" algn="ctr">
                        <a:lnSpc>
                          <a:spcPct val="107000"/>
                        </a:lnSpc>
                        <a:spcBef>
                          <a:spcPts val="0"/>
                        </a:spcBef>
                        <a:spcAft>
                          <a:spcPts val="0"/>
                        </a:spcAft>
                      </a:pPr>
                      <a:r>
                        <a:rPr lang="en-US" sz="48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The Right Response</a:t>
                      </a:r>
                    </a:p>
                  </a:txBody>
                  <a:tcPr marL="68580" marR="68580" marT="0" marB="0"/>
                </a:tc>
              </a:tr>
              <a:tr h="2986269">
                <a:tc>
                  <a:txBody>
                    <a:bodyPr/>
                    <a:lstStyle/>
                    <a:p>
                      <a:pPr marL="0" marR="0" algn="ctr">
                        <a:lnSpc>
                          <a:spcPct val="107000"/>
                        </a:lnSpc>
                        <a:spcBef>
                          <a:spcPts val="0"/>
                        </a:spcBef>
                        <a:spcAft>
                          <a:spcPts val="0"/>
                        </a:spcAft>
                      </a:pPr>
                      <a:r>
                        <a:rPr lang="en-US" sz="3600" b="0" dirty="0">
                          <a:effectLst/>
                          <a:latin typeface="Tahoma" panose="020B0604030504040204" pitchFamily="34" charset="0"/>
                          <a:ea typeface="Tahoma" panose="020B0604030504040204" pitchFamily="34" charset="0"/>
                          <a:cs typeface="Tahoma" panose="020B0604030504040204" pitchFamily="34" charset="0"/>
                        </a:rPr>
                        <a:t>“God will Take Care of You” </a:t>
                      </a:r>
                      <a:r>
                        <a:rPr lang="en-US" sz="3600" b="0" dirty="0" smtClean="0">
                          <a:effectLst/>
                          <a:latin typeface="Tahoma" panose="020B0604030504040204" pitchFamily="34" charset="0"/>
                          <a:ea typeface="Tahoma" panose="020B0604030504040204" pitchFamily="34" charset="0"/>
                          <a:cs typeface="Tahoma" panose="020B0604030504040204" pitchFamily="34" charset="0"/>
                        </a:rPr>
                        <a:t>                          (Matt. 6:24-26</a:t>
                      </a:r>
                      <a:r>
                        <a:rPr lang="en-US" sz="3600" b="0" dirty="0">
                          <a:effectLst/>
                          <a:latin typeface="Tahoma" panose="020B0604030504040204" pitchFamily="34" charset="0"/>
                          <a:ea typeface="Tahoma" panose="020B0604030504040204" pitchFamily="34" charset="0"/>
                          <a:cs typeface="Tahoma" panose="020B0604030504040204" pitchFamily="34" charset="0"/>
                        </a:rPr>
                        <a:t>; </a:t>
                      </a:r>
                      <a:endParaRPr lang="en-US" sz="36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dirty="0" smtClean="0">
                          <a:effectLst/>
                          <a:latin typeface="Tahoma" panose="020B0604030504040204" pitchFamily="34" charset="0"/>
                          <a:ea typeface="Tahoma" panose="020B0604030504040204" pitchFamily="34" charset="0"/>
                          <a:cs typeface="Tahoma" panose="020B0604030504040204" pitchFamily="34" charset="0"/>
                        </a:rPr>
                        <a:t>Luke </a:t>
                      </a:r>
                      <a:r>
                        <a:rPr lang="en-US" sz="3600" b="0" dirty="0">
                          <a:effectLst/>
                          <a:latin typeface="Tahoma" panose="020B0604030504040204" pitchFamily="34" charset="0"/>
                          <a:ea typeface="Tahoma" panose="020B0604030504040204" pitchFamily="34" charset="0"/>
                          <a:cs typeface="Tahoma" panose="020B0604030504040204" pitchFamily="34" charset="0"/>
                        </a:rPr>
                        <a:t>12:6-7; </a:t>
                      </a:r>
                      <a:r>
                        <a:rPr lang="en-US" sz="3600" b="0" dirty="0" smtClean="0">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dirty="0" smtClean="0">
                          <a:effectLst/>
                          <a:latin typeface="Tahoma" panose="020B0604030504040204" pitchFamily="34" charset="0"/>
                          <a:ea typeface="Tahoma" panose="020B0604030504040204" pitchFamily="34" charset="0"/>
                          <a:cs typeface="Tahoma" panose="020B0604030504040204" pitchFamily="34" charset="0"/>
                        </a:rPr>
                        <a:t>1 Peter </a:t>
                      </a:r>
                      <a:r>
                        <a:rPr lang="en-US" sz="3600" b="0" dirty="0" smtClean="0">
                          <a:effectLst/>
                          <a:latin typeface="Tahoma" panose="020B0604030504040204" pitchFamily="34" charset="0"/>
                          <a:ea typeface="Tahoma" panose="020B0604030504040204" pitchFamily="34" charset="0"/>
                          <a:cs typeface="Tahoma" panose="020B0604030504040204" pitchFamily="34" charset="0"/>
                        </a:rPr>
                        <a:t>5:7)</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600" dirty="0">
                          <a:effectLst/>
                          <a:latin typeface="Tahoma" panose="020B0604030504040204" pitchFamily="34" charset="0"/>
                          <a:ea typeface="Tahoma" panose="020B0604030504040204" pitchFamily="34" charset="0"/>
                          <a:cs typeface="Tahoma" panose="020B0604030504040204" pitchFamily="34" charset="0"/>
                        </a:rPr>
                        <a:t>Don’t </a:t>
                      </a:r>
                      <a:r>
                        <a:rPr lang="en-US" sz="3600" dirty="0" smtClean="0">
                          <a:effectLst/>
                          <a:latin typeface="Tahoma" panose="020B0604030504040204" pitchFamily="34" charset="0"/>
                          <a:ea typeface="Tahoma" panose="020B0604030504040204" pitchFamily="34" charset="0"/>
                          <a:cs typeface="Tahoma" panose="020B0604030504040204" pitchFamily="34" charset="0"/>
                        </a:rPr>
                        <a:t>be distracted</a:t>
                      </a:r>
                      <a:r>
                        <a:rPr lang="en-US" sz="3600" baseline="0" dirty="0" smtClean="0">
                          <a:effectLst/>
                          <a:latin typeface="Tahoma" panose="020B0604030504040204" pitchFamily="34" charset="0"/>
                          <a:ea typeface="Tahoma" panose="020B0604030504040204" pitchFamily="34" charset="0"/>
                          <a:cs typeface="Tahoma" panose="020B0604030504040204" pitchFamily="34" charset="0"/>
                        </a:rPr>
                        <a:t> or doubt-</a:t>
                      </a:r>
                      <a:r>
                        <a:rPr lang="en-US" sz="3600" dirty="0" smtClean="0">
                          <a:effectLst/>
                          <a:latin typeface="Tahoma" panose="020B0604030504040204" pitchFamily="34" charset="0"/>
                          <a:ea typeface="Tahoma" panose="020B0604030504040204" pitchFamily="34" charset="0"/>
                          <a:cs typeface="Tahoma" panose="020B0604030504040204" pitchFamily="34" charset="0"/>
                        </a:rPr>
                        <a:t> </a:t>
                      </a:r>
                      <a:r>
                        <a:rPr lang="en-US" sz="3600" dirty="0" smtClean="0">
                          <a:effectLst/>
                          <a:latin typeface="Tahoma" panose="020B0604030504040204" pitchFamily="34" charset="0"/>
                          <a:ea typeface="Tahoma" panose="020B0604030504040204" pitchFamily="34" charset="0"/>
                          <a:cs typeface="Tahoma" panose="020B0604030504040204" pitchFamily="34" charset="0"/>
                        </a:rPr>
                        <a:t>Be </a:t>
                      </a:r>
                      <a:r>
                        <a:rPr lang="en-US" sz="3600" dirty="0" smtClean="0">
                          <a:effectLst/>
                          <a:latin typeface="Tahoma" panose="020B0604030504040204" pitchFamily="34" charset="0"/>
                          <a:ea typeface="Tahoma" panose="020B0604030504040204" pitchFamily="34" charset="0"/>
                          <a:cs typeface="Tahoma" panose="020B0604030504040204" pitchFamily="34" charset="0"/>
                        </a:rPr>
                        <a:t>devoted </a:t>
                      </a:r>
                      <a:r>
                        <a:rPr lang="en-US" sz="3600" dirty="0" smtClean="0">
                          <a:effectLst/>
                          <a:latin typeface="Tahoma" panose="020B0604030504040204" pitchFamily="34" charset="0"/>
                          <a:ea typeface="Tahoma" panose="020B0604030504040204" pitchFamily="34" charset="0"/>
                          <a:cs typeface="Tahoma" panose="020B0604030504040204" pitchFamily="34" charset="0"/>
                        </a:rPr>
                        <a:t>to do God’s </a:t>
                      </a:r>
                      <a:r>
                        <a:rPr lang="en-US" sz="3600" dirty="0">
                          <a:effectLst/>
                          <a:latin typeface="Tahoma" panose="020B0604030504040204" pitchFamily="34" charset="0"/>
                          <a:ea typeface="Tahoma" panose="020B0604030504040204" pitchFamily="34" charset="0"/>
                          <a:cs typeface="Tahoma" panose="020B0604030504040204" pitchFamily="34" charset="0"/>
                        </a:rPr>
                        <a:t>will </a:t>
                      </a:r>
                      <a:r>
                        <a:rPr lang="en-US" sz="3600" dirty="0" smtClean="0">
                          <a:effectLst/>
                          <a:latin typeface="Tahoma" panose="020B0604030504040204" pitchFamily="34" charset="0"/>
                          <a:ea typeface="Tahoma" panose="020B0604030504040204" pitchFamily="34" charset="0"/>
                          <a:cs typeface="Tahoma" panose="020B0604030504040204" pitchFamily="34" charset="0"/>
                        </a:rPr>
                        <a:t>                    (</a:t>
                      </a:r>
                      <a:r>
                        <a:rPr lang="en-US" sz="3600" dirty="0" smtClean="0">
                          <a:effectLst/>
                          <a:latin typeface="Tahoma" panose="020B0604030504040204" pitchFamily="34" charset="0"/>
                          <a:ea typeface="Tahoma" panose="020B0604030504040204" pitchFamily="34" charset="0"/>
                          <a:cs typeface="Tahoma" panose="020B0604030504040204" pitchFamily="34" charset="0"/>
                        </a:rPr>
                        <a:t>Matthew 14:28-33; </a:t>
                      </a:r>
                    </a:p>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Luke </a:t>
                      </a:r>
                      <a:r>
                        <a:rPr lang="en-US" sz="3600" dirty="0" smtClean="0">
                          <a:effectLst/>
                          <a:latin typeface="Tahoma" panose="020B0604030504040204" pitchFamily="34" charset="0"/>
                          <a:ea typeface="Tahoma" panose="020B0604030504040204" pitchFamily="34" charset="0"/>
                          <a:cs typeface="Tahoma" panose="020B0604030504040204" pitchFamily="34" charset="0"/>
                        </a:rPr>
                        <a:t>10:38-42</a:t>
                      </a:r>
                      <a:r>
                        <a:rPr lang="en-US" sz="3600" dirty="0">
                          <a:effectLst/>
                          <a:latin typeface="Tahoma" panose="020B0604030504040204" pitchFamily="34" charset="0"/>
                          <a:ea typeface="Tahoma" panose="020B0604030504040204" pitchFamily="34" charset="0"/>
                          <a:cs typeface="Tahoma" panose="020B0604030504040204" pitchFamily="34" charset="0"/>
                        </a:rPr>
                        <a:t>; </a:t>
                      </a:r>
                      <a:endParaRPr lang="en-US" sz="36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1 </a:t>
                      </a:r>
                      <a:r>
                        <a:rPr lang="en-US" sz="3600" dirty="0" smtClean="0">
                          <a:effectLst/>
                          <a:latin typeface="Tahoma" panose="020B0604030504040204" pitchFamily="34" charset="0"/>
                          <a:ea typeface="Tahoma" panose="020B0604030504040204" pitchFamily="34" charset="0"/>
                          <a:cs typeface="Tahoma" panose="020B0604030504040204" pitchFamily="34" charset="0"/>
                        </a:rPr>
                        <a:t>Cor. </a:t>
                      </a:r>
                      <a:r>
                        <a:rPr lang="en-US" sz="3600" dirty="0" smtClean="0">
                          <a:effectLst/>
                          <a:latin typeface="Tahoma" panose="020B0604030504040204" pitchFamily="34" charset="0"/>
                          <a:ea typeface="Tahoma" panose="020B0604030504040204" pitchFamily="34" charset="0"/>
                          <a:cs typeface="Tahoma" panose="020B0604030504040204" pitchFamily="34" charset="0"/>
                        </a:rPr>
                        <a:t>7:35)</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5230253">
                <a:tc>
                  <a:txBody>
                    <a:bodyPr/>
                    <a:lstStyle/>
                    <a:p>
                      <a:pPr marL="0" marR="0" algn="ctr">
                        <a:lnSpc>
                          <a:spcPct val="107000"/>
                        </a:lnSpc>
                        <a:spcBef>
                          <a:spcPts val="0"/>
                        </a:spcBef>
                        <a:spcAft>
                          <a:spcPts val="0"/>
                        </a:spcAft>
                      </a:pPr>
                      <a:r>
                        <a:rPr lang="en-US" sz="3600" b="0" dirty="0">
                          <a:effectLst/>
                          <a:latin typeface="Tahoma" panose="020B0604030504040204" pitchFamily="34" charset="0"/>
                          <a:ea typeface="Tahoma" panose="020B0604030504040204" pitchFamily="34" charset="0"/>
                          <a:cs typeface="Tahoma" panose="020B0604030504040204" pitchFamily="34" charset="0"/>
                        </a:rPr>
                        <a:t>“I Know that My Redeemer Lives” </a:t>
                      </a:r>
                      <a:r>
                        <a:rPr lang="en-US" sz="3600" b="0" dirty="0" smtClean="0">
                          <a:effectLst/>
                          <a:latin typeface="Tahoma" panose="020B0604030504040204" pitchFamily="34" charset="0"/>
                          <a:ea typeface="Tahoma" panose="020B0604030504040204" pitchFamily="34" charset="0"/>
                          <a:cs typeface="Tahoma" panose="020B0604030504040204" pitchFamily="34" charset="0"/>
                        </a:rPr>
                        <a:t>                                 (</a:t>
                      </a:r>
                      <a:r>
                        <a:rPr lang="en-US" sz="3600" b="0" dirty="0" smtClean="0">
                          <a:effectLst/>
                          <a:latin typeface="Tahoma" panose="020B0604030504040204" pitchFamily="34" charset="0"/>
                          <a:ea typeface="Tahoma" panose="020B0604030504040204" pitchFamily="34" charset="0"/>
                          <a:cs typeface="Tahoma" panose="020B0604030504040204" pitchFamily="34" charset="0"/>
                        </a:rPr>
                        <a:t>Matthew </a:t>
                      </a:r>
                      <a:r>
                        <a:rPr lang="en-US" sz="3600" b="0" dirty="0" smtClean="0">
                          <a:effectLst/>
                          <a:latin typeface="Tahoma" panose="020B0604030504040204" pitchFamily="34" charset="0"/>
                          <a:ea typeface="Tahoma" panose="020B0604030504040204" pitchFamily="34" charset="0"/>
                          <a:cs typeface="Tahoma" panose="020B0604030504040204" pitchFamily="34" charset="0"/>
                        </a:rPr>
                        <a:t>6:27</a:t>
                      </a:r>
                      <a:r>
                        <a:rPr lang="en-US" sz="3600" b="0" dirty="0">
                          <a:effectLst/>
                          <a:latin typeface="Tahoma" panose="020B0604030504040204" pitchFamily="34" charset="0"/>
                          <a:ea typeface="Tahoma" panose="020B0604030504040204" pitchFamily="34" charset="0"/>
                          <a:cs typeface="Tahoma" panose="020B0604030504040204" pitchFamily="34" charset="0"/>
                        </a:rPr>
                        <a:t>; Job 19:25; </a:t>
                      </a:r>
                      <a:r>
                        <a:rPr lang="en-US" sz="3600" b="0" dirty="0" smtClean="0">
                          <a:effectLst/>
                          <a:latin typeface="Tahoma" panose="020B0604030504040204" pitchFamily="34" charset="0"/>
                          <a:ea typeface="Tahoma" panose="020B0604030504040204" pitchFamily="34" charset="0"/>
                          <a:cs typeface="Tahoma" panose="020B0604030504040204" pitchFamily="34" charset="0"/>
                        </a:rPr>
                        <a:t>   Heb</a:t>
                      </a:r>
                      <a:r>
                        <a:rPr lang="en-US" sz="3600" b="0" dirty="0">
                          <a:effectLst/>
                          <a:latin typeface="Tahoma" panose="020B0604030504040204" pitchFamily="34" charset="0"/>
                          <a:ea typeface="Tahoma" panose="020B0604030504040204" pitchFamily="34" charset="0"/>
                          <a:cs typeface="Tahoma" panose="020B0604030504040204" pitchFamily="34" charset="0"/>
                        </a:rPr>
                        <a:t>. 2:14-15; </a:t>
                      </a:r>
                      <a:r>
                        <a:rPr lang="en-US" sz="3600" b="0" dirty="0" smtClean="0">
                          <a:effectLst/>
                          <a:latin typeface="Tahoma" panose="020B0604030504040204" pitchFamily="34" charset="0"/>
                          <a:ea typeface="Tahoma" panose="020B0604030504040204" pitchFamily="34" charset="0"/>
                          <a:cs typeface="Tahoma" panose="020B0604030504040204" pitchFamily="34" charset="0"/>
                        </a:rPr>
                        <a:t>Jn. 11:25-27)</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720941">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3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3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4061547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29211786"/>
              </p:ext>
            </p:extLst>
          </p:nvPr>
        </p:nvGraphicFramePr>
        <p:xfrm>
          <a:off x="-3" y="-2"/>
          <a:ext cx="12167619" cy="8356374"/>
        </p:xfrm>
        <a:graphic>
          <a:graphicData uri="http://schemas.openxmlformats.org/drawingml/2006/table">
            <a:tbl>
              <a:tblPr firstRow="1" firstCol="1" bandRow="1">
                <a:tableStyleId>{073A0DAA-6AF3-43AB-8588-CEC1D06C72B9}</a:tableStyleId>
              </a:tblPr>
              <a:tblGrid>
                <a:gridCol w="12167619"/>
              </a:tblGrid>
              <a:tr h="868103">
                <a:tc>
                  <a:txBody>
                    <a:bodyPr/>
                    <a:lstStyle/>
                    <a:p>
                      <a:pPr marL="0" marR="0" algn="ctr">
                        <a:lnSpc>
                          <a:spcPct val="107000"/>
                        </a:lnSpc>
                        <a:spcBef>
                          <a:spcPts val="0"/>
                        </a:spcBef>
                        <a:spcAft>
                          <a:spcPts val="0"/>
                        </a:spcAft>
                      </a:pPr>
                      <a:r>
                        <a:rPr lang="en-US" sz="44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I Know</a:t>
                      </a:r>
                      <a:r>
                        <a:rPr lang="en-US" sz="4400" b="0" baseline="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that My Redeemer Lives</a:t>
                      </a:r>
                      <a:endParaRPr lang="en-US" sz="4400" b="0" dirty="0">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Jesus said,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Who of you by being </a:t>
                      </a:r>
                      <a:r>
                        <a:rPr lang="en-US" sz="3600" b="0" i="0" u="sng"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worried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can add a </a:t>
                      </a:r>
                      <a:r>
                        <a:rPr lang="en-US" sz="3600" b="0" i="1"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single</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hour to</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his life</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(Luke 6:27)</a:t>
                      </a:r>
                    </a:p>
                    <a:p>
                      <a:pPr marL="0" marR="0" algn="ctr">
                        <a:lnSpc>
                          <a:spcPct val="107000"/>
                        </a:lnSpc>
                        <a:spcBef>
                          <a:spcPts val="0"/>
                        </a:spcBef>
                        <a:spcAft>
                          <a:spcPts val="0"/>
                        </a:spcAft>
                      </a:pPr>
                      <a:endPar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After much pain,</a:t>
                      </a:r>
                      <a:r>
                        <a:rPr lang="en-US" sz="3600" b="0" i="0" u="none" strike="noStrike" kern="1200" baseline="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anguish, &amp; contemplation in his suffering</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Job said,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“As for me,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I know that my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Redeemer lives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600" dirty="0" smtClean="0">
                          <a:latin typeface="Tahoma" panose="020B0604030504040204" pitchFamily="34" charset="0"/>
                          <a:ea typeface="Tahoma" panose="020B0604030504040204" pitchFamily="34" charset="0"/>
                          <a:cs typeface="Tahoma" panose="020B0604030504040204" pitchFamily="34" charset="0"/>
                        </a:rPr>
                        <a:t/>
                      </a:r>
                      <a:br>
                        <a:rPr lang="en-US" sz="3600" dirty="0" smtClean="0">
                          <a:latin typeface="Tahoma" panose="020B0604030504040204" pitchFamily="34" charset="0"/>
                          <a:ea typeface="Tahoma" panose="020B0604030504040204" pitchFamily="34" charset="0"/>
                          <a:cs typeface="Tahoma" panose="020B0604030504040204" pitchFamily="34" charset="0"/>
                        </a:rPr>
                      </a:b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And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at the last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He will take His stand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on the earth”</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(Job 19:25)</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767243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8776827"/>
              </p:ext>
            </p:extLst>
          </p:nvPr>
        </p:nvGraphicFramePr>
        <p:xfrm>
          <a:off x="-3" y="-2"/>
          <a:ext cx="12167619" cy="8356374"/>
        </p:xfrm>
        <a:graphic>
          <a:graphicData uri="http://schemas.openxmlformats.org/drawingml/2006/table">
            <a:tbl>
              <a:tblPr firstRow="1" firstCol="1" bandRow="1">
                <a:tableStyleId>{073A0DAA-6AF3-43AB-8588-CEC1D06C72B9}</a:tableStyleId>
              </a:tblPr>
              <a:tblGrid>
                <a:gridCol w="12167619"/>
              </a:tblGrid>
              <a:tr h="868103">
                <a:tc>
                  <a:txBody>
                    <a:bodyPr/>
                    <a:lstStyle/>
                    <a:p>
                      <a:pPr marL="0" marR="0" algn="ctr">
                        <a:lnSpc>
                          <a:spcPct val="107000"/>
                        </a:lnSpc>
                        <a:spcBef>
                          <a:spcPts val="0"/>
                        </a:spcBef>
                        <a:spcAft>
                          <a:spcPts val="0"/>
                        </a:spcAft>
                      </a:pPr>
                      <a:r>
                        <a:rPr lang="en-US" sz="44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I Know</a:t>
                      </a:r>
                      <a:r>
                        <a:rPr lang="en-US" sz="4400" b="0" baseline="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that My Redeemer Lives</a:t>
                      </a:r>
                      <a:endParaRPr lang="en-US" sz="4400" b="0" dirty="0">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r>
                        <a:rPr lang="en-US" sz="3600" b="0" dirty="0" smtClean="0">
                          <a:effectLst/>
                          <a:latin typeface="Tahoma" panose="020B0604030504040204" pitchFamily="34" charset="0"/>
                          <a:ea typeface="Tahoma" panose="020B0604030504040204" pitchFamily="34" charset="0"/>
                          <a:cs typeface="Tahoma" panose="020B0604030504040204" pitchFamily="34" charset="0"/>
                        </a:rPr>
                        <a:t>By the grace of God </a:t>
                      </a:r>
                      <a:r>
                        <a:rPr lang="en-US" sz="36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Jesus tasted </a:t>
                      </a:r>
                      <a:r>
                        <a:rPr lang="en-US" sz="3600" b="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death</a:t>
                      </a:r>
                      <a:r>
                        <a:rPr lang="en-US" sz="3600" b="0" dirty="0" smtClean="0">
                          <a:effectLst/>
                          <a:latin typeface="Tahoma" panose="020B0604030504040204" pitchFamily="34" charset="0"/>
                          <a:ea typeface="Tahoma" panose="020B0604030504040204" pitchFamily="34" charset="0"/>
                          <a:cs typeface="Tahoma" panose="020B0604030504040204" pitchFamily="34" charset="0"/>
                        </a:rPr>
                        <a:t> </a:t>
                      </a:r>
                      <a:r>
                        <a:rPr lang="en-US" sz="3600" b="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for everyone</a:t>
                      </a:r>
                      <a:r>
                        <a:rPr lang="en-US" sz="3600" b="0" dirty="0" smtClean="0">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“Therefore, since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the children share in flesh &amp; blood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He Himself likewise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also partook of the same</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that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through death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He might render powerless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him who had the power of death, that is, the devil</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&amp;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might free those who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through fear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of death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were subject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to slavery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all their lives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For assuredly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He does not give help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to angels,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but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He gives help to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the descendant of Abraham</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(Heb. 2:9, 14-16).</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679133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4413102"/>
              </p:ext>
            </p:extLst>
          </p:nvPr>
        </p:nvGraphicFramePr>
        <p:xfrm>
          <a:off x="-3" y="-2"/>
          <a:ext cx="12167619" cy="8356374"/>
        </p:xfrm>
        <a:graphic>
          <a:graphicData uri="http://schemas.openxmlformats.org/drawingml/2006/table">
            <a:tbl>
              <a:tblPr firstRow="1" firstCol="1" bandRow="1">
                <a:tableStyleId>{073A0DAA-6AF3-43AB-8588-CEC1D06C72B9}</a:tableStyleId>
              </a:tblPr>
              <a:tblGrid>
                <a:gridCol w="12167619"/>
              </a:tblGrid>
              <a:tr h="868103">
                <a:tc>
                  <a:txBody>
                    <a:bodyPr/>
                    <a:lstStyle/>
                    <a:p>
                      <a:pPr marL="0" marR="0" algn="ctr">
                        <a:lnSpc>
                          <a:spcPct val="107000"/>
                        </a:lnSpc>
                        <a:spcBef>
                          <a:spcPts val="0"/>
                        </a:spcBef>
                        <a:spcAft>
                          <a:spcPts val="0"/>
                        </a:spcAft>
                      </a:pPr>
                      <a:r>
                        <a:rPr lang="en-US" sz="44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I Know</a:t>
                      </a:r>
                      <a:r>
                        <a:rPr lang="en-US" sz="4400" b="0" baseline="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that My Redeemer Lives</a:t>
                      </a:r>
                      <a:endParaRPr lang="en-US" sz="4400" b="0" dirty="0">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endParaRPr lang="en-US" sz="18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Jesus said to her (Martha),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I am the resurrection &amp;</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the life</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he who believes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in Me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will live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even if he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dies,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&amp;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everyone who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lives &amp; believes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in Me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will never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die</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Do you believe</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this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She said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to Him</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Yes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Lord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I have believed that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You are the Christ, the Son of God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1"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even</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He who comes into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the world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(John 11:25-26)</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4223123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1392376"/>
              </p:ext>
            </p:extLst>
          </p:nvPr>
        </p:nvGraphicFramePr>
        <p:xfrm>
          <a:off x="-3" y="-2"/>
          <a:ext cx="12192002" cy="12427455"/>
        </p:xfrm>
        <a:graphic>
          <a:graphicData uri="http://schemas.openxmlformats.org/drawingml/2006/table">
            <a:tbl>
              <a:tblPr firstRow="1" firstCol="1" bandRow="1">
                <a:tableStyleId>{073A0DAA-6AF3-43AB-8588-CEC1D06C72B9}</a:tableStyleId>
              </a:tblPr>
              <a:tblGrid>
                <a:gridCol w="6096001"/>
                <a:gridCol w="6096001"/>
              </a:tblGrid>
              <a:tr h="868103">
                <a:tc>
                  <a:txBody>
                    <a:bodyPr/>
                    <a:lstStyle/>
                    <a:p>
                      <a:pPr marL="0" marR="0" algn="ctr">
                        <a:lnSpc>
                          <a:spcPct val="107000"/>
                        </a:lnSpc>
                        <a:spcBef>
                          <a:spcPts val="0"/>
                        </a:spcBef>
                        <a:spcAft>
                          <a:spcPts val="0"/>
                        </a:spcAft>
                      </a:pPr>
                      <a:r>
                        <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a:t>
                      </a:r>
                    </a:p>
                  </a:txBody>
                  <a:tcPr marL="68580" marR="68580" marT="0" marB="0"/>
                </a:tc>
                <a:tc>
                  <a:txBody>
                    <a:bodyPr/>
                    <a:lstStyle/>
                    <a:p>
                      <a:pPr marL="0" marR="0" algn="ctr">
                        <a:lnSpc>
                          <a:spcPct val="107000"/>
                        </a:lnSpc>
                        <a:spcBef>
                          <a:spcPts val="0"/>
                        </a:spcBef>
                        <a:spcAft>
                          <a:spcPts val="0"/>
                        </a:spcAft>
                      </a:pPr>
                      <a:r>
                        <a:rPr lang="en-US" sz="48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The Right Response</a:t>
                      </a:r>
                    </a:p>
                  </a:txBody>
                  <a:tcPr marL="68580" marR="68580" marT="0" marB="0"/>
                </a:tc>
              </a:tr>
              <a:tr h="2986269">
                <a:tc>
                  <a:txBody>
                    <a:bodyPr/>
                    <a:lstStyle/>
                    <a:p>
                      <a:pPr marL="0" marR="0" algn="ctr">
                        <a:lnSpc>
                          <a:spcPct val="107000"/>
                        </a:lnSpc>
                        <a:spcBef>
                          <a:spcPts val="0"/>
                        </a:spcBef>
                        <a:spcAft>
                          <a:spcPts val="0"/>
                        </a:spcAft>
                      </a:pPr>
                      <a:r>
                        <a:rPr lang="en-US" sz="3600" b="0" dirty="0">
                          <a:effectLst/>
                          <a:latin typeface="Tahoma" panose="020B0604030504040204" pitchFamily="34" charset="0"/>
                          <a:ea typeface="Tahoma" panose="020B0604030504040204" pitchFamily="34" charset="0"/>
                          <a:cs typeface="Tahoma" panose="020B0604030504040204" pitchFamily="34" charset="0"/>
                        </a:rPr>
                        <a:t>“God will Take Care of You” </a:t>
                      </a:r>
                      <a:r>
                        <a:rPr lang="en-US" sz="3600" b="0" dirty="0" smtClean="0">
                          <a:effectLst/>
                          <a:latin typeface="Tahoma" panose="020B0604030504040204" pitchFamily="34" charset="0"/>
                          <a:ea typeface="Tahoma" panose="020B0604030504040204" pitchFamily="34" charset="0"/>
                          <a:cs typeface="Tahoma" panose="020B0604030504040204" pitchFamily="34" charset="0"/>
                        </a:rPr>
                        <a:t>                          (</a:t>
                      </a:r>
                      <a:r>
                        <a:rPr lang="en-US" sz="3600" b="0" dirty="0" smtClean="0">
                          <a:effectLst/>
                          <a:latin typeface="Tahoma" panose="020B0604030504040204" pitchFamily="34" charset="0"/>
                          <a:ea typeface="Tahoma" panose="020B0604030504040204" pitchFamily="34" charset="0"/>
                          <a:cs typeface="Tahoma" panose="020B0604030504040204" pitchFamily="34" charset="0"/>
                        </a:rPr>
                        <a:t>Matthew </a:t>
                      </a:r>
                      <a:r>
                        <a:rPr lang="en-US" sz="3600" b="0" dirty="0" smtClean="0">
                          <a:effectLst/>
                          <a:latin typeface="Tahoma" panose="020B0604030504040204" pitchFamily="34" charset="0"/>
                          <a:ea typeface="Tahoma" panose="020B0604030504040204" pitchFamily="34" charset="0"/>
                          <a:cs typeface="Tahoma" panose="020B0604030504040204" pitchFamily="34" charset="0"/>
                        </a:rPr>
                        <a:t>6:24-26</a:t>
                      </a:r>
                      <a:r>
                        <a:rPr lang="en-US" sz="3600" b="0" dirty="0">
                          <a:effectLst/>
                          <a:latin typeface="Tahoma" panose="020B0604030504040204" pitchFamily="34" charset="0"/>
                          <a:ea typeface="Tahoma" panose="020B0604030504040204" pitchFamily="34" charset="0"/>
                          <a:cs typeface="Tahoma" panose="020B0604030504040204" pitchFamily="34" charset="0"/>
                        </a:rPr>
                        <a:t>; </a:t>
                      </a:r>
                      <a:endParaRPr lang="en-US" sz="36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dirty="0" smtClean="0">
                          <a:effectLst/>
                          <a:latin typeface="Tahoma" panose="020B0604030504040204" pitchFamily="34" charset="0"/>
                          <a:ea typeface="Tahoma" panose="020B0604030504040204" pitchFamily="34" charset="0"/>
                          <a:cs typeface="Tahoma" panose="020B0604030504040204" pitchFamily="34" charset="0"/>
                        </a:rPr>
                        <a:t>Luke </a:t>
                      </a:r>
                      <a:r>
                        <a:rPr lang="en-US" sz="3600" b="0" dirty="0">
                          <a:effectLst/>
                          <a:latin typeface="Tahoma" panose="020B0604030504040204" pitchFamily="34" charset="0"/>
                          <a:ea typeface="Tahoma" panose="020B0604030504040204" pitchFamily="34" charset="0"/>
                          <a:cs typeface="Tahoma" panose="020B0604030504040204" pitchFamily="34" charset="0"/>
                        </a:rPr>
                        <a:t>12:6-7; </a:t>
                      </a:r>
                      <a:endParaRPr lang="en-US" sz="36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dirty="0" smtClean="0">
                          <a:effectLst/>
                          <a:latin typeface="Tahoma" panose="020B0604030504040204" pitchFamily="34" charset="0"/>
                          <a:ea typeface="Tahoma" panose="020B0604030504040204" pitchFamily="34" charset="0"/>
                          <a:cs typeface="Tahoma" panose="020B0604030504040204" pitchFamily="34" charset="0"/>
                        </a:rPr>
                        <a:t>1 Peter </a:t>
                      </a:r>
                      <a:r>
                        <a:rPr lang="en-US" sz="3600" b="0" dirty="0" smtClean="0">
                          <a:effectLst/>
                          <a:latin typeface="Tahoma" panose="020B0604030504040204" pitchFamily="34" charset="0"/>
                          <a:ea typeface="Tahoma" panose="020B0604030504040204" pitchFamily="34" charset="0"/>
                          <a:cs typeface="Tahoma" panose="020B0604030504040204" pitchFamily="34" charset="0"/>
                        </a:rPr>
                        <a:t>5:7)</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Don’t be distracted</a:t>
                      </a:r>
                      <a:r>
                        <a:rPr lang="en-US" sz="3600" baseline="0" dirty="0" smtClean="0">
                          <a:effectLst/>
                          <a:latin typeface="Tahoma" panose="020B0604030504040204" pitchFamily="34" charset="0"/>
                          <a:ea typeface="Tahoma" panose="020B0604030504040204" pitchFamily="34" charset="0"/>
                          <a:cs typeface="Tahoma" panose="020B0604030504040204" pitchFamily="34" charset="0"/>
                        </a:rPr>
                        <a:t> or doubt-</a:t>
                      </a:r>
                      <a:r>
                        <a:rPr lang="en-US" sz="3600" dirty="0" smtClean="0">
                          <a:effectLst/>
                          <a:latin typeface="Tahoma" panose="020B0604030504040204" pitchFamily="34" charset="0"/>
                          <a:ea typeface="Tahoma" panose="020B0604030504040204" pitchFamily="34" charset="0"/>
                          <a:cs typeface="Tahoma" panose="020B0604030504040204" pitchFamily="34" charset="0"/>
                        </a:rPr>
                        <a:t> Be devoted to do God’s will                     (Matthew 14:28-33; </a:t>
                      </a:r>
                    </a:p>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Luke 10:38-42; </a:t>
                      </a:r>
                    </a:p>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1 Cor. 7:32)</a:t>
                      </a:r>
                    </a:p>
                    <a:p>
                      <a:pPr marL="0" marR="0" algn="ctr">
                        <a:lnSpc>
                          <a:spcPct val="107000"/>
                        </a:lnSpc>
                        <a:spcBef>
                          <a:spcPts val="0"/>
                        </a:spcBef>
                        <a:spcAft>
                          <a:spcPts val="0"/>
                        </a:spcAft>
                      </a:pP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5230253">
                <a:tc>
                  <a:txBody>
                    <a:bodyPr/>
                    <a:lstStyle/>
                    <a:p>
                      <a:pPr marL="0" marR="0" algn="ctr">
                        <a:lnSpc>
                          <a:spcPct val="107000"/>
                        </a:lnSpc>
                        <a:spcBef>
                          <a:spcPts val="0"/>
                        </a:spcBef>
                        <a:spcAft>
                          <a:spcPts val="0"/>
                        </a:spcAft>
                      </a:pPr>
                      <a:r>
                        <a:rPr lang="en-US" sz="3600" b="0" dirty="0">
                          <a:effectLst/>
                          <a:latin typeface="Tahoma" panose="020B0604030504040204" pitchFamily="34" charset="0"/>
                          <a:ea typeface="Tahoma" panose="020B0604030504040204" pitchFamily="34" charset="0"/>
                          <a:cs typeface="Tahoma" panose="020B0604030504040204" pitchFamily="34" charset="0"/>
                        </a:rPr>
                        <a:t>“I Know that My Redeemer Lives” </a:t>
                      </a:r>
                      <a:r>
                        <a:rPr lang="en-US" sz="3600" b="0" dirty="0" smtClean="0">
                          <a:effectLst/>
                          <a:latin typeface="Tahoma" panose="020B0604030504040204" pitchFamily="34" charset="0"/>
                          <a:ea typeface="Tahoma" panose="020B0604030504040204" pitchFamily="34" charset="0"/>
                          <a:cs typeface="Tahoma" panose="020B0604030504040204" pitchFamily="34" charset="0"/>
                        </a:rPr>
                        <a:t>                                 (</a:t>
                      </a:r>
                      <a:r>
                        <a:rPr lang="en-US" sz="3600" b="0" dirty="0" smtClean="0">
                          <a:effectLst/>
                          <a:latin typeface="Tahoma" panose="020B0604030504040204" pitchFamily="34" charset="0"/>
                          <a:ea typeface="Tahoma" panose="020B0604030504040204" pitchFamily="34" charset="0"/>
                          <a:cs typeface="Tahoma" panose="020B0604030504040204" pitchFamily="34" charset="0"/>
                        </a:rPr>
                        <a:t>Matthew </a:t>
                      </a:r>
                      <a:r>
                        <a:rPr lang="en-US" sz="3600" b="0" dirty="0" smtClean="0">
                          <a:effectLst/>
                          <a:latin typeface="Tahoma" panose="020B0604030504040204" pitchFamily="34" charset="0"/>
                          <a:ea typeface="Tahoma" panose="020B0604030504040204" pitchFamily="34" charset="0"/>
                          <a:cs typeface="Tahoma" panose="020B0604030504040204" pitchFamily="34" charset="0"/>
                        </a:rPr>
                        <a:t>6:27</a:t>
                      </a:r>
                      <a:r>
                        <a:rPr lang="en-US" sz="3600" b="0" dirty="0">
                          <a:effectLst/>
                          <a:latin typeface="Tahoma" panose="020B0604030504040204" pitchFamily="34" charset="0"/>
                          <a:ea typeface="Tahoma" panose="020B0604030504040204" pitchFamily="34" charset="0"/>
                          <a:cs typeface="Tahoma" panose="020B0604030504040204" pitchFamily="34" charset="0"/>
                        </a:rPr>
                        <a:t>; Job 19:25; </a:t>
                      </a:r>
                      <a:r>
                        <a:rPr lang="en-US" sz="3600" b="0" dirty="0" smtClean="0">
                          <a:effectLst/>
                          <a:latin typeface="Tahoma" panose="020B0604030504040204" pitchFamily="34" charset="0"/>
                          <a:ea typeface="Tahoma" panose="020B0604030504040204" pitchFamily="34" charset="0"/>
                          <a:cs typeface="Tahoma" panose="020B0604030504040204" pitchFamily="34" charset="0"/>
                        </a:rPr>
                        <a:t>   Heb</a:t>
                      </a:r>
                      <a:r>
                        <a:rPr lang="en-US" sz="3600" b="0" dirty="0">
                          <a:effectLst/>
                          <a:latin typeface="Tahoma" panose="020B0604030504040204" pitchFamily="34" charset="0"/>
                          <a:ea typeface="Tahoma" panose="020B0604030504040204" pitchFamily="34" charset="0"/>
                          <a:cs typeface="Tahoma" panose="020B0604030504040204" pitchFamily="34" charset="0"/>
                        </a:rPr>
                        <a:t>. 2:14-15; </a:t>
                      </a:r>
                      <a:r>
                        <a:rPr lang="en-US" sz="3600" b="0" dirty="0" smtClean="0">
                          <a:effectLst/>
                          <a:latin typeface="Tahoma" panose="020B0604030504040204" pitchFamily="34" charset="0"/>
                          <a:ea typeface="Tahoma" panose="020B0604030504040204" pitchFamily="34" charset="0"/>
                          <a:cs typeface="Tahoma" panose="020B0604030504040204" pitchFamily="34" charset="0"/>
                        </a:rPr>
                        <a:t>Jn. </a:t>
                      </a:r>
                      <a:r>
                        <a:rPr lang="en-US" sz="3600" b="0" dirty="0">
                          <a:effectLst/>
                          <a:latin typeface="Tahoma" panose="020B0604030504040204" pitchFamily="34" charset="0"/>
                          <a:ea typeface="Tahoma" panose="020B0604030504040204" pitchFamily="34" charset="0"/>
                          <a:cs typeface="Tahoma" panose="020B0604030504040204" pitchFamily="34" charset="0"/>
                        </a:rPr>
                        <a:t>11:25-26</a:t>
                      </a:r>
                      <a:r>
                        <a:rPr lang="en-US" sz="3600" b="0" dirty="0" smtClean="0">
                          <a:effectLst/>
                          <a:latin typeface="Tahoma" panose="020B0604030504040204" pitchFamily="34" charset="0"/>
                          <a:ea typeface="Tahoma" panose="020B0604030504040204" pitchFamily="34" charset="0"/>
                          <a:cs typeface="Tahoma" panose="020B0604030504040204" pitchFamily="34" charset="0"/>
                        </a:rPr>
                        <a:t>)</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600" dirty="0">
                          <a:effectLst/>
                          <a:latin typeface="Tahoma" panose="020B0604030504040204" pitchFamily="34" charset="0"/>
                          <a:ea typeface="Tahoma" panose="020B0604030504040204" pitchFamily="34" charset="0"/>
                          <a:cs typeface="Tahoma" panose="020B0604030504040204" pitchFamily="34" charset="0"/>
                        </a:rPr>
                        <a:t>Be </a:t>
                      </a:r>
                      <a:r>
                        <a:rPr lang="en-US" sz="3600" dirty="0" smtClean="0">
                          <a:effectLst/>
                          <a:latin typeface="Tahoma" panose="020B0604030504040204" pitchFamily="34" charset="0"/>
                          <a:ea typeface="Tahoma" panose="020B0604030504040204" pitchFamily="34" charset="0"/>
                          <a:cs typeface="Tahoma" panose="020B0604030504040204" pitchFamily="34" charset="0"/>
                        </a:rPr>
                        <a:t>more concerned </a:t>
                      </a:r>
                      <a:r>
                        <a:rPr lang="en-US" sz="3600" dirty="0">
                          <a:effectLst/>
                          <a:latin typeface="Tahoma" panose="020B0604030504040204" pitchFamily="34" charset="0"/>
                          <a:ea typeface="Tahoma" panose="020B0604030504040204" pitchFamily="34" charset="0"/>
                          <a:cs typeface="Tahoma" panose="020B0604030504040204" pitchFamily="34" charset="0"/>
                        </a:rPr>
                        <a:t>about your brethren’s </a:t>
                      </a:r>
                      <a:r>
                        <a:rPr lang="en-US" sz="3600" dirty="0" smtClean="0">
                          <a:effectLst/>
                          <a:latin typeface="Tahoma" panose="020B0604030504040204" pitchFamily="34" charset="0"/>
                          <a:ea typeface="Tahoma" panose="020B0604030504040204" pitchFamily="34" charset="0"/>
                          <a:cs typeface="Tahoma" panose="020B0604030504040204" pitchFamily="34" charset="0"/>
                        </a:rPr>
                        <a:t>needs </a:t>
                      </a:r>
                      <a:endParaRPr lang="en-US" sz="36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than </a:t>
                      </a:r>
                      <a:r>
                        <a:rPr lang="en-US" sz="3600" dirty="0" smtClean="0">
                          <a:effectLst/>
                          <a:latin typeface="Tahoma" panose="020B0604030504040204" pitchFamily="34" charset="0"/>
                          <a:ea typeface="Tahoma" panose="020B0604030504040204" pitchFamily="34" charset="0"/>
                          <a:cs typeface="Tahoma" panose="020B0604030504040204" pitchFamily="34" charset="0"/>
                        </a:rPr>
                        <a:t>your own</a:t>
                      </a:r>
                      <a:r>
                        <a:rPr lang="en-US" sz="3600" baseline="0" dirty="0" smtClean="0">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(Phil </a:t>
                      </a:r>
                      <a:r>
                        <a:rPr lang="en-US" sz="3600" dirty="0" smtClean="0">
                          <a:effectLst/>
                          <a:latin typeface="Tahoma" panose="020B0604030504040204" pitchFamily="34" charset="0"/>
                          <a:ea typeface="Tahoma" panose="020B0604030504040204" pitchFamily="34" charset="0"/>
                          <a:cs typeface="Tahoma" panose="020B0604030504040204" pitchFamily="34" charset="0"/>
                        </a:rPr>
                        <a:t>2:3-8, </a:t>
                      </a:r>
                      <a:r>
                        <a:rPr lang="en-US" sz="3600" dirty="0" smtClean="0">
                          <a:effectLst/>
                          <a:latin typeface="Tahoma" panose="020B0604030504040204" pitchFamily="34" charset="0"/>
                          <a:ea typeface="Tahoma" panose="020B0604030504040204" pitchFamily="34" charset="0"/>
                          <a:cs typeface="Tahoma" panose="020B0604030504040204" pitchFamily="34" charset="0"/>
                        </a:rPr>
                        <a:t>20;</a:t>
                      </a:r>
                      <a:r>
                        <a:rPr lang="en-US" sz="36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600" dirty="0" smtClean="0">
                          <a:effectLst/>
                          <a:latin typeface="Tahoma" panose="020B0604030504040204" pitchFamily="34" charset="0"/>
                          <a:ea typeface="Tahoma" panose="020B0604030504040204" pitchFamily="34" charset="0"/>
                          <a:cs typeface="Tahoma" panose="020B0604030504040204" pitchFamily="34" charset="0"/>
                        </a:rPr>
                        <a:t>1 </a:t>
                      </a:r>
                      <a:r>
                        <a:rPr lang="en-US" sz="3600" dirty="0" smtClean="0">
                          <a:effectLst/>
                          <a:latin typeface="Tahoma" panose="020B0604030504040204" pitchFamily="34" charset="0"/>
                          <a:ea typeface="Tahoma" panose="020B0604030504040204" pitchFamily="34" charset="0"/>
                          <a:cs typeface="Tahoma" panose="020B0604030504040204" pitchFamily="34" charset="0"/>
                        </a:rPr>
                        <a:t>Cor. </a:t>
                      </a:r>
                      <a:r>
                        <a:rPr lang="en-US" sz="3600" dirty="0" smtClean="0">
                          <a:effectLst/>
                          <a:latin typeface="Tahoma" panose="020B0604030504040204" pitchFamily="34" charset="0"/>
                          <a:ea typeface="Tahoma" panose="020B0604030504040204" pitchFamily="34" charset="0"/>
                          <a:cs typeface="Tahoma" panose="020B0604030504040204" pitchFamily="34" charset="0"/>
                        </a:rPr>
                        <a:t>12:25)</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720941">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3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3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739097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7396826"/>
              </p:ext>
            </p:extLst>
          </p:nvPr>
        </p:nvGraphicFramePr>
        <p:xfrm>
          <a:off x="-3" y="-2"/>
          <a:ext cx="12167619" cy="8207601"/>
        </p:xfrm>
        <a:graphic>
          <a:graphicData uri="http://schemas.openxmlformats.org/drawingml/2006/table">
            <a:tbl>
              <a:tblPr firstRow="1" firstCol="1" bandRow="1">
                <a:tableStyleId>{073A0DAA-6AF3-43AB-8588-CEC1D06C72B9}</a:tableStyleId>
              </a:tblPr>
              <a:tblGrid>
                <a:gridCol w="12167619"/>
              </a:tblGrid>
              <a:tr h="719330">
                <a:tc>
                  <a:txBody>
                    <a:bodyPr/>
                    <a:lstStyle/>
                    <a:p>
                      <a:pPr marL="0" marR="0" algn="ctr">
                        <a:lnSpc>
                          <a:spcPct val="107000"/>
                        </a:lnSpc>
                        <a:spcBef>
                          <a:spcPts val="0"/>
                        </a:spcBef>
                        <a:spcAft>
                          <a:spcPts val="0"/>
                        </a:spcAft>
                      </a:pPr>
                      <a:r>
                        <a:rPr lang="en-US" sz="43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Be more</a:t>
                      </a:r>
                      <a:r>
                        <a:rPr lang="en-US" sz="4300" b="0" baseline="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concerned about brethren than yourself</a:t>
                      </a:r>
                      <a:endParaRPr lang="en-US" sz="43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Do nothing from </a:t>
                      </a:r>
                      <a:r>
                        <a:rPr lang="en-US" sz="34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selfishness or empty conceit</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but with </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humility</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of mind </a:t>
                      </a:r>
                      <a:r>
                        <a:rPr lang="en-US" sz="3400" b="0" i="0" u="sng"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regard one another as more important than </a:t>
                      </a:r>
                      <a:r>
                        <a:rPr lang="en-US" sz="3400" b="0" i="0" u="sng"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yourselves</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do not </a:t>
                      </a:r>
                      <a:r>
                        <a:rPr lang="en-US" sz="3400" b="0" i="1"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merely</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look out for </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your own personal interests, but also for </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the interests </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of others</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Have this attitude in yourselves</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which was also in </a:t>
                      </a:r>
                      <a:r>
                        <a:rPr lang="en-US" sz="34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Christ Jesus</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who, although </a:t>
                      </a:r>
                      <a:r>
                        <a:rPr lang="en-US" sz="34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He existed in the form of God</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did not regard </a:t>
                      </a:r>
                      <a:r>
                        <a:rPr lang="en-US" sz="34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equality with God </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 thing to be grasped, </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but emptied </a:t>
                      </a:r>
                      <a:r>
                        <a:rPr lang="en-US" sz="34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Himself</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taking the form of a </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bond-servant</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&amp; </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being made in the likeness of men</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Being found in appearance as a man, </a:t>
                      </a:r>
                      <a:r>
                        <a:rPr lang="en-US" sz="34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He humbled Himself </a:t>
                      </a:r>
                    </a:p>
                    <a:p>
                      <a:pPr marL="0" marR="0" algn="ctr">
                        <a:lnSpc>
                          <a:spcPct val="107000"/>
                        </a:lnSpc>
                        <a:spcBef>
                          <a:spcPts val="0"/>
                        </a:spcBef>
                        <a:spcAft>
                          <a:spcPts val="0"/>
                        </a:spcAft>
                      </a:pP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by becoming obedient to the point of </a:t>
                      </a:r>
                      <a:r>
                        <a:rPr lang="en-US" sz="34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death, </a:t>
                      </a:r>
                    </a:p>
                    <a:p>
                      <a:pPr marL="0" marR="0" algn="ctr">
                        <a:lnSpc>
                          <a:spcPct val="107000"/>
                        </a:lnSpc>
                        <a:spcBef>
                          <a:spcPts val="0"/>
                        </a:spcBef>
                        <a:spcAft>
                          <a:spcPts val="0"/>
                        </a:spcAft>
                      </a:pPr>
                      <a:r>
                        <a:rPr lang="en-US" sz="34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even death on a cross</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(Phil.</a:t>
                      </a:r>
                      <a:r>
                        <a:rPr lang="en-US" sz="3400" b="0" i="0" u="none" strike="noStrike" kern="1200" baseline="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2:3-8).</a:t>
                      </a: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64525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5717004"/>
              </p:ext>
            </p:extLst>
          </p:nvPr>
        </p:nvGraphicFramePr>
        <p:xfrm>
          <a:off x="-3" y="-2"/>
          <a:ext cx="12167619" cy="8207601"/>
        </p:xfrm>
        <a:graphic>
          <a:graphicData uri="http://schemas.openxmlformats.org/drawingml/2006/table">
            <a:tbl>
              <a:tblPr firstRow="1" firstCol="1" bandRow="1">
                <a:tableStyleId>{073A0DAA-6AF3-43AB-8588-CEC1D06C72B9}</a:tableStyleId>
              </a:tblPr>
              <a:tblGrid>
                <a:gridCol w="12167619"/>
              </a:tblGrid>
              <a:tr h="719330">
                <a:tc>
                  <a:txBody>
                    <a:bodyPr/>
                    <a:lstStyle/>
                    <a:p>
                      <a:pPr marL="0" marR="0" algn="ctr">
                        <a:lnSpc>
                          <a:spcPct val="107000"/>
                        </a:lnSpc>
                        <a:spcBef>
                          <a:spcPts val="0"/>
                        </a:spcBef>
                        <a:spcAft>
                          <a:spcPts val="0"/>
                        </a:spcAft>
                      </a:pPr>
                      <a:r>
                        <a:rPr lang="en-US" sz="43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Be more</a:t>
                      </a:r>
                      <a:r>
                        <a:rPr lang="en-US" sz="4300" b="0" baseline="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concerned about brethren than yourself</a:t>
                      </a:r>
                      <a:endParaRPr lang="en-US" sz="43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Timothy was genuinely concerned about brethren,</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The apostle Paul said,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“I hope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in the Lord Jesus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to send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Timothy</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to you shortly, so that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I also may be encouraged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when I learn of your condition</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For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I have no one </a:t>
                      </a:r>
                      <a:r>
                        <a:rPr lang="en-US" sz="3600" b="0" i="1"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else</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 of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kindred spirit who will genuinely be concerned for your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welfare</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For they all seek after their own interests, not those of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Christ Jesus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But you know of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his proven worth, that he served with me in the furtherance of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the</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gospel</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like a child </a:t>
                      </a:r>
                      <a:r>
                        <a:rPr lang="en-US" sz="3600" b="0" i="1"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serving</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his father” (Phil. 2:20-22).</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208720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74742080"/>
              </p:ext>
            </p:extLst>
          </p:nvPr>
        </p:nvGraphicFramePr>
        <p:xfrm>
          <a:off x="-3" y="-2"/>
          <a:ext cx="12192002" cy="6858002"/>
        </p:xfrm>
        <a:graphic>
          <a:graphicData uri="http://schemas.openxmlformats.org/drawingml/2006/table">
            <a:tbl>
              <a:tblPr firstRow="1" firstCol="1" bandRow="1">
                <a:tableStyleId>{073A0DAA-6AF3-43AB-8588-CEC1D06C72B9}</a:tableStyleId>
              </a:tblPr>
              <a:tblGrid>
                <a:gridCol w="6096001"/>
                <a:gridCol w="6096001"/>
              </a:tblGrid>
              <a:tr h="1235184">
                <a:tc>
                  <a:txBody>
                    <a:bodyPr/>
                    <a:lstStyle/>
                    <a:p>
                      <a:pPr marL="0" marR="0" algn="ctr">
                        <a:lnSpc>
                          <a:spcPct val="107000"/>
                        </a:lnSpc>
                        <a:spcBef>
                          <a:spcPts val="0"/>
                        </a:spcBef>
                        <a:spcAft>
                          <a:spcPts val="0"/>
                        </a:spcAft>
                      </a:pPr>
                      <a:r>
                        <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a:t>
                      </a:r>
                    </a:p>
                  </a:txBody>
                  <a:tcPr marL="68580" marR="68580" marT="0" marB="0"/>
                </a:tc>
                <a:tc>
                  <a:txBody>
                    <a:bodyPr/>
                    <a:lstStyle/>
                    <a:p>
                      <a:pPr marL="0" marR="0" algn="ctr">
                        <a:lnSpc>
                          <a:spcPct val="107000"/>
                        </a:lnSpc>
                        <a:spcBef>
                          <a:spcPts val="0"/>
                        </a:spcBef>
                        <a:spcAft>
                          <a:spcPts val="0"/>
                        </a:spcAft>
                      </a:pPr>
                      <a:r>
                        <a:rPr lang="en-US" sz="48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The Right Response</a:t>
                      </a:r>
                    </a:p>
                  </a:txBody>
                  <a:tcPr marL="68580" marR="68580" marT="0" marB="0"/>
                </a:tc>
              </a:tr>
              <a:tr h="2660145">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“Seek First the Kingdom of God” </a:t>
                      </a:r>
                      <a:r>
                        <a:rPr lang="en-US" sz="4000" b="0" dirty="0" smtClean="0">
                          <a:effectLst/>
                          <a:latin typeface="Tahoma" panose="020B0604030504040204" pitchFamily="34" charset="0"/>
                          <a:ea typeface="Tahoma" panose="020B0604030504040204" pitchFamily="34" charset="0"/>
                          <a:cs typeface="Tahoma" panose="020B0604030504040204" pitchFamily="34" charset="0"/>
                        </a:rPr>
                        <a:t>                      (</a:t>
                      </a:r>
                      <a:r>
                        <a:rPr lang="en-US" sz="4000" b="0" dirty="0" smtClean="0">
                          <a:effectLst/>
                          <a:latin typeface="Tahoma" panose="020B0604030504040204" pitchFamily="34" charset="0"/>
                          <a:ea typeface="Tahoma" panose="020B0604030504040204" pitchFamily="34" charset="0"/>
                          <a:cs typeface="Tahoma" panose="020B0604030504040204" pitchFamily="34" charset="0"/>
                        </a:rPr>
                        <a:t>Matthew 6:28-33)</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4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962673">
                <a:tc>
                  <a:txBody>
                    <a:bodyPr/>
                    <a:lstStyle/>
                    <a:p>
                      <a:pPr marL="0" marR="0" algn="ctr">
                        <a:lnSpc>
                          <a:spcPct val="107000"/>
                        </a:lnSpc>
                        <a:spcBef>
                          <a:spcPts val="0"/>
                        </a:spcBef>
                        <a:spcAft>
                          <a:spcPts val="0"/>
                        </a:spcAft>
                      </a:pP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4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907860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04993106"/>
              </p:ext>
            </p:extLst>
          </p:nvPr>
        </p:nvGraphicFramePr>
        <p:xfrm>
          <a:off x="-3" y="-2"/>
          <a:ext cx="12167619" cy="8289578"/>
        </p:xfrm>
        <a:graphic>
          <a:graphicData uri="http://schemas.openxmlformats.org/drawingml/2006/table">
            <a:tbl>
              <a:tblPr firstRow="1" firstCol="1" bandRow="1">
                <a:tableStyleId>{073A0DAA-6AF3-43AB-8588-CEC1D06C72B9}</a:tableStyleId>
              </a:tblPr>
              <a:tblGrid>
                <a:gridCol w="12167619"/>
              </a:tblGrid>
              <a:tr h="719330">
                <a:tc>
                  <a:txBody>
                    <a:bodyPr/>
                    <a:lstStyle/>
                    <a:p>
                      <a:pPr marL="0" marR="0" algn="ctr">
                        <a:lnSpc>
                          <a:spcPct val="107000"/>
                        </a:lnSpc>
                        <a:spcBef>
                          <a:spcPts val="0"/>
                        </a:spcBef>
                        <a:spcAft>
                          <a:spcPts val="0"/>
                        </a:spcAft>
                      </a:pPr>
                      <a:r>
                        <a:rPr lang="en-US" sz="54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Cure</a:t>
                      </a:r>
                      <a:r>
                        <a:rPr lang="en-US" sz="5400" b="0" baseline="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for worry- Seek first His kingdom</a:t>
                      </a:r>
                      <a:endParaRPr lang="en-US" sz="5400" b="0" dirty="0">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Why are you </a:t>
                      </a:r>
                      <a:r>
                        <a:rPr lang="en-US" sz="3400" b="0" i="0" u="sng"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worried</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about </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clothing</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Observe how </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the lilies of the field grow</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they don’t toil nor do they spin</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yet </a:t>
                      </a:r>
                      <a:r>
                        <a:rPr lang="en-US" sz="34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I say </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to you that </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not even </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Solomon</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in all his glory </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clothed himself like one of these</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But if </a:t>
                      </a:r>
                      <a:r>
                        <a:rPr lang="en-US" sz="34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God so clothes </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the grass of the field</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which is </a:t>
                      </a:r>
                      <a:r>
                        <a:rPr lang="en-US" sz="3400" b="0" i="1"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alive</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 today </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&amp; </a:t>
                      </a:r>
                      <a:r>
                        <a:rPr lang="en-US" sz="34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tomorrow is thrown into the furnace</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400" b="0" i="1"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will </a:t>
                      </a:r>
                      <a:r>
                        <a:rPr lang="en-US" sz="3400" b="0" i="1"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He</a:t>
                      </a:r>
                      <a:r>
                        <a:rPr lang="en-US" sz="34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not much more </a:t>
                      </a:r>
                      <a:r>
                        <a:rPr lang="en-US" sz="3400" b="0" i="1"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clothe</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you</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4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You of little faith</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Don’t</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4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worry</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saying, ‘What will we </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eat or drink</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or ‘What will we </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wear</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400" b="0" i="0" u="none" strike="noStrike" kern="1200" baseline="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For </a:t>
                      </a:r>
                      <a:r>
                        <a:rPr lang="en-US" sz="34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the Gentiles </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eagerly seek </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all these things; for </a:t>
                      </a:r>
                      <a:r>
                        <a:rPr lang="en-US" sz="34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your heavenly Father knows </a:t>
                      </a: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that you need </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all these things. </a:t>
                      </a:r>
                    </a:p>
                    <a:p>
                      <a:pPr marL="0" marR="0" algn="ctr">
                        <a:lnSpc>
                          <a:spcPct val="107000"/>
                        </a:lnSpc>
                        <a:spcBef>
                          <a:spcPts val="0"/>
                        </a:spcBef>
                        <a:spcAft>
                          <a:spcPts val="0"/>
                        </a:spcAft>
                      </a:pPr>
                      <a:r>
                        <a:rPr lang="en-US" sz="34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But seek first </a:t>
                      </a:r>
                      <a:r>
                        <a:rPr lang="en-US" sz="34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His kingdom &amp; His righteousness</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&amp; </a:t>
                      </a:r>
                    </a:p>
                    <a:p>
                      <a:pPr marL="0" marR="0" algn="ctr">
                        <a:lnSpc>
                          <a:spcPct val="107000"/>
                        </a:lnSpc>
                        <a:spcBef>
                          <a:spcPts val="0"/>
                        </a:spcBef>
                        <a:spcAft>
                          <a:spcPts val="0"/>
                        </a:spcAft>
                      </a:pP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all these things </a:t>
                      </a:r>
                      <a:r>
                        <a:rPr lang="en-US" sz="34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will be added to you</a:t>
                      </a:r>
                      <a:r>
                        <a:rPr lang="en-US" sz="34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(Matt. 6:28-33).</a:t>
                      </a: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953635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3465082"/>
              </p:ext>
            </p:extLst>
          </p:nvPr>
        </p:nvGraphicFramePr>
        <p:xfrm>
          <a:off x="-3" y="-2"/>
          <a:ext cx="12192002" cy="6858002"/>
        </p:xfrm>
        <a:graphic>
          <a:graphicData uri="http://schemas.openxmlformats.org/drawingml/2006/table">
            <a:tbl>
              <a:tblPr firstRow="1" firstCol="1" bandRow="1">
                <a:tableStyleId>{073A0DAA-6AF3-43AB-8588-CEC1D06C72B9}</a:tableStyleId>
              </a:tblPr>
              <a:tblGrid>
                <a:gridCol w="6096001"/>
                <a:gridCol w="6096001"/>
              </a:tblGrid>
              <a:tr h="1235184">
                <a:tc>
                  <a:txBody>
                    <a:bodyPr/>
                    <a:lstStyle/>
                    <a:p>
                      <a:pPr marL="0" marR="0" algn="ctr">
                        <a:lnSpc>
                          <a:spcPct val="107000"/>
                        </a:lnSpc>
                        <a:spcBef>
                          <a:spcPts val="0"/>
                        </a:spcBef>
                        <a:spcAft>
                          <a:spcPts val="0"/>
                        </a:spcAft>
                      </a:pPr>
                      <a:r>
                        <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a:t>
                      </a:r>
                    </a:p>
                  </a:txBody>
                  <a:tcPr marL="68580" marR="68580" marT="0" marB="0"/>
                </a:tc>
                <a:tc>
                  <a:txBody>
                    <a:bodyPr/>
                    <a:lstStyle/>
                    <a:p>
                      <a:pPr marL="0" marR="0" algn="ctr">
                        <a:lnSpc>
                          <a:spcPct val="107000"/>
                        </a:lnSpc>
                        <a:spcBef>
                          <a:spcPts val="0"/>
                        </a:spcBef>
                        <a:spcAft>
                          <a:spcPts val="0"/>
                        </a:spcAft>
                      </a:pPr>
                      <a:r>
                        <a:rPr lang="en-US" sz="48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The Right Response</a:t>
                      </a:r>
                    </a:p>
                  </a:txBody>
                  <a:tcPr marL="68580" marR="68580" marT="0" marB="0"/>
                </a:tc>
              </a:tr>
              <a:tr h="2660145">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“Seek First the Kingdom of God” </a:t>
                      </a:r>
                      <a:r>
                        <a:rPr lang="en-US" sz="4000" b="0" dirty="0" smtClean="0">
                          <a:effectLst/>
                          <a:latin typeface="Tahoma" panose="020B0604030504040204" pitchFamily="34" charset="0"/>
                          <a:ea typeface="Tahoma" panose="020B0604030504040204" pitchFamily="34" charset="0"/>
                          <a:cs typeface="Tahoma" panose="020B0604030504040204" pitchFamily="34" charset="0"/>
                        </a:rPr>
                        <a:t>                      (</a:t>
                      </a:r>
                      <a:r>
                        <a:rPr lang="en-US" sz="4000" b="0" dirty="0" smtClean="0">
                          <a:effectLst/>
                          <a:latin typeface="Tahoma" panose="020B0604030504040204" pitchFamily="34" charset="0"/>
                          <a:ea typeface="Tahoma" panose="020B0604030504040204" pitchFamily="34" charset="0"/>
                          <a:cs typeface="Tahoma" panose="020B0604030504040204" pitchFamily="34" charset="0"/>
                        </a:rPr>
                        <a:t>Matthew 6:28-33)</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“I Surrender</a:t>
                      </a:r>
                      <a:r>
                        <a:rPr lang="en-US" sz="4000" baseline="0" dirty="0" smtClean="0">
                          <a:effectLst/>
                          <a:latin typeface="Tahoma" panose="020B0604030504040204" pitchFamily="34" charset="0"/>
                          <a:ea typeface="Tahoma" panose="020B0604030504040204" pitchFamily="34" charset="0"/>
                          <a:cs typeface="Tahoma" panose="020B0604030504040204" pitchFamily="34" charset="0"/>
                        </a:rPr>
                        <a:t> All” to Jesus </a:t>
                      </a:r>
                      <a:r>
                        <a:rPr lang="en-US" sz="4000" dirty="0" smtClean="0">
                          <a:effectLst/>
                          <a:latin typeface="Tahoma" panose="020B0604030504040204" pitchFamily="34" charset="0"/>
                          <a:ea typeface="Tahoma" panose="020B0604030504040204" pitchFamily="34" charset="0"/>
                          <a:cs typeface="Tahoma" panose="020B0604030504040204" pitchFamily="34" charset="0"/>
                        </a:rPr>
                        <a:t>(</a:t>
                      </a:r>
                      <a:r>
                        <a:rPr lang="en-US" sz="4000" dirty="0" smtClean="0">
                          <a:effectLst/>
                          <a:latin typeface="Tahoma" panose="020B0604030504040204" pitchFamily="34" charset="0"/>
                          <a:ea typeface="Tahoma" panose="020B0604030504040204" pitchFamily="34" charset="0"/>
                          <a:cs typeface="Tahoma" panose="020B0604030504040204" pitchFamily="34" charset="0"/>
                        </a:rPr>
                        <a:t>Matthew </a:t>
                      </a:r>
                      <a:r>
                        <a:rPr lang="en-US" sz="4000" dirty="0" smtClean="0">
                          <a:effectLst/>
                          <a:latin typeface="Tahoma" panose="020B0604030504040204" pitchFamily="34" charset="0"/>
                          <a:ea typeface="Tahoma" panose="020B0604030504040204" pitchFamily="34" charset="0"/>
                          <a:cs typeface="Tahoma" panose="020B0604030504040204" pitchFamily="34" charset="0"/>
                        </a:rPr>
                        <a:t>6:19-21; </a:t>
                      </a:r>
                      <a:endParaRPr lang="en-US" sz="4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10:28-30; </a:t>
                      </a:r>
                    </a:p>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16:24-26)</a:t>
                      </a:r>
                      <a:endParaRPr lang="en-US" sz="4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962673">
                <a:tc>
                  <a:txBody>
                    <a:bodyPr/>
                    <a:lstStyle/>
                    <a:p>
                      <a:pPr marL="0" marR="0" algn="ctr">
                        <a:lnSpc>
                          <a:spcPct val="107000"/>
                        </a:lnSpc>
                        <a:spcBef>
                          <a:spcPts val="0"/>
                        </a:spcBef>
                        <a:spcAft>
                          <a:spcPts val="0"/>
                        </a:spcAft>
                      </a:pP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4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972201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4" name="Picture 6" descr="http://milamstreet.church/wp-content/uploads/2015/02/What-Is-The-Cure-For-Worry.0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33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39229162"/>
              </p:ext>
            </p:extLst>
          </p:nvPr>
        </p:nvGraphicFramePr>
        <p:xfrm>
          <a:off x="-3" y="-2"/>
          <a:ext cx="12167619" cy="8289578"/>
        </p:xfrm>
        <a:graphic>
          <a:graphicData uri="http://schemas.openxmlformats.org/drawingml/2006/table">
            <a:tbl>
              <a:tblPr firstRow="1" firstCol="1" bandRow="1">
                <a:tableStyleId>{073A0DAA-6AF3-43AB-8588-CEC1D06C72B9}</a:tableStyleId>
              </a:tblPr>
              <a:tblGrid>
                <a:gridCol w="12167619"/>
              </a:tblGrid>
              <a:tr h="719330">
                <a:tc>
                  <a:txBody>
                    <a:bodyPr/>
                    <a:lstStyle/>
                    <a:p>
                      <a:pPr marL="0" marR="0" algn="ctr">
                        <a:lnSpc>
                          <a:spcPct val="107000"/>
                        </a:lnSpc>
                        <a:spcBef>
                          <a:spcPts val="0"/>
                        </a:spcBef>
                        <a:spcAft>
                          <a:spcPts val="0"/>
                        </a:spcAft>
                      </a:pPr>
                      <a:r>
                        <a:rPr lang="en-US" sz="54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Right Response-</a:t>
                      </a:r>
                      <a:r>
                        <a:rPr lang="en-US" sz="5400" b="0" baseline="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I Surrender All- Jesus</a:t>
                      </a:r>
                      <a:endParaRPr lang="en-US" sz="54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endParaRPr lang="en-US" sz="1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Do not store up for yourselves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treasures on earth</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where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moth and rust destroy</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&amp; where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thieves break in and steal</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But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store up for yourselves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treasures in heaven</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where neither</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moth</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nor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rust destroys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&amp; where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thieves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do not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break in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or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steal</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for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where your treasure is,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there your heart will be also</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(Matthew 6:19-21).</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797926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97888253"/>
              </p:ext>
            </p:extLst>
          </p:nvPr>
        </p:nvGraphicFramePr>
        <p:xfrm>
          <a:off x="-3" y="-2"/>
          <a:ext cx="12167619" cy="8289578"/>
        </p:xfrm>
        <a:graphic>
          <a:graphicData uri="http://schemas.openxmlformats.org/drawingml/2006/table">
            <a:tbl>
              <a:tblPr firstRow="1" firstCol="1" bandRow="1">
                <a:tableStyleId>{073A0DAA-6AF3-43AB-8588-CEC1D06C72B9}</a:tableStyleId>
              </a:tblPr>
              <a:tblGrid>
                <a:gridCol w="12167619"/>
              </a:tblGrid>
              <a:tr h="719330">
                <a:tc>
                  <a:txBody>
                    <a:bodyPr/>
                    <a:lstStyle/>
                    <a:p>
                      <a:pPr marL="0" marR="0" algn="ctr">
                        <a:lnSpc>
                          <a:spcPct val="107000"/>
                        </a:lnSpc>
                        <a:spcBef>
                          <a:spcPts val="0"/>
                        </a:spcBef>
                        <a:spcAft>
                          <a:spcPts val="0"/>
                        </a:spcAft>
                      </a:pPr>
                      <a:r>
                        <a:rPr lang="en-US" sz="54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Right Response-</a:t>
                      </a:r>
                      <a:r>
                        <a:rPr lang="en-US" sz="5400" b="0" baseline="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I Surrender All- Jesus</a:t>
                      </a:r>
                      <a:endParaRPr lang="en-US" sz="54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Do not fear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those who kill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the body </a:t>
                      </a:r>
                    </a:p>
                    <a:p>
                      <a:pPr marL="0" marR="0" algn="ctr">
                        <a:lnSpc>
                          <a:spcPct val="107000"/>
                        </a:lnSpc>
                        <a:spcBef>
                          <a:spcPts val="0"/>
                        </a:spcBef>
                        <a:spcAft>
                          <a:spcPts val="0"/>
                        </a:spcAft>
                      </a:pP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but are unable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to kill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the soul;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but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rather fear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Him who is able to destroy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both soul and body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in hell</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Are not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two sparrows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sold for a cent?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And </a:t>
                      </a:r>
                      <a:r>
                        <a:rPr lang="en-US" sz="3600" b="0" i="1"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yet</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not one of them will fall to the ground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apart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from your Father</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But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the very hairs of your head are all numbered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So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do not fear</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you are more valuable </a:t>
                      </a:r>
                    </a:p>
                    <a:p>
                      <a:pPr marL="0" marR="0" algn="ctr">
                        <a:lnSpc>
                          <a:spcPct val="107000"/>
                        </a:lnSpc>
                        <a:spcBef>
                          <a:spcPts val="0"/>
                        </a:spcBef>
                        <a:spcAft>
                          <a:spcPts val="0"/>
                        </a:spcAft>
                      </a:pP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than many sparrows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(Matthew 10:28-30).</a:t>
                      </a:r>
                    </a:p>
                  </a:txBody>
                  <a:tcPr marL="68580" marR="68580" marT="0" marB="0"/>
                </a:tc>
              </a:tr>
              <a:tr h="1138708">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505200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54946378"/>
              </p:ext>
            </p:extLst>
          </p:nvPr>
        </p:nvGraphicFramePr>
        <p:xfrm>
          <a:off x="-3" y="-2"/>
          <a:ext cx="12167619" cy="8289578"/>
        </p:xfrm>
        <a:graphic>
          <a:graphicData uri="http://schemas.openxmlformats.org/drawingml/2006/table">
            <a:tbl>
              <a:tblPr firstRow="1" firstCol="1" bandRow="1">
                <a:tableStyleId>{073A0DAA-6AF3-43AB-8588-CEC1D06C72B9}</a:tableStyleId>
              </a:tblPr>
              <a:tblGrid>
                <a:gridCol w="12167619"/>
              </a:tblGrid>
              <a:tr h="719330">
                <a:tc>
                  <a:txBody>
                    <a:bodyPr/>
                    <a:lstStyle/>
                    <a:p>
                      <a:pPr marL="0" marR="0" algn="ctr">
                        <a:lnSpc>
                          <a:spcPct val="107000"/>
                        </a:lnSpc>
                        <a:spcBef>
                          <a:spcPts val="0"/>
                        </a:spcBef>
                        <a:spcAft>
                          <a:spcPts val="0"/>
                        </a:spcAft>
                      </a:pPr>
                      <a:r>
                        <a:rPr lang="en-US" sz="54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Right Response-</a:t>
                      </a:r>
                      <a:r>
                        <a:rPr lang="en-US" sz="5400" b="0" baseline="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I Surrender All- Jesus</a:t>
                      </a:r>
                      <a:endParaRPr lang="en-US" sz="54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Jesus said to His disciples,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If anyone wishes to come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after Me</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he must deny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himself</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&amp;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take up his cross &amp; follow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Me</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For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whoever wishes to save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his life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will lose it</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but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whoever loses his life for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My sake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will find it</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For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what will it profit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a man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if he gains </a:t>
                      </a:r>
                    </a:p>
                    <a:p>
                      <a:pPr marL="0" marR="0" algn="ctr">
                        <a:lnSpc>
                          <a:spcPct val="107000"/>
                        </a:lnSpc>
                        <a:spcBef>
                          <a:spcPts val="0"/>
                        </a:spcBef>
                        <a:spcAft>
                          <a:spcPts val="0"/>
                        </a:spcAft>
                      </a:pP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the whole world &amp; forfeits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his soul</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Or what will a man give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in exchange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for his soul</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(Matthew 16:24-26)</a:t>
                      </a:r>
                    </a:p>
                  </a:txBody>
                  <a:tcPr marL="68580" marR="68580" marT="0" marB="0"/>
                </a:tc>
              </a:tr>
              <a:tr h="1138708">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33269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04484673"/>
              </p:ext>
            </p:extLst>
          </p:nvPr>
        </p:nvGraphicFramePr>
        <p:xfrm>
          <a:off x="-3" y="-2"/>
          <a:ext cx="12192002" cy="6858002"/>
        </p:xfrm>
        <a:graphic>
          <a:graphicData uri="http://schemas.openxmlformats.org/drawingml/2006/table">
            <a:tbl>
              <a:tblPr firstRow="1" firstCol="1" bandRow="1">
                <a:tableStyleId>{073A0DAA-6AF3-43AB-8588-CEC1D06C72B9}</a:tableStyleId>
              </a:tblPr>
              <a:tblGrid>
                <a:gridCol w="6096001"/>
                <a:gridCol w="6096001"/>
              </a:tblGrid>
              <a:tr h="1235184">
                <a:tc>
                  <a:txBody>
                    <a:bodyPr/>
                    <a:lstStyle/>
                    <a:p>
                      <a:pPr marL="0" marR="0" algn="ctr">
                        <a:lnSpc>
                          <a:spcPct val="107000"/>
                        </a:lnSpc>
                        <a:spcBef>
                          <a:spcPts val="0"/>
                        </a:spcBef>
                        <a:spcAft>
                          <a:spcPts val="0"/>
                        </a:spcAft>
                      </a:pPr>
                      <a:r>
                        <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a:t>
                      </a:r>
                    </a:p>
                  </a:txBody>
                  <a:tcPr marL="68580" marR="68580" marT="0" marB="0"/>
                </a:tc>
                <a:tc>
                  <a:txBody>
                    <a:bodyPr/>
                    <a:lstStyle/>
                    <a:p>
                      <a:pPr marL="0" marR="0" algn="ctr">
                        <a:lnSpc>
                          <a:spcPct val="107000"/>
                        </a:lnSpc>
                        <a:spcBef>
                          <a:spcPts val="0"/>
                        </a:spcBef>
                        <a:spcAft>
                          <a:spcPts val="0"/>
                        </a:spcAft>
                      </a:pPr>
                      <a:r>
                        <a:rPr lang="en-US" sz="48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The Right Response</a:t>
                      </a:r>
                    </a:p>
                  </a:txBody>
                  <a:tcPr marL="68580" marR="68580" marT="0" marB="0"/>
                </a:tc>
              </a:tr>
              <a:tr h="2660145">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“Seek First the Kingdom of God” </a:t>
                      </a:r>
                      <a:r>
                        <a:rPr lang="en-US" sz="4000" b="0" dirty="0" smtClean="0">
                          <a:effectLst/>
                          <a:latin typeface="Tahoma" panose="020B0604030504040204" pitchFamily="34" charset="0"/>
                          <a:ea typeface="Tahoma" panose="020B0604030504040204" pitchFamily="34" charset="0"/>
                          <a:cs typeface="Tahoma" panose="020B0604030504040204" pitchFamily="34" charset="0"/>
                        </a:rPr>
                        <a:t>                      (</a:t>
                      </a:r>
                      <a:r>
                        <a:rPr lang="en-US" sz="4000" b="0" dirty="0" smtClean="0">
                          <a:effectLst/>
                          <a:latin typeface="Tahoma" panose="020B0604030504040204" pitchFamily="34" charset="0"/>
                          <a:ea typeface="Tahoma" panose="020B0604030504040204" pitchFamily="34" charset="0"/>
                          <a:cs typeface="Tahoma" panose="020B0604030504040204" pitchFamily="34" charset="0"/>
                        </a:rPr>
                        <a:t>Matthew 6:28-33)</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“I Surrender</a:t>
                      </a:r>
                      <a:r>
                        <a:rPr lang="en-US" sz="4000" baseline="0" dirty="0" smtClean="0">
                          <a:effectLst/>
                          <a:latin typeface="Tahoma" panose="020B0604030504040204" pitchFamily="34" charset="0"/>
                          <a:ea typeface="Tahoma" panose="020B0604030504040204" pitchFamily="34" charset="0"/>
                          <a:cs typeface="Tahoma" panose="020B0604030504040204" pitchFamily="34" charset="0"/>
                        </a:rPr>
                        <a:t> All” to Jesus </a:t>
                      </a:r>
                      <a:r>
                        <a:rPr lang="en-US" sz="4000" dirty="0" smtClean="0">
                          <a:effectLst/>
                          <a:latin typeface="Tahoma" panose="020B0604030504040204" pitchFamily="34" charset="0"/>
                          <a:ea typeface="Tahoma" panose="020B0604030504040204" pitchFamily="34" charset="0"/>
                          <a:cs typeface="Tahoma" panose="020B0604030504040204" pitchFamily="34" charset="0"/>
                        </a:rPr>
                        <a:t>(</a:t>
                      </a:r>
                      <a:r>
                        <a:rPr lang="en-US" sz="4000" dirty="0" smtClean="0">
                          <a:effectLst/>
                          <a:latin typeface="Tahoma" panose="020B0604030504040204" pitchFamily="34" charset="0"/>
                          <a:ea typeface="Tahoma" panose="020B0604030504040204" pitchFamily="34" charset="0"/>
                          <a:cs typeface="Tahoma" panose="020B0604030504040204" pitchFamily="34" charset="0"/>
                        </a:rPr>
                        <a:t>Matthew </a:t>
                      </a:r>
                      <a:r>
                        <a:rPr lang="en-US" sz="4000" dirty="0" smtClean="0">
                          <a:effectLst/>
                          <a:latin typeface="Tahoma" panose="020B0604030504040204" pitchFamily="34" charset="0"/>
                          <a:ea typeface="Tahoma" panose="020B0604030504040204" pitchFamily="34" charset="0"/>
                          <a:cs typeface="Tahoma" panose="020B0604030504040204" pitchFamily="34" charset="0"/>
                        </a:rPr>
                        <a:t>6:19-21; </a:t>
                      </a:r>
                      <a:endParaRPr lang="en-US" sz="4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10:28-30; </a:t>
                      </a:r>
                    </a:p>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16:24-26)</a:t>
                      </a:r>
                      <a:endParaRPr lang="en-US" sz="4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962673">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“Because He Lives” </a:t>
                      </a:r>
                      <a:r>
                        <a:rPr lang="en-US" sz="4000" b="0" dirty="0" smtClean="0">
                          <a:effectLst/>
                          <a:latin typeface="Tahoma" panose="020B0604030504040204" pitchFamily="34" charset="0"/>
                          <a:ea typeface="Tahoma" panose="020B0604030504040204" pitchFamily="34" charset="0"/>
                          <a:cs typeface="Tahoma" panose="020B0604030504040204" pitchFamily="34" charset="0"/>
                        </a:rPr>
                        <a:t>          I </a:t>
                      </a:r>
                      <a:r>
                        <a:rPr lang="en-US" sz="4000" b="0" dirty="0">
                          <a:effectLst/>
                          <a:latin typeface="Tahoma" panose="020B0604030504040204" pitchFamily="34" charset="0"/>
                          <a:ea typeface="Tahoma" panose="020B0604030504040204" pitchFamily="34" charset="0"/>
                          <a:cs typeface="Tahoma" panose="020B0604030504040204" pitchFamily="34" charset="0"/>
                        </a:rPr>
                        <a:t>can face tomorrow </a:t>
                      </a:r>
                      <a:r>
                        <a:rPr lang="en-US" sz="4000" b="0" dirty="0" smtClean="0">
                          <a:effectLst/>
                          <a:latin typeface="Tahoma" panose="020B0604030504040204" pitchFamily="34" charset="0"/>
                          <a:ea typeface="Tahoma" panose="020B0604030504040204" pitchFamily="34" charset="0"/>
                          <a:cs typeface="Tahoma" panose="020B0604030504040204" pitchFamily="34" charset="0"/>
                        </a:rPr>
                        <a:t>            (</a:t>
                      </a:r>
                      <a:r>
                        <a:rPr lang="en-US" sz="4000" b="0" dirty="0" smtClean="0">
                          <a:effectLst/>
                          <a:latin typeface="Tahoma" panose="020B0604030504040204" pitchFamily="34" charset="0"/>
                          <a:ea typeface="Tahoma" panose="020B0604030504040204" pitchFamily="34" charset="0"/>
                          <a:cs typeface="Tahoma" panose="020B0604030504040204" pitchFamily="34" charset="0"/>
                        </a:rPr>
                        <a:t>Matthew </a:t>
                      </a:r>
                      <a:r>
                        <a:rPr lang="en-US" sz="4000" b="0" dirty="0" smtClean="0">
                          <a:effectLst/>
                          <a:latin typeface="Tahoma" panose="020B0604030504040204" pitchFamily="34" charset="0"/>
                          <a:ea typeface="Tahoma" panose="020B0604030504040204" pitchFamily="34" charset="0"/>
                          <a:cs typeface="Tahoma" panose="020B0604030504040204" pitchFamily="34" charset="0"/>
                        </a:rPr>
                        <a:t>6:34; </a:t>
                      </a:r>
                      <a:endParaRPr lang="en-US" sz="40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Philippians 4:4-7) </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4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4085094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20941787"/>
              </p:ext>
            </p:extLst>
          </p:nvPr>
        </p:nvGraphicFramePr>
        <p:xfrm>
          <a:off x="-3" y="-2"/>
          <a:ext cx="12167619" cy="8889780"/>
        </p:xfrm>
        <a:graphic>
          <a:graphicData uri="http://schemas.openxmlformats.org/drawingml/2006/table">
            <a:tbl>
              <a:tblPr firstRow="1" firstCol="1" bandRow="1">
                <a:tableStyleId>{073A0DAA-6AF3-43AB-8588-CEC1D06C72B9}</a:tableStyleId>
              </a:tblPr>
              <a:tblGrid>
                <a:gridCol w="12167619"/>
              </a:tblGrid>
              <a:tr h="719330">
                <a:tc>
                  <a:txBody>
                    <a:bodyPr/>
                    <a:lstStyle/>
                    <a:p>
                      <a:pPr marL="0" marR="0" algn="ctr">
                        <a:lnSpc>
                          <a:spcPct val="107000"/>
                        </a:lnSpc>
                        <a:spcBef>
                          <a:spcPts val="0"/>
                        </a:spcBef>
                        <a:spcAft>
                          <a:spcPts val="0"/>
                        </a:spcAft>
                      </a:pPr>
                      <a:r>
                        <a:rPr lang="en-US" sz="45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a:t>
                      </a:r>
                    </a:p>
                    <a:p>
                      <a:pPr marL="0" marR="0" algn="ctr">
                        <a:lnSpc>
                          <a:spcPct val="107000"/>
                        </a:lnSpc>
                        <a:spcBef>
                          <a:spcPts val="0"/>
                        </a:spcBef>
                        <a:spcAft>
                          <a:spcPts val="0"/>
                        </a:spcAft>
                      </a:pPr>
                      <a:r>
                        <a:rPr lang="en-US" sz="45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Because He Lives I Can</a:t>
                      </a:r>
                      <a:r>
                        <a:rPr lang="en-US" sz="4500" b="0" baseline="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Face Tomorrow</a:t>
                      </a:r>
                      <a:endParaRPr lang="en-US" sz="4500" b="0" dirty="0">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endPar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Jesus said,</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So do not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worry</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about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tomorrow</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for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tomorrow</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will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care</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for itself.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Each day has enough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trouble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of its own”</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(Matthew 6:34).</a:t>
                      </a:r>
                    </a:p>
                  </a:txBody>
                  <a:tcPr marL="68580" marR="68580" marT="0" marB="0"/>
                </a:tc>
              </a:tr>
              <a:tr h="1138708">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152330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95662754"/>
              </p:ext>
            </p:extLst>
          </p:nvPr>
        </p:nvGraphicFramePr>
        <p:xfrm>
          <a:off x="-3" y="-2"/>
          <a:ext cx="12167619" cy="8889780"/>
        </p:xfrm>
        <a:graphic>
          <a:graphicData uri="http://schemas.openxmlformats.org/drawingml/2006/table">
            <a:tbl>
              <a:tblPr firstRow="1" firstCol="1" bandRow="1">
                <a:tableStyleId>{073A0DAA-6AF3-43AB-8588-CEC1D06C72B9}</a:tableStyleId>
              </a:tblPr>
              <a:tblGrid>
                <a:gridCol w="12167619"/>
              </a:tblGrid>
              <a:tr h="719330">
                <a:tc>
                  <a:txBody>
                    <a:bodyPr/>
                    <a:lstStyle/>
                    <a:p>
                      <a:pPr marL="0" marR="0" algn="ctr">
                        <a:lnSpc>
                          <a:spcPct val="107000"/>
                        </a:lnSpc>
                        <a:spcBef>
                          <a:spcPts val="0"/>
                        </a:spcBef>
                        <a:spcAft>
                          <a:spcPts val="0"/>
                        </a:spcAft>
                      </a:pPr>
                      <a:r>
                        <a:rPr lang="en-US" sz="45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a:t>
                      </a:r>
                    </a:p>
                    <a:p>
                      <a:pPr marL="0" marR="0" algn="ctr">
                        <a:lnSpc>
                          <a:spcPct val="107000"/>
                        </a:lnSpc>
                        <a:spcBef>
                          <a:spcPts val="0"/>
                        </a:spcBef>
                        <a:spcAft>
                          <a:spcPts val="0"/>
                        </a:spcAft>
                      </a:pPr>
                      <a:r>
                        <a:rPr lang="en-US" sz="45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Because He Lives I Can</a:t>
                      </a:r>
                      <a:r>
                        <a:rPr lang="en-US" sz="4500" b="0" baseline="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Face Tomorrow</a:t>
                      </a:r>
                      <a:endParaRPr lang="en-US" sz="4500" b="0" dirty="0">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Rejoice in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the Lord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always; again I will say,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rejoice</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Let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your gentle </a:t>
                      </a:r>
                      <a:r>
                        <a:rPr lang="en-US" sz="3600" b="0" i="1"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spirit</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 be known to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all men</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The Lord is near</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Be </a:t>
                      </a:r>
                      <a:r>
                        <a:rPr lang="en-US" sz="3600" b="0" i="0" u="sng"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anxious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for nothing</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but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in everything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by prayer and supplication with thanksgiving let your requests be made known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to God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And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the peace of God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which surpasses all comprehension,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will guard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your hearts and your minds in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Christ Jesus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(Philippians 4:4-7).</a:t>
                      </a:r>
                    </a:p>
                  </a:txBody>
                  <a:tcPr marL="68580" marR="68580" marT="0" marB="0"/>
                </a:tc>
              </a:tr>
              <a:tr h="1138708">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524940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17600116"/>
              </p:ext>
            </p:extLst>
          </p:nvPr>
        </p:nvGraphicFramePr>
        <p:xfrm>
          <a:off x="-3" y="-2"/>
          <a:ext cx="12192002" cy="6858002"/>
        </p:xfrm>
        <a:graphic>
          <a:graphicData uri="http://schemas.openxmlformats.org/drawingml/2006/table">
            <a:tbl>
              <a:tblPr firstRow="1" firstCol="1" bandRow="1">
                <a:tableStyleId>{073A0DAA-6AF3-43AB-8588-CEC1D06C72B9}</a:tableStyleId>
              </a:tblPr>
              <a:tblGrid>
                <a:gridCol w="6096001"/>
                <a:gridCol w="6096001"/>
              </a:tblGrid>
              <a:tr h="1235184">
                <a:tc>
                  <a:txBody>
                    <a:bodyPr/>
                    <a:lstStyle/>
                    <a:p>
                      <a:pPr marL="0" marR="0" algn="ctr">
                        <a:lnSpc>
                          <a:spcPct val="107000"/>
                        </a:lnSpc>
                        <a:spcBef>
                          <a:spcPts val="0"/>
                        </a:spcBef>
                        <a:spcAft>
                          <a:spcPts val="0"/>
                        </a:spcAft>
                      </a:pPr>
                      <a:r>
                        <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a:t>
                      </a:r>
                    </a:p>
                  </a:txBody>
                  <a:tcPr marL="68580" marR="68580" marT="0" marB="0"/>
                </a:tc>
                <a:tc>
                  <a:txBody>
                    <a:bodyPr/>
                    <a:lstStyle/>
                    <a:p>
                      <a:pPr marL="0" marR="0" algn="ctr">
                        <a:lnSpc>
                          <a:spcPct val="107000"/>
                        </a:lnSpc>
                        <a:spcBef>
                          <a:spcPts val="0"/>
                        </a:spcBef>
                        <a:spcAft>
                          <a:spcPts val="0"/>
                        </a:spcAft>
                      </a:pPr>
                      <a:r>
                        <a:rPr lang="en-US" sz="48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The Right Response</a:t>
                      </a:r>
                    </a:p>
                  </a:txBody>
                  <a:tcPr marL="68580" marR="68580" marT="0" marB="0"/>
                </a:tc>
              </a:tr>
              <a:tr h="2660145">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“Seek First the Kingdom of God” </a:t>
                      </a:r>
                      <a:r>
                        <a:rPr lang="en-US" sz="4000" b="0" dirty="0" smtClean="0">
                          <a:effectLst/>
                          <a:latin typeface="Tahoma" panose="020B0604030504040204" pitchFamily="34" charset="0"/>
                          <a:ea typeface="Tahoma" panose="020B0604030504040204" pitchFamily="34" charset="0"/>
                          <a:cs typeface="Tahoma" panose="020B0604030504040204" pitchFamily="34" charset="0"/>
                        </a:rPr>
                        <a:t>                      (Matt. 6:28-33; 19:16ff)</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“I Surrender</a:t>
                      </a:r>
                      <a:r>
                        <a:rPr lang="en-US" sz="4000" baseline="0" dirty="0" smtClean="0">
                          <a:effectLst/>
                          <a:latin typeface="Tahoma" panose="020B0604030504040204" pitchFamily="34" charset="0"/>
                          <a:ea typeface="Tahoma" panose="020B0604030504040204" pitchFamily="34" charset="0"/>
                          <a:cs typeface="Tahoma" panose="020B0604030504040204" pitchFamily="34" charset="0"/>
                        </a:rPr>
                        <a:t> All” to Jesus </a:t>
                      </a:r>
                      <a:r>
                        <a:rPr lang="en-US" sz="4000" dirty="0" smtClean="0">
                          <a:effectLst/>
                          <a:latin typeface="Tahoma" panose="020B0604030504040204" pitchFamily="34" charset="0"/>
                          <a:ea typeface="Tahoma" panose="020B0604030504040204" pitchFamily="34" charset="0"/>
                          <a:cs typeface="Tahoma" panose="020B0604030504040204" pitchFamily="34" charset="0"/>
                        </a:rPr>
                        <a:t>(Matt. 6:19-21; </a:t>
                      </a:r>
                      <a:endParaRPr lang="en-US" sz="4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10:28-30; </a:t>
                      </a:r>
                    </a:p>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16:24-26)</a:t>
                      </a:r>
                      <a:endParaRPr lang="en-US" sz="4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962673">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“Because He Lives” </a:t>
                      </a:r>
                      <a:r>
                        <a:rPr lang="en-US" sz="4000" b="0" dirty="0" smtClean="0">
                          <a:effectLst/>
                          <a:latin typeface="Tahoma" panose="020B0604030504040204" pitchFamily="34" charset="0"/>
                          <a:ea typeface="Tahoma" panose="020B0604030504040204" pitchFamily="34" charset="0"/>
                          <a:cs typeface="Tahoma" panose="020B0604030504040204" pitchFamily="34" charset="0"/>
                        </a:rPr>
                        <a:t>          I </a:t>
                      </a:r>
                      <a:r>
                        <a:rPr lang="en-US" sz="4000" b="0" dirty="0">
                          <a:effectLst/>
                          <a:latin typeface="Tahoma" panose="020B0604030504040204" pitchFamily="34" charset="0"/>
                          <a:ea typeface="Tahoma" panose="020B0604030504040204" pitchFamily="34" charset="0"/>
                          <a:cs typeface="Tahoma" panose="020B0604030504040204" pitchFamily="34" charset="0"/>
                        </a:rPr>
                        <a:t>can face tomorrow </a:t>
                      </a:r>
                      <a:r>
                        <a:rPr lang="en-US" sz="4000" b="0" dirty="0" smtClean="0">
                          <a:effectLst/>
                          <a:latin typeface="Tahoma" panose="020B0604030504040204" pitchFamily="34" charset="0"/>
                          <a:ea typeface="Tahoma" panose="020B0604030504040204" pitchFamily="34" charset="0"/>
                          <a:cs typeface="Tahoma" panose="020B0604030504040204" pitchFamily="34" charset="0"/>
                        </a:rPr>
                        <a:t>            (</a:t>
                      </a:r>
                      <a:r>
                        <a:rPr lang="en-US" sz="4000" b="0" dirty="0" smtClean="0">
                          <a:effectLst/>
                          <a:latin typeface="Tahoma" panose="020B0604030504040204" pitchFamily="34" charset="0"/>
                          <a:ea typeface="Tahoma" panose="020B0604030504040204" pitchFamily="34" charset="0"/>
                          <a:cs typeface="Tahoma" panose="020B0604030504040204" pitchFamily="34" charset="0"/>
                        </a:rPr>
                        <a:t>Matthew </a:t>
                      </a:r>
                      <a:r>
                        <a:rPr lang="en-US" sz="4000" b="0" dirty="0" smtClean="0">
                          <a:effectLst/>
                          <a:latin typeface="Tahoma" panose="020B0604030504040204" pitchFamily="34" charset="0"/>
                          <a:ea typeface="Tahoma" panose="020B0604030504040204" pitchFamily="34" charset="0"/>
                          <a:cs typeface="Tahoma" panose="020B0604030504040204" pitchFamily="34" charset="0"/>
                        </a:rPr>
                        <a:t>6:34; </a:t>
                      </a:r>
                      <a:endParaRPr lang="en-US" sz="40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Philippians 4:4-7) </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dirty="0">
                          <a:effectLst/>
                          <a:latin typeface="Tahoma" panose="020B0604030504040204" pitchFamily="34" charset="0"/>
                          <a:ea typeface="Tahoma" panose="020B0604030504040204" pitchFamily="34" charset="0"/>
                          <a:cs typeface="Tahoma" panose="020B0604030504040204" pitchFamily="34" charset="0"/>
                        </a:rPr>
                        <a:t>“Live for Jesus” one day at a </a:t>
                      </a:r>
                      <a:r>
                        <a:rPr lang="en-US" sz="4000" dirty="0" smtClean="0">
                          <a:effectLst/>
                          <a:latin typeface="Tahoma" panose="020B0604030504040204" pitchFamily="34" charset="0"/>
                          <a:ea typeface="Tahoma" panose="020B0604030504040204" pitchFamily="34" charset="0"/>
                          <a:cs typeface="Tahoma" panose="020B0604030504040204" pitchFamily="34" charset="0"/>
                        </a:rPr>
                        <a:t>time, not for yourself     </a:t>
                      </a:r>
                      <a:r>
                        <a:rPr lang="en-US" sz="4000" dirty="0" smtClean="0">
                          <a:effectLst/>
                          <a:latin typeface="Tahoma" panose="020B0604030504040204" pitchFamily="34" charset="0"/>
                          <a:ea typeface="Tahoma" panose="020B0604030504040204" pitchFamily="34" charset="0"/>
                          <a:cs typeface="Tahoma" panose="020B0604030504040204" pitchFamily="34" charset="0"/>
                        </a:rPr>
                        <a:t>(Philippians 3:13-14;</a:t>
                      </a:r>
                    </a:p>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2 Corinthians 5:14-15)</a:t>
                      </a:r>
                      <a:endParaRPr lang="en-US" sz="4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431064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719167"/>
              </p:ext>
            </p:extLst>
          </p:nvPr>
        </p:nvGraphicFramePr>
        <p:xfrm>
          <a:off x="-3" y="-2"/>
          <a:ext cx="12167619" cy="8319232"/>
        </p:xfrm>
        <a:graphic>
          <a:graphicData uri="http://schemas.openxmlformats.org/drawingml/2006/table">
            <a:tbl>
              <a:tblPr firstRow="1" firstCol="1" bandRow="1">
                <a:tableStyleId>{073A0DAA-6AF3-43AB-8588-CEC1D06C72B9}</a:tableStyleId>
              </a:tblPr>
              <a:tblGrid>
                <a:gridCol w="12167619"/>
              </a:tblGrid>
              <a:tr h="719330">
                <a:tc>
                  <a:txBody>
                    <a:bodyPr/>
                    <a:lstStyle/>
                    <a:p>
                      <a:pPr marL="0" marR="0" algn="ctr">
                        <a:lnSpc>
                          <a:spcPct val="107000"/>
                        </a:lnSpc>
                        <a:spcBef>
                          <a:spcPts val="0"/>
                        </a:spcBef>
                        <a:spcAft>
                          <a:spcPts val="0"/>
                        </a:spcAft>
                      </a:pPr>
                      <a:r>
                        <a:rPr lang="en-US" sz="56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Live for Jesus One Day at a Time</a:t>
                      </a:r>
                      <a:endParaRPr lang="en-US" sz="56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endParaRPr lang="en-US" sz="18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The apostle Paul said,</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Brethren</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I do not regard myself as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having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laid hold of </a:t>
                      </a:r>
                      <a:r>
                        <a:rPr lang="en-US" sz="3600" b="0" i="1"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it</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 yet</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but one thing </a:t>
                      </a:r>
                      <a:r>
                        <a:rPr lang="en-US" sz="3600" b="0" i="1"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I do</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forgetting</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what </a:t>
                      </a:r>
                      <a:r>
                        <a:rPr lang="en-US" sz="3600" b="0" i="1"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lies</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behind</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&amp;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reaching forward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to what </a:t>
                      </a:r>
                      <a:r>
                        <a:rPr lang="en-US" sz="3600" b="0" i="1"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lies</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 ahead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I press on toward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the goal for the prize </a:t>
                      </a:r>
                    </a:p>
                    <a:p>
                      <a:pPr marL="0" marR="0" algn="ctr">
                        <a:lnSpc>
                          <a:spcPct val="107000"/>
                        </a:lnSpc>
                        <a:spcBef>
                          <a:spcPts val="0"/>
                        </a:spcBef>
                        <a:spcAft>
                          <a:spcPts val="0"/>
                        </a:spcAft>
                      </a:pP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of the upward call of God in Christ Jesus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(Philippians 3:13-14).</a:t>
                      </a:r>
                    </a:p>
                  </a:txBody>
                  <a:tcPr marL="68580" marR="68580" marT="0" marB="0"/>
                </a:tc>
              </a:tr>
              <a:tr h="1138708">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309907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79809250"/>
              </p:ext>
            </p:extLst>
          </p:nvPr>
        </p:nvGraphicFramePr>
        <p:xfrm>
          <a:off x="-3" y="-2"/>
          <a:ext cx="12167619" cy="8319232"/>
        </p:xfrm>
        <a:graphic>
          <a:graphicData uri="http://schemas.openxmlformats.org/drawingml/2006/table">
            <a:tbl>
              <a:tblPr firstRow="1" firstCol="1" bandRow="1">
                <a:tableStyleId>{073A0DAA-6AF3-43AB-8588-CEC1D06C72B9}</a:tableStyleId>
              </a:tblPr>
              <a:tblGrid>
                <a:gridCol w="12167619"/>
              </a:tblGrid>
              <a:tr h="719330">
                <a:tc>
                  <a:txBody>
                    <a:bodyPr/>
                    <a:lstStyle/>
                    <a:p>
                      <a:pPr marL="0" marR="0" algn="ctr">
                        <a:lnSpc>
                          <a:spcPct val="107000"/>
                        </a:lnSpc>
                        <a:spcBef>
                          <a:spcPts val="0"/>
                        </a:spcBef>
                        <a:spcAft>
                          <a:spcPts val="0"/>
                        </a:spcAft>
                      </a:pPr>
                      <a:r>
                        <a:rPr lang="en-US" sz="56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Live for Jesus One Day at a Time</a:t>
                      </a:r>
                      <a:endParaRPr lang="en-US" sz="56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endParaRPr lang="en-US" sz="18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The apostle Paul said,</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“For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the love of Christ controls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us,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having concluded this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that one died for all, therefore all died;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&amp;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He died for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all,</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so that they who live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might no longer live for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themselves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but for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Him who died and rose again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on their behalf</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(2 Corinthians 5:14-15).</a:t>
                      </a:r>
                    </a:p>
                  </a:txBody>
                  <a:tcPr marL="68580" marR="68580" marT="0" marB="0"/>
                </a:tc>
              </a:tr>
              <a:tr h="1138708">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218989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 y="-2"/>
          <a:ext cx="12192002" cy="12480350"/>
        </p:xfrm>
        <a:graphic>
          <a:graphicData uri="http://schemas.openxmlformats.org/drawingml/2006/table">
            <a:tbl>
              <a:tblPr firstRow="1" firstCol="1" bandRow="1">
                <a:tableStyleId>{073A0DAA-6AF3-43AB-8588-CEC1D06C72B9}</a:tableStyleId>
              </a:tblPr>
              <a:tblGrid>
                <a:gridCol w="6096001"/>
                <a:gridCol w="6096001"/>
              </a:tblGrid>
              <a:tr h="868103">
                <a:tc>
                  <a:txBody>
                    <a:bodyPr/>
                    <a:lstStyle/>
                    <a:p>
                      <a:pPr marL="0" marR="0" algn="ctr">
                        <a:lnSpc>
                          <a:spcPct val="107000"/>
                        </a:lnSpc>
                        <a:spcBef>
                          <a:spcPts val="0"/>
                        </a:spcBef>
                        <a:spcAft>
                          <a:spcPts val="0"/>
                        </a:spcAft>
                      </a:pPr>
                      <a:r>
                        <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a:t>
                      </a:r>
                    </a:p>
                  </a:txBody>
                  <a:tcPr marL="68580" marR="68580" marT="0" marB="0"/>
                </a:tc>
                <a:tc>
                  <a:txBody>
                    <a:bodyPr/>
                    <a:lstStyle/>
                    <a:p>
                      <a:pPr marL="0" marR="0" algn="ctr">
                        <a:lnSpc>
                          <a:spcPct val="107000"/>
                        </a:lnSpc>
                        <a:spcBef>
                          <a:spcPts val="0"/>
                        </a:spcBef>
                        <a:spcAft>
                          <a:spcPts val="0"/>
                        </a:spcAft>
                      </a:pPr>
                      <a:r>
                        <a:rPr lang="en-US" sz="48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The Right Response</a:t>
                      </a:r>
                    </a:p>
                  </a:txBody>
                  <a:tcPr marL="68580" marR="68580" marT="0" marB="0"/>
                </a:tc>
              </a:tr>
              <a:tr h="2986269">
                <a:tc>
                  <a:txBody>
                    <a:bodyPr/>
                    <a:lstStyle/>
                    <a:p>
                      <a:pPr marL="0" marR="0" algn="ctr">
                        <a:lnSpc>
                          <a:spcPct val="107000"/>
                        </a:lnSpc>
                        <a:spcBef>
                          <a:spcPts val="0"/>
                        </a:spcBef>
                        <a:spcAft>
                          <a:spcPts val="0"/>
                        </a:spcAft>
                      </a:pPr>
                      <a:r>
                        <a:rPr lang="en-US" sz="3600" b="0" dirty="0">
                          <a:effectLst/>
                          <a:latin typeface="Tahoma" panose="020B0604030504040204" pitchFamily="34" charset="0"/>
                          <a:ea typeface="Tahoma" panose="020B0604030504040204" pitchFamily="34" charset="0"/>
                          <a:cs typeface="Tahoma" panose="020B0604030504040204" pitchFamily="34" charset="0"/>
                        </a:rPr>
                        <a:t>“God will Take Care of You” </a:t>
                      </a:r>
                      <a:r>
                        <a:rPr lang="en-US" sz="3600" b="0" dirty="0" smtClean="0">
                          <a:effectLst/>
                          <a:latin typeface="Tahoma" panose="020B0604030504040204" pitchFamily="34" charset="0"/>
                          <a:ea typeface="Tahoma" panose="020B0604030504040204" pitchFamily="34" charset="0"/>
                          <a:cs typeface="Tahoma" panose="020B0604030504040204" pitchFamily="34" charset="0"/>
                        </a:rPr>
                        <a:t>                          (</a:t>
                      </a:r>
                      <a:r>
                        <a:rPr lang="en-US" sz="3600" b="0" dirty="0" smtClean="0">
                          <a:effectLst/>
                          <a:latin typeface="Tahoma" panose="020B0604030504040204" pitchFamily="34" charset="0"/>
                          <a:ea typeface="Tahoma" panose="020B0604030504040204" pitchFamily="34" charset="0"/>
                          <a:cs typeface="Tahoma" panose="020B0604030504040204" pitchFamily="34" charset="0"/>
                        </a:rPr>
                        <a:t>Matthew </a:t>
                      </a:r>
                      <a:r>
                        <a:rPr lang="en-US" sz="3600" b="0" dirty="0" smtClean="0">
                          <a:effectLst/>
                          <a:latin typeface="Tahoma" panose="020B0604030504040204" pitchFamily="34" charset="0"/>
                          <a:ea typeface="Tahoma" panose="020B0604030504040204" pitchFamily="34" charset="0"/>
                          <a:cs typeface="Tahoma" panose="020B0604030504040204" pitchFamily="34" charset="0"/>
                        </a:rPr>
                        <a:t>6:24-26</a:t>
                      </a:r>
                      <a:r>
                        <a:rPr lang="en-US" sz="3600" b="0" dirty="0">
                          <a:effectLst/>
                          <a:latin typeface="Tahoma" panose="020B0604030504040204" pitchFamily="34" charset="0"/>
                          <a:ea typeface="Tahoma" panose="020B0604030504040204" pitchFamily="34" charset="0"/>
                          <a:cs typeface="Tahoma" panose="020B0604030504040204" pitchFamily="34" charset="0"/>
                        </a:rPr>
                        <a:t>; </a:t>
                      </a:r>
                      <a:endParaRPr lang="en-US" sz="36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dirty="0" smtClean="0">
                          <a:effectLst/>
                          <a:latin typeface="Tahoma" panose="020B0604030504040204" pitchFamily="34" charset="0"/>
                          <a:ea typeface="Tahoma" panose="020B0604030504040204" pitchFamily="34" charset="0"/>
                          <a:cs typeface="Tahoma" panose="020B0604030504040204" pitchFamily="34" charset="0"/>
                        </a:rPr>
                        <a:t>Luke </a:t>
                      </a:r>
                      <a:r>
                        <a:rPr lang="en-US" sz="3600" b="0" dirty="0">
                          <a:effectLst/>
                          <a:latin typeface="Tahoma" panose="020B0604030504040204" pitchFamily="34" charset="0"/>
                          <a:ea typeface="Tahoma" panose="020B0604030504040204" pitchFamily="34" charset="0"/>
                          <a:cs typeface="Tahoma" panose="020B0604030504040204" pitchFamily="34" charset="0"/>
                        </a:rPr>
                        <a:t>12:6-7; </a:t>
                      </a:r>
                      <a:endParaRPr lang="en-US" sz="36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dirty="0" smtClean="0">
                          <a:effectLst/>
                          <a:latin typeface="Tahoma" panose="020B0604030504040204" pitchFamily="34" charset="0"/>
                          <a:ea typeface="Tahoma" panose="020B0604030504040204" pitchFamily="34" charset="0"/>
                          <a:cs typeface="Tahoma" panose="020B0604030504040204" pitchFamily="34" charset="0"/>
                        </a:rPr>
                        <a:t>1 Peter </a:t>
                      </a:r>
                      <a:r>
                        <a:rPr lang="en-US" sz="3600" b="0" dirty="0" smtClean="0">
                          <a:effectLst/>
                          <a:latin typeface="Tahoma" panose="020B0604030504040204" pitchFamily="34" charset="0"/>
                          <a:ea typeface="Tahoma" panose="020B0604030504040204" pitchFamily="34" charset="0"/>
                          <a:cs typeface="Tahoma" panose="020B0604030504040204" pitchFamily="34" charset="0"/>
                        </a:rPr>
                        <a:t>5:7)</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Don’t be distracted</a:t>
                      </a:r>
                      <a:r>
                        <a:rPr lang="en-US" sz="3600" baseline="0" dirty="0" smtClean="0">
                          <a:effectLst/>
                          <a:latin typeface="Tahoma" panose="020B0604030504040204" pitchFamily="34" charset="0"/>
                          <a:ea typeface="Tahoma" panose="020B0604030504040204" pitchFamily="34" charset="0"/>
                          <a:cs typeface="Tahoma" panose="020B0604030504040204" pitchFamily="34" charset="0"/>
                        </a:rPr>
                        <a:t> or doubt-</a:t>
                      </a:r>
                      <a:r>
                        <a:rPr lang="en-US" sz="3600" dirty="0" smtClean="0">
                          <a:effectLst/>
                          <a:latin typeface="Tahoma" panose="020B0604030504040204" pitchFamily="34" charset="0"/>
                          <a:ea typeface="Tahoma" panose="020B0604030504040204" pitchFamily="34" charset="0"/>
                          <a:cs typeface="Tahoma" panose="020B0604030504040204" pitchFamily="34" charset="0"/>
                        </a:rPr>
                        <a:t> Be devoted to do God’s will                     (Matthew 14:28-33; </a:t>
                      </a:r>
                    </a:p>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Luke 10:38-42; </a:t>
                      </a:r>
                    </a:p>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1 Cor. 7:32)</a:t>
                      </a:r>
                    </a:p>
                    <a:p>
                      <a:pPr marL="0" marR="0" algn="ctr">
                        <a:lnSpc>
                          <a:spcPct val="107000"/>
                        </a:lnSpc>
                        <a:spcBef>
                          <a:spcPts val="0"/>
                        </a:spcBef>
                        <a:spcAft>
                          <a:spcPts val="0"/>
                        </a:spcAft>
                      </a:pP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5230253">
                <a:tc>
                  <a:txBody>
                    <a:bodyPr/>
                    <a:lstStyle/>
                    <a:p>
                      <a:pPr marL="0" marR="0" algn="ctr">
                        <a:lnSpc>
                          <a:spcPct val="107000"/>
                        </a:lnSpc>
                        <a:spcBef>
                          <a:spcPts val="0"/>
                        </a:spcBef>
                        <a:spcAft>
                          <a:spcPts val="0"/>
                        </a:spcAft>
                      </a:pPr>
                      <a:r>
                        <a:rPr lang="en-US" sz="3600" b="0" dirty="0">
                          <a:effectLst/>
                          <a:latin typeface="Tahoma" panose="020B0604030504040204" pitchFamily="34" charset="0"/>
                          <a:ea typeface="Tahoma" panose="020B0604030504040204" pitchFamily="34" charset="0"/>
                          <a:cs typeface="Tahoma" panose="020B0604030504040204" pitchFamily="34" charset="0"/>
                        </a:rPr>
                        <a:t>“I Know that My Redeemer Lives” </a:t>
                      </a:r>
                      <a:r>
                        <a:rPr lang="en-US" sz="3600" b="0" dirty="0" smtClean="0">
                          <a:effectLst/>
                          <a:latin typeface="Tahoma" panose="020B0604030504040204" pitchFamily="34" charset="0"/>
                          <a:ea typeface="Tahoma" panose="020B0604030504040204" pitchFamily="34" charset="0"/>
                          <a:cs typeface="Tahoma" panose="020B0604030504040204" pitchFamily="34" charset="0"/>
                        </a:rPr>
                        <a:t>                                 (</a:t>
                      </a:r>
                      <a:r>
                        <a:rPr lang="en-US" sz="3600" b="0" dirty="0" smtClean="0">
                          <a:effectLst/>
                          <a:latin typeface="Tahoma" panose="020B0604030504040204" pitchFamily="34" charset="0"/>
                          <a:ea typeface="Tahoma" panose="020B0604030504040204" pitchFamily="34" charset="0"/>
                          <a:cs typeface="Tahoma" panose="020B0604030504040204" pitchFamily="34" charset="0"/>
                        </a:rPr>
                        <a:t>Matthew </a:t>
                      </a:r>
                      <a:r>
                        <a:rPr lang="en-US" sz="3600" b="0" dirty="0" smtClean="0">
                          <a:effectLst/>
                          <a:latin typeface="Tahoma" panose="020B0604030504040204" pitchFamily="34" charset="0"/>
                          <a:ea typeface="Tahoma" panose="020B0604030504040204" pitchFamily="34" charset="0"/>
                          <a:cs typeface="Tahoma" panose="020B0604030504040204" pitchFamily="34" charset="0"/>
                        </a:rPr>
                        <a:t>6:27</a:t>
                      </a:r>
                      <a:r>
                        <a:rPr lang="en-US" sz="3600" b="0" dirty="0">
                          <a:effectLst/>
                          <a:latin typeface="Tahoma" panose="020B0604030504040204" pitchFamily="34" charset="0"/>
                          <a:ea typeface="Tahoma" panose="020B0604030504040204" pitchFamily="34" charset="0"/>
                          <a:cs typeface="Tahoma" panose="020B0604030504040204" pitchFamily="34" charset="0"/>
                        </a:rPr>
                        <a:t>; Job 19:25; </a:t>
                      </a:r>
                      <a:r>
                        <a:rPr lang="en-US" sz="3600" b="0" dirty="0" smtClean="0">
                          <a:effectLst/>
                          <a:latin typeface="Tahoma" panose="020B0604030504040204" pitchFamily="34" charset="0"/>
                          <a:ea typeface="Tahoma" panose="020B0604030504040204" pitchFamily="34" charset="0"/>
                          <a:cs typeface="Tahoma" panose="020B0604030504040204" pitchFamily="34" charset="0"/>
                        </a:rPr>
                        <a:t>   Heb</a:t>
                      </a:r>
                      <a:r>
                        <a:rPr lang="en-US" sz="3600" b="0" dirty="0">
                          <a:effectLst/>
                          <a:latin typeface="Tahoma" panose="020B0604030504040204" pitchFamily="34" charset="0"/>
                          <a:ea typeface="Tahoma" panose="020B0604030504040204" pitchFamily="34" charset="0"/>
                          <a:cs typeface="Tahoma" panose="020B0604030504040204" pitchFamily="34" charset="0"/>
                        </a:rPr>
                        <a:t>. 2:14-15; </a:t>
                      </a:r>
                      <a:r>
                        <a:rPr lang="en-US" sz="3600" b="0" dirty="0" smtClean="0">
                          <a:effectLst/>
                          <a:latin typeface="Tahoma" panose="020B0604030504040204" pitchFamily="34" charset="0"/>
                          <a:ea typeface="Tahoma" panose="020B0604030504040204" pitchFamily="34" charset="0"/>
                          <a:cs typeface="Tahoma" panose="020B0604030504040204" pitchFamily="34" charset="0"/>
                        </a:rPr>
                        <a:t>Jn. </a:t>
                      </a:r>
                      <a:r>
                        <a:rPr lang="en-US" sz="3600" b="0" dirty="0">
                          <a:effectLst/>
                          <a:latin typeface="Tahoma" panose="020B0604030504040204" pitchFamily="34" charset="0"/>
                          <a:ea typeface="Tahoma" panose="020B0604030504040204" pitchFamily="34" charset="0"/>
                          <a:cs typeface="Tahoma" panose="020B0604030504040204" pitchFamily="34" charset="0"/>
                        </a:rPr>
                        <a:t>11:25-26</a:t>
                      </a:r>
                      <a:r>
                        <a:rPr lang="en-US" sz="3600" b="0" dirty="0" smtClean="0">
                          <a:effectLst/>
                          <a:latin typeface="Tahoma" panose="020B0604030504040204" pitchFamily="34" charset="0"/>
                          <a:ea typeface="Tahoma" panose="020B0604030504040204" pitchFamily="34" charset="0"/>
                          <a:cs typeface="Tahoma" panose="020B0604030504040204" pitchFamily="34" charset="0"/>
                        </a:rPr>
                        <a:t>)</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600" dirty="0">
                          <a:effectLst/>
                          <a:latin typeface="Tahoma" panose="020B0604030504040204" pitchFamily="34" charset="0"/>
                          <a:ea typeface="Tahoma" panose="020B0604030504040204" pitchFamily="34" charset="0"/>
                          <a:cs typeface="Tahoma" panose="020B0604030504040204" pitchFamily="34" charset="0"/>
                        </a:rPr>
                        <a:t>Be </a:t>
                      </a:r>
                      <a:r>
                        <a:rPr lang="en-US" sz="3600" dirty="0" smtClean="0">
                          <a:effectLst/>
                          <a:latin typeface="Tahoma" panose="020B0604030504040204" pitchFamily="34" charset="0"/>
                          <a:ea typeface="Tahoma" panose="020B0604030504040204" pitchFamily="34" charset="0"/>
                          <a:cs typeface="Tahoma" panose="020B0604030504040204" pitchFamily="34" charset="0"/>
                        </a:rPr>
                        <a:t>more concerned </a:t>
                      </a:r>
                      <a:r>
                        <a:rPr lang="en-US" sz="3600" dirty="0">
                          <a:effectLst/>
                          <a:latin typeface="Tahoma" panose="020B0604030504040204" pitchFamily="34" charset="0"/>
                          <a:ea typeface="Tahoma" panose="020B0604030504040204" pitchFamily="34" charset="0"/>
                          <a:cs typeface="Tahoma" panose="020B0604030504040204" pitchFamily="34" charset="0"/>
                        </a:rPr>
                        <a:t>about your brethren’s </a:t>
                      </a:r>
                      <a:r>
                        <a:rPr lang="en-US" sz="3600" dirty="0" smtClean="0">
                          <a:effectLst/>
                          <a:latin typeface="Tahoma" panose="020B0604030504040204" pitchFamily="34" charset="0"/>
                          <a:ea typeface="Tahoma" panose="020B0604030504040204" pitchFamily="34" charset="0"/>
                          <a:cs typeface="Tahoma" panose="020B0604030504040204" pitchFamily="34" charset="0"/>
                        </a:rPr>
                        <a:t>needs </a:t>
                      </a:r>
                      <a:endParaRPr lang="en-US" sz="36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than </a:t>
                      </a:r>
                      <a:r>
                        <a:rPr lang="en-US" sz="3600" dirty="0" smtClean="0">
                          <a:effectLst/>
                          <a:latin typeface="Tahoma" panose="020B0604030504040204" pitchFamily="34" charset="0"/>
                          <a:ea typeface="Tahoma" panose="020B0604030504040204" pitchFamily="34" charset="0"/>
                          <a:cs typeface="Tahoma" panose="020B0604030504040204" pitchFamily="34" charset="0"/>
                        </a:rPr>
                        <a:t>your own</a:t>
                      </a:r>
                      <a:r>
                        <a:rPr lang="en-US" sz="3600" baseline="0" dirty="0" smtClean="0">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(Phil </a:t>
                      </a:r>
                      <a:r>
                        <a:rPr lang="en-US" sz="3600" dirty="0" smtClean="0">
                          <a:effectLst/>
                          <a:latin typeface="Tahoma" panose="020B0604030504040204" pitchFamily="34" charset="0"/>
                          <a:ea typeface="Tahoma" panose="020B0604030504040204" pitchFamily="34" charset="0"/>
                          <a:cs typeface="Tahoma" panose="020B0604030504040204" pitchFamily="34" charset="0"/>
                        </a:rPr>
                        <a:t>2:3-8, </a:t>
                      </a:r>
                      <a:r>
                        <a:rPr lang="en-US" sz="3600" dirty="0" smtClean="0">
                          <a:effectLst/>
                          <a:latin typeface="Tahoma" panose="020B0604030504040204" pitchFamily="34" charset="0"/>
                          <a:ea typeface="Tahoma" panose="020B0604030504040204" pitchFamily="34" charset="0"/>
                          <a:cs typeface="Tahoma" panose="020B0604030504040204" pitchFamily="34" charset="0"/>
                        </a:rPr>
                        <a:t>20;</a:t>
                      </a:r>
                      <a:r>
                        <a:rPr lang="en-US" sz="36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600" dirty="0" smtClean="0">
                          <a:effectLst/>
                          <a:latin typeface="Tahoma" panose="020B0604030504040204" pitchFamily="34" charset="0"/>
                          <a:ea typeface="Tahoma" panose="020B0604030504040204" pitchFamily="34" charset="0"/>
                          <a:cs typeface="Tahoma" panose="020B0604030504040204" pitchFamily="34" charset="0"/>
                        </a:rPr>
                        <a:t>1 </a:t>
                      </a:r>
                      <a:r>
                        <a:rPr lang="en-US" sz="3600" dirty="0" smtClean="0">
                          <a:effectLst/>
                          <a:latin typeface="Tahoma" panose="020B0604030504040204" pitchFamily="34" charset="0"/>
                          <a:ea typeface="Tahoma" panose="020B0604030504040204" pitchFamily="34" charset="0"/>
                          <a:cs typeface="Tahoma" panose="020B0604030504040204" pitchFamily="34" charset="0"/>
                        </a:rPr>
                        <a:t>Cor. </a:t>
                      </a:r>
                      <a:r>
                        <a:rPr lang="en-US" sz="3600" dirty="0" smtClean="0">
                          <a:effectLst/>
                          <a:latin typeface="Tahoma" panose="020B0604030504040204" pitchFamily="34" charset="0"/>
                          <a:ea typeface="Tahoma" panose="020B0604030504040204" pitchFamily="34" charset="0"/>
                          <a:cs typeface="Tahoma" panose="020B0604030504040204" pitchFamily="34" charset="0"/>
                        </a:rPr>
                        <a:t>12:25)</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720941">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3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3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953729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36382849"/>
              </p:ext>
            </p:extLst>
          </p:nvPr>
        </p:nvGraphicFramePr>
        <p:xfrm>
          <a:off x="-3" y="-2"/>
          <a:ext cx="12192002" cy="11944274"/>
        </p:xfrm>
        <a:graphic>
          <a:graphicData uri="http://schemas.openxmlformats.org/drawingml/2006/table">
            <a:tbl>
              <a:tblPr firstRow="1" firstCol="1" bandRow="1">
                <a:tableStyleId>{073A0DAA-6AF3-43AB-8588-CEC1D06C72B9}</a:tableStyleId>
              </a:tblPr>
              <a:tblGrid>
                <a:gridCol w="6096001"/>
                <a:gridCol w="6096001"/>
              </a:tblGrid>
              <a:tr h="868103">
                <a:tc>
                  <a:txBody>
                    <a:bodyPr/>
                    <a:lstStyle/>
                    <a:p>
                      <a:pPr marL="0" marR="0" algn="ctr">
                        <a:lnSpc>
                          <a:spcPct val="107000"/>
                        </a:lnSpc>
                        <a:spcBef>
                          <a:spcPts val="0"/>
                        </a:spcBef>
                        <a:spcAft>
                          <a:spcPts val="0"/>
                        </a:spcAft>
                      </a:pPr>
                      <a:r>
                        <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a:t>
                      </a:r>
                    </a:p>
                  </a:txBody>
                  <a:tcPr marL="68580" marR="68580" marT="0" marB="0"/>
                </a:tc>
                <a:tc>
                  <a:txBody>
                    <a:bodyPr/>
                    <a:lstStyle/>
                    <a:p>
                      <a:pPr marL="0" marR="0" algn="ctr">
                        <a:lnSpc>
                          <a:spcPct val="107000"/>
                        </a:lnSpc>
                        <a:spcBef>
                          <a:spcPts val="0"/>
                        </a:spcBef>
                        <a:spcAft>
                          <a:spcPts val="0"/>
                        </a:spcAft>
                      </a:pPr>
                      <a:r>
                        <a:rPr lang="en-US" sz="48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The Right Response</a:t>
                      </a:r>
                    </a:p>
                  </a:txBody>
                  <a:tcPr marL="68580" marR="68580" marT="0" marB="0"/>
                </a:tc>
              </a:tr>
              <a:tr h="2986269">
                <a:tc>
                  <a:txBody>
                    <a:bodyPr/>
                    <a:lstStyle/>
                    <a:p>
                      <a:pPr marL="0" marR="0" algn="ctr">
                        <a:lnSpc>
                          <a:spcPct val="107000"/>
                        </a:lnSpc>
                        <a:spcBef>
                          <a:spcPts val="0"/>
                        </a:spcBef>
                        <a:spcAft>
                          <a:spcPts val="0"/>
                        </a:spcAft>
                      </a:pPr>
                      <a:endParaRPr lang="en-US" sz="3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5230253">
                <a:tc>
                  <a:txBody>
                    <a:bodyPr/>
                    <a:lstStyle/>
                    <a:p>
                      <a:pPr marL="0" marR="0" algn="ctr">
                        <a:lnSpc>
                          <a:spcPct val="107000"/>
                        </a:lnSpc>
                        <a:spcBef>
                          <a:spcPts val="0"/>
                        </a:spcBef>
                        <a:spcAft>
                          <a:spcPts val="0"/>
                        </a:spcAft>
                      </a:pPr>
                      <a:endParaRPr lang="en-US" sz="3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720941">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3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3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122669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62755892"/>
              </p:ext>
            </p:extLst>
          </p:nvPr>
        </p:nvGraphicFramePr>
        <p:xfrm>
          <a:off x="-3" y="-2"/>
          <a:ext cx="12192002" cy="6858003"/>
        </p:xfrm>
        <a:graphic>
          <a:graphicData uri="http://schemas.openxmlformats.org/drawingml/2006/table">
            <a:tbl>
              <a:tblPr firstRow="1" firstCol="1" bandRow="1">
                <a:tableStyleId>{073A0DAA-6AF3-43AB-8588-CEC1D06C72B9}</a:tableStyleId>
              </a:tblPr>
              <a:tblGrid>
                <a:gridCol w="6096001"/>
                <a:gridCol w="6096001"/>
              </a:tblGrid>
              <a:tr h="959272">
                <a:tc>
                  <a:txBody>
                    <a:bodyPr/>
                    <a:lstStyle/>
                    <a:p>
                      <a:pPr marL="0" marR="0" algn="ctr">
                        <a:lnSpc>
                          <a:spcPct val="107000"/>
                        </a:lnSpc>
                        <a:spcBef>
                          <a:spcPts val="0"/>
                        </a:spcBef>
                        <a:spcAft>
                          <a:spcPts val="0"/>
                        </a:spcAft>
                      </a:pPr>
                      <a:r>
                        <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a:t>
                      </a:r>
                    </a:p>
                  </a:txBody>
                  <a:tcPr marL="68580" marR="68580" marT="0" marB="0"/>
                </a:tc>
                <a:tc>
                  <a:txBody>
                    <a:bodyPr/>
                    <a:lstStyle/>
                    <a:p>
                      <a:pPr marL="0" marR="0" algn="ctr">
                        <a:lnSpc>
                          <a:spcPct val="107000"/>
                        </a:lnSpc>
                        <a:spcBef>
                          <a:spcPts val="0"/>
                        </a:spcBef>
                        <a:spcAft>
                          <a:spcPts val="0"/>
                        </a:spcAft>
                      </a:pPr>
                      <a:r>
                        <a:rPr lang="en-US" sz="48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The Right Response</a:t>
                      </a:r>
                    </a:p>
                  </a:txBody>
                  <a:tcPr marL="68580" marR="68580" marT="0" marB="0"/>
                </a:tc>
              </a:tr>
              <a:tr h="2790679">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“Seek First the Kingdom of God” </a:t>
                      </a:r>
                      <a:r>
                        <a:rPr lang="en-US" sz="4000" b="0" dirty="0" smtClean="0">
                          <a:effectLst/>
                          <a:latin typeface="Tahoma" panose="020B0604030504040204" pitchFamily="34" charset="0"/>
                          <a:ea typeface="Tahoma" panose="020B0604030504040204" pitchFamily="34" charset="0"/>
                          <a:cs typeface="Tahoma" panose="020B0604030504040204" pitchFamily="34" charset="0"/>
                        </a:rPr>
                        <a:t>                      (</a:t>
                      </a:r>
                      <a:r>
                        <a:rPr lang="en-US" sz="4000" b="0" dirty="0" smtClean="0">
                          <a:effectLst/>
                          <a:latin typeface="Tahoma" panose="020B0604030504040204" pitchFamily="34" charset="0"/>
                          <a:ea typeface="Tahoma" panose="020B0604030504040204" pitchFamily="34" charset="0"/>
                          <a:cs typeface="Tahoma" panose="020B0604030504040204" pitchFamily="34" charset="0"/>
                        </a:rPr>
                        <a:t>Matthew 6:28-33)</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“I Surrender</a:t>
                      </a:r>
                      <a:r>
                        <a:rPr lang="en-US" sz="4000" baseline="0" dirty="0" smtClean="0">
                          <a:effectLst/>
                          <a:latin typeface="Tahoma" panose="020B0604030504040204" pitchFamily="34" charset="0"/>
                          <a:ea typeface="Tahoma" panose="020B0604030504040204" pitchFamily="34" charset="0"/>
                          <a:cs typeface="Tahoma" panose="020B0604030504040204" pitchFamily="34" charset="0"/>
                        </a:rPr>
                        <a:t> All” to Jesus </a:t>
                      </a:r>
                      <a:r>
                        <a:rPr lang="en-US" sz="4000" dirty="0" smtClean="0">
                          <a:effectLst/>
                          <a:latin typeface="Tahoma" panose="020B0604030504040204" pitchFamily="34" charset="0"/>
                          <a:ea typeface="Tahoma" panose="020B0604030504040204" pitchFamily="34" charset="0"/>
                          <a:cs typeface="Tahoma" panose="020B0604030504040204" pitchFamily="34" charset="0"/>
                        </a:rPr>
                        <a:t>(</a:t>
                      </a:r>
                      <a:r>
                        <a:rPr lang="en-US" sz="4000" dirty="0" smtClean="0">
                          <a:effectLst/>
                          <a:latin typeface="Tahoma" panose="020B0604030504040204" pitchFamily="34" charset="0"/>
                          <a:ea typeface="Tahoma" panose="020B0604030504040204" pitchFamily="34" charset="0"/>
                          <a:cs typeface="Tahoma" panose="020B0604030504040204" pitchFamily="34" charset="0"/>
                        </a:rPr>
                        <a:t>Matthew </a:t>
                      </a:r>
                      <a:r>
                        <a:rPr lang="en-US" sz="4000" dirty="0" smtClean="0">
                          <a:effectLst/>
                          <a:latin typeface="Tahoma" panose="020B0604030504040204" pitchFamily="34" charset="0"/>
                          <a:ea typeface="Tahoma" panose="020B0604030504040204" pitchFamily="34" charset="0"/>
                          <a:cs typeface="Tahoma" panose="020B0604030504040204" pitchFamily="34" charset="0"/>
                        </a:rPr>
                        <a:t>6:19-21; </a:t>
                      </a:r>
                      <a:endParaRPr lang="en-US" sz="4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10:28-30; </a:t>
                      </a:r>
                    </a:p>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16:24-26)</a:t>
                      </a:r>
                      <a:endParaRPr lang="en-US" sz="4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108052">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“Because He Lives” </a:t>
                      </a:r>
                      <a:r>
                        <a:rPr lang="en-US" sz="4000" b="0" dirty="0" smtClean="0">
                          <a:effectLst/>
                          <a:latin typeface="Tahoma" panose="020B0604030504040204" pitchFamily="34" charset="0"/>
                          <a:ea typeface="Tahoma" panose="020B0604030504040204" pitchFamily="34" charset="0"/>
                          <a:cs typeface="Tahoma" panose="020B0604030504040204" pitchFamily="34" charset="0"/>
                        </a:rPr>
                        <a:t>          I </a:t>
                      </a:r>
                      <a:r>
                        <a:rPr lang="en-US" sz="4000" b="0" dirty="0">
                          <a:effectLst/>
                          <a:latin typeface="Tahoma" panose="020B0604030504040204" pitchFamily="34" charset="0"/>
                          <a:ea typeface="Tahoma" panose="020B0604030504040204" pitchFamily="34" charset="0"/>
                          <a:cs typeface="Tahoma" panose="020B0604030504040204" pitchFamily="34" charset="0"/>
                        </a:rPr>
                        <a:t>can face tomorrow </a:t>
                      </a:r>
                      <a:r>
                        <a:rPr lang="en-US" sz="4000" b="0" dirty="0" smtClean="0">
                          <a:effectLst/>
                          <a:latin typeface="Tahoma" panose="020B0604030504040204" pitchFamily="34" charset="0"/>
                          <a:ea typeface="Tahoma" panose="020B0604030504040204" pitchFamily="34" charset="0"/>
                          <a:cs typeface="Tahoma" panose="020B0604030504040204" pitchFamily="34" charset="0"/>
                        </a:rPr>
                        <a:t>            (</a:t>
                      </a:r>
                      <a:r>
                        <a:rPr lang="en-US" sz="4000" b="0" dirty="0" smtClean="0">
                          <a:effectLst/>
                          <a:latin typeface="Tahoma" panose="020B0604030504040204" pitchFamily="34" charset="0"/>
                          <a:ea typeface="Tahoma" panose="020B0604030504040204" pitchFamily="34" charset="0"/>
                          <a:cs typeface="Tahoma" panose="020B0604030504040204" pitchFamily="34" charset="0"/>
                        </a:rPr>
                        <a:t>Matthew </a:t>
                      </a:r>
                      <a:r>
                        <a:rPr lang="en-US" sz="4000" b="0" dirty="0" smtClean="0">
                          <a:effectLst/>
                          <a:latin typeface="Tahoma" panose="020B0604030504040204" pitchFamily="34" charset="0"/>
                          <a:ea typeface="Tahoma" panose="020B0604030504040204" pitchFamily="34" charset="0"/>
                          <a:cs typeface="Tahoma" panose="020B0604030504040204" pitchFamily="34" charset="0"/>
                        </a:rPr>
                        <a:t>6:34; </a:t>
                      </a:r>
                      <a:endParaRPr lang="en-US" sz="40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Philippians 4:4-9) </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dirty="0">
                          <a:effectLst/>
                          <a:latin typeface="Tahoma" panose="020B0604030504040204" pitchFamily="34" charset="0"/>
                          <a:ea typeface="Tahoma" panose="020B0604030504040204" pitchFamily="34" charset="0"/>
                          <a:cs typeface="Tahoma" panose="020B0604030504040204" pitchFamily="34" charset="0"/>
                        </a:rPr>
                        <a:t>“Live for Jesus” one day at a </a:t>
                      </a:r>
                      <a:r>
                        <a:rPr lang="en-US" sz="4000" dirty="0" smtClean="0">
                          <a:effectLst/>
                          <a:latin typeface="Tahoma" panose="020B0604030504040204" pitchFamily="34" charset="0"/>
                          <a:ea typeface="Tahoma" panose="020B0604030504040204" pitchFamily="34" charset="0"/>
                          <a:cs typeface="Tahoma" panose="020B0604030504040204" pitchFamily="34" charset="0"/>
                        </a:rPr>
                        <a:t>time, not for yourself     </a:t>
                      </a:r>
                      <a:r>
                        <a:rPr lang="en-US" sz="4000" dirty="0" smtClean="0">
                          <a:effectLst/>
                          <a:latin typeface="Tahoma" panose="020B0604030504040204" pitchFamily="34" charset="0"/>
                          <a:ea typeface="Tahoma" panose="020B0604030504040204" pitchFamily="34" charset="0"/>
                          <a:cs typeface="Tahoma" panose="020B0604030504040204" pitchFamily="34" charset="0"/>
                        </a:rPr>
                        <a:t>(Philippians 3:13-14;</a:t>
                      </a:r>
                    </a:p>
                    <a:p>
                      <a:pPr marL="0" marR="0" algn="ctr">
                        <a:lnSpc>
                          <a:spcPct val="107000"/>
                        </a:lnSpc>
                        <a:spcBef>
                          <a:spcPts val="0"/>
                        </a:spcBef>
                        <a:spcAft>
                          <a:spcPts val="0"/>
                        </a:spcAft>
                      </a:pPr>
                      <a:r>
                        <a:rPr lang="en-US" sz="4000" dirty="0" smtClean="0">
                          <a:effectLst/>
                          <a:latin typeface="Tahoma" panose="020B0604030504040204" pitchFamily="34" charset="0"/>
                          <a:ea typeface="Tahoma" panose="020B0604030504040204" pitchFamily="34" charset="0"/>
                          <a:cs typeface="Tahoma" panose="020B0604030504040204" pitchFamily="34" charset="0"/>
                        </a:rPr>
                        <a:t>2 Corinthians 5:14-15)</a:t>
                      </a:r>
                      <a:endParaRPr lang="en-US" sz="4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913847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dirty="0" smtClean="0">
                <a:solidFill>
                  <a:srgbClr val="FFFF00"/>
                </a:solidFill>
                <a:latin typeface="Tahoma" panose="020B0604030504040204" pitchFamily="34" charset="0"/>
                <a:ea typeface="Tahoma" panose="020B0604030504040204" pitchFamily="34" charset="0"/>
                <a:cs typeface="Tahoma" panose="020B0604030504040204" pitchFamily="34" charset="0"/>
              </a:rPr>
              <a:t>Hymns for Worship at </a:t>
            </a:r>
            <a:r>
              <a:rPr lang="en-US" sz="5500"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Woodmont</a:t>
            </a:r>
            <a:endParaRPr lang="en-US" sz="55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386- Jesus is Coming Soon</a:t>
            </a:r>
          </a:p>
          <a:p>
            <a:pPr marL="0" indent="0">
              <a:buNone/>
            </a:pPr>
            <a:r>
              <a:rPr lang="en-US"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265- Faith of our Fathers</a:t>
            </a:r>
          </a:p>
          <a:p>
            <a:pPr marL="0" indent="0">
              <a:buNone/>
            </a:pPr>
            <a:r>
              <a:rPr lang="en-US"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189- When I Survey the Wondrous Cross</a:t>
            </a:r>
          </a:p>
          <a:p>
            <a:pPr marL="0" indent="0">
              <a:buNone/>
            </a:pPr>
            <a:r>
              <a:rPr lang="en-US"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610- Because He Lives</a:t>
            </a:r>
          </a:p>
          <a:p>
            <a:pPr marL="0" indent="0">
              <a:buNone/>
            </a:pPr>
            <a:r>
              <a:rPr lang="en-US"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335- Live for Jesus</a:t>
            </a:r>
          </a:p>
          <a:p>
            <a:pPr marL="0" indent="0">
              <a:buNone/>
            </a:pPr>
            <a:r>
              <a:rPr lang="en-US"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576- Faith is the Victory</a:t>
            </a:r>
          </a:p>
          <a:p>
            <a:pPr marL="0" indent="0">
              <a:buNone/>
            </a:pP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6475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9329824"/>
              </p:ext>
            </p:extLst>
          </p:nvPr>
        </p:nvGraphicFramePr>
        <p:xfrm>
          <a:off x="-3" y="-2"/>
          <a:ext cx="12192002" cy="11944274"/>
        </p:xfrm>
        <a:graphic>
          <a:graphicData uri="http://schemas.openxmlformats.org/drawingml/2006/table">
            <a:tbl>
              <a:tblPr firstRow="1" firstCol="1" bandRow="1">
                <a:tableStyleId>{073A0DAA-6AF3-43AB-8588-CEC1D06C72B9}</a:tableStyleId>
              </a:tblPr>
              <a:tblGrid>
                <a:gridCol w="6096001"/>
                <a:gridCol w="6096001"/>
              </a:tblGrid>
              <a:tr h="868103">
                <a:tc>
                  <a:txBody>
                    <a:bodyPr/>
                    <a:lstStyle/>
                    <a:p>
                      <a:pPr marL="0" marR="0" algn="ctr">
                        <a:lnSpc>
                          <a:spcPct val="107000"/>
                        </a:lnSpc>
                        <a:spcBef>
                          <a:spcPts val="0"/>
                        </a:spcBef>
                        <a:spcAft>
                          <a:spcPts val="0"/>
                        </a:spcAft>
                      </a:pPr>
                      <a:r>
                        <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a:t>
                      </a:r>
                    </a:p>
                  </a:txBody>
                  <a:tcPr marL="68580" marR="68580" marT="0" marB="0"/>
                </a:tc>
                <a:tc>
                  <a:txBody>
                    <a:bodyPr/>
                    <a:lstStyle/>
                    <a:p>
                      <a:pPr marL="0" marR="0" algn="ctr">
                        <a:lnSpc>
                          <a:spcPct val="107000"/>
                        </a:lnSpc>
                        <a:spcBef>
                          <a:spcPts val="0"/>
                        </a:spcBef>
                        <a:spcAft>
                          <a:spcPts val="0"/>
                        </a:spcAft>
                      </a:pPr>
                      <a:r>
                        <a:rPr lang="en-US" sz="48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The Right Response</a:t>
                      </a:r>
                    </a:p>
                  </a:txBody>
                  <a:tcPr marL="68580" marR="68580" marT="0" marB="0"/>
                </a:tc>
              </a:tr>
              <a:tr h="2986269">
                <a:tc>
                  <a:txBody>
                    <a:bodyPr/>
                    <a:lstStyle/>
                    <a:p>
                      <a:pPr marL="0" marR="0" algn="ctr">
                        <a:lnSpc>
                          <a:spcPct val="107000"/>
                        </a:lnSpc>
                        <a:spcBef>
                          <a:spcPts val="0"/>
                        </a:spcBef>
                        <a:spcAft>
                          <a:spcPts val="0"/>
                        </a:spcAft>
                      </a:pPr>
                      <a:r>
                        <a:rPr lang="en-US" sz="3600" b="0" dirty="0">
                          <a:effectLst/>
                          <a:latin typeface="Tahoma" panose="020B0604030504040204" pitchFamily="34" charset="0"/>
                          <a:ea typeface="Tahoma" panose="020B0604030504040204" pitchFamily="34" charset="0"/>
                          <a:cs typeface="Tahoma" panose="020B0604030504040204" pitchFamily="34" charset="0"/>
                        </a:rPr>
                        <a:t>“God will Take Care of You” </a:t>
                      </a:r>
                      <a:r>
                        <a:rPr lang="en-US" sz="3600" b="0" dirty="0" smtClean="0">
                          <a:effectLst/>
                          <a:latin typeface="Tahoma" panose="020B0604030504040204" pitchFamily="34" charset="0"/>
                          <a:ea typeface="Tahoma" panose="020B0604030504040204" pitchFamily="34" charset="0"/>
                          <a:cs typeface="Tahoma" panose="020B0604030504040204" pitchFamily="34" charset="0"/>
                        </a:rPr>
                        <a:t>                          (</a:t>
                      </a:r>
                      <a:r>
                        <a:rPr lang="en-US" sz="3600" b="0" dirty="0" smtClean="0">
                          <a:effectLst/>
                          <a:latin typeface="Tahoma" panose="020B0604030504040204" pitchFamily="34" charset="0"/>
                          <a:ea typeface="Tahoma" panose="020B0604030504040204" pitchFamily="34" charset="0"/>
                          <a:cs typeface="Tahoma" panose="020B0604030504040204" pitchFamily="34" charset="0"/>
                        </a:rPr>
                        <a:t>Matthew </a:t>
                      </a:r>
                      <a:r>
                        <a:rPr lang="en-US" sz="3600" b="0" dirty="0" smtClean="0">
                          <a:effectLst/>
                          <a:latin typeface="Tahoma" panose="020B0604030504040204" pitchFamily="34" charset="0"/>
                          <a:ea typeface="Tahoma" panose="020B0604030504040204" pitchFamily="34" charset="0"/>
                          <a:cs typeface="Tahoma" panose="020B0604030504040204" pitchFamily="34" charset="0"/>
                        </a:rPr>
                        <a:t>6:24-26</a:t>
                      </a:r>
                      <a:r>
                        <a:rPr lang="en-US" sz="3600" b="0" dirty="0">
                          <a:effectLst/>
                          <a:latin typeface="Tahoma" panose="020B0604030504040204" pitchFamily="34" charset="0"/>
                          <a:ea typeface="Tahoma" panose="020B0604030504040204" pitchFamily="34" charset="0"/>
                          <a:cs typeface="Tahoma" panose="020B0604030504040204" pitchFamily="34" charset="0"/>
                        </a:rPr>
                        <a:t>; </a:t>
                      </a:r>
                      <a:endParaRPr lang="en-US" sz="36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dirty="0" smtClean="0">
                          <a:effectLst/>
                          <a:latin typeface="Tahoma" panose="020B0604030504040204" pitchFamily="34" charset="0"/>
                          <a:ea typeface="Tahoma" panose="020B0604030504040204" pitchFamily="34" charset="0"/>
                          <a:cs typeface="Tahoma" panose="020B0604030504040204" pitchFamily="34" charset="0"/>
                        </a:rPr>
                        <a:t>Luke 12:4-7</a:t>
                      </a:r>
                      <a:r>
                        <a:rPr lang="en-US" sz="3600" b="0" dirty="0">
                          <a:effectLst/>
                          <a:latin typeface="Tahoma" panose="020B0604030504040204" pitchFamily="34" charset="0"/>
                          <a:ea typeface="Tahoma" panose="020B0604030504040204" pitchFamily="34" charset="0"/>
                          <a:cs typeface="Tahoma" panose="020B0604030504040204" pitchFamily="34" charset="0"/>
                        </a:rPr>
                        <a:t>; </a:t>
                      </a:r>
                      <a:endParaRPr lang="en-US" sz="36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dirty="0" smtClean="0">
                          <a:effectLst/>
                          <a:latin typeface="Tahoma" panose="020B0604030504040204" pitchFamily="34" charset="0"/>
                          <a:ea typeface="Tahoma" panose="020B0604030504040204" pitchFamily="34" charset="0"/>
                          <a:cs typeface="Tahoma" panose="020B0604030504040204" pitchFamily="34" charset="0"/>
                        </a:rPr>
                        <a:t>1 Peter </a:t>
                      </a:r>
                      <a:r>
                        <a:rPr lang="en-US" sz="3600" b="0" dirty="0" smtClean="0">
                          <a:effectLst/>
                          <a:latin typeface="Tahoma" panose="020B0604030504040204" pitchFamily="34" charset="0"/>
                          <a:ea typeface="Tahoma" panose="020B0604030504040204" pitchFamily="34" charset="0"/>
                          <a:cs typeface="Tahoma" panose="020B0604030504040204" pitchFamily="34" charset="0"/>
                        </a:rPr>
                        <a:t>5:7)</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5230253">
                <a:tc>
                  <a:txBody>
                    <a:bodyPr/>
                    <a:lstStyle/>
                    <a:p>
                      <a:pPr marL="0" marR="0" algn="ctr">
                        <a:lnSpc>
                          <a:spcPct val="107000"/>
                        </a:lnSpc>
                        <a:spcBef>
                          <a:spcPts val="0"/>
                        </a:spcBef>
                        <a:spcAft>
                          <a:spcPts val="0"/>
                        </a:spcAft>
                      </a:pPr>
                      <a:endParaRPr lang="en-US" sz="3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720941">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3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3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238890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9406930"/>
              </p:ext>
            </p:extLst>
          </p:nvPr>
        </p:nvGraphicFramePr>
        <p:xfrm>
          <a:off x="-3" y="-2"/>
          <a:ext cx="12167619" cy="8356374"/>
        </p:xfrm>
        <a:graphic>
          <a:graphicData uri="http://schemas.openxmlformats.org/drawingml/2006/table">
            <a:tbl>
              <a:tblPr firstRow="1" firstCol="1" bandRow="1">
                <a:tableStyleId>{073A0DAA-6AF3-43AB-8588-CEC1D06C72B9}</a:tableStyleId>
              </a:tblPr>
              <a:tblGrid>
                <a:gridCol w="12167619"/>
              </a:tblGrid>
              <a:tr h="868103">
                <a:tc>
                  <a:txBody>
                    <a:bodyPr/>
                    <a:lstStyle/>
                    <a:p>
                      <a:pPr marL="0" marR="0" algn="ctr">
                        <a:lnSpc>
                          <a:spcPct val="107000"/>
                        </a:lnSpc>
                        <a:spcBef>
                          <a:spcPts val="0"/>
                        </a:spcBef>
                        <a:spcAft>
                          <a:spcPts val="0"/>
                        </a:spcAft>
                      </a:pPr>
                      <a:r>
                        <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a:t>
                      </a:r>
                      <a:r>
                        <a:rPr lang="en-US" sz="4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Worry- God</a:t>
                      </a:r>
                      <a:r>
                        <a:rPr lang="en-US" sz="4800" b="0" baseline="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will take care of you</a:t>
                      </a:r>
                      <a:r>
                        <a:rPr lang="en-US" sz="4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a:t>
                      </a:r>
                      <a:endPar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No one can serve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two masters; for either he will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hate</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the one &amp;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love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the other, or he will be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devoted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to one &amp;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despise</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the other.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You cannot serve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God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&amp;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wealth</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“For this reason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I say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to you,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do not be </a:t>
                      </a:r>
                      <a:r>
                        <a:rPr lang="en-US" sz="3600" b="0" i="0" u="sng"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worried</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about your life, </a:t>
                      </a:r>
                      <a:r>
                        <a:rPr lang="en-US" sz="3600" b="0" i="1"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as to</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what you will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eat</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or what you will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drink</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nor for your body, </a:t>
                      </a:r>
                      <a:r>
                        <a:rPr lang="en-US" sz="3600" b="0" i="1"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as to</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what you will put on.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Is not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life more than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food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&amp;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the body more than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clothing</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Look at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the birds of the air</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that they do not sow, nor reap nor gather into barns, &amp; </a:t>
                      </a:r>
                      <a:r>
                        <a:rPr lang="en-US" sz="3600" b="0" i="1"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yet</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your heavenly Father feeds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them</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Are you not worth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much more than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they</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(Matt. 6:24-26)</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90774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9336346"/>
              </p:ext>
            </p:extLst>
          </p:nvPr>
        </p:nvGraphicFramePr>
        <p:xfrm>
          <a:off x="-3" y="-2"/>
          <a:ext cx="12167619" cy="8356374"/>
        </p:xfrm>
        <a:graphic>
          <a:graphicData uri="http://schemas.openxmlformats.org/drawingml/2006/table">
            <a:tbl>
              <a:tblPr firstRow="1" firstCol="1" bandRow="1">
                <a:tableStyleId>{073A0DAA-6AF3-43AB-8588-CEC1D06C72B9}</a:tableStyleId>
              </a:tblPr>
              <a:tblGrid>
                <a:gridCol w="12167619"/>
              </a:tblGrid>
              <a:tr h="868103">
                <a:tc>
                  <a:txBody>
                    <a:bodyPr/>
                    <a:lstStyle/>
                    <a:p>
                      <a:pPr marL="0" marR="0" algn="ctr">
                        <a:lnSpc>
                          <a:spcPct val="107000"/>
                        </a:lnSpc>
                        <a:spcBef>
                          <a:spcPts val="0"/>
                        </a:spcBef>
                        <a:spcAft>
                          <a:spcPts val="0"/>
                        </a:spcAft>
                      </a:pPr>
                      <a:r>
                        <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a:t>
                      </a:r>
                      <a:r>
                        <a:rPr lang="en-US" sz="4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Worry- God will take care of you </a:t>
                      </a:r>
                      <a:endPar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I say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to you, My friends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do not be afraid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of those who kill</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the body &amp; after that have no more that they can do.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But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I will warn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you</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whom to fear</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fear</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the One who</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after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He has killed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has authority to cast into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hell</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yes,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I tell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you</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fear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Him</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Are not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five sparrows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sold for two cents? </a:t>
                      </a:r>
                    </a:p>
                    <a:p>
                      <a:pPr marL="0" marR="0" algn="ctr">
                        <a:lnSpc>
                          <a:spcPct val="107000"/>
                        </a:lnSpc>
                        <a:spcBef>
                          <a:spcPts val="0"/>
                        </a:spcBef>
                        <a:spcAft>
                          <a:spcPts val="0"/>
                        </a:spcAft>
                      </a:pPr>
                      <a:r>
                        <a:rPr lang="en-US" sz="3600" b="0" i="1"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Yet</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not one of them is forgotten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before God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Indeed,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the very hairs of your head are all numbered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Do not fear</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you are more valuable than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many sparrows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(Luke 12:4-9)</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071457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81971843"/>
              </p:ext>
            </p:extLst>
          </p:nvPr>
        </p:nvGraphicFramePr>
        <p:xfrm>
          <a:off x="-3" y="-2"/>
          <a:ext cx="12192002" cy="11944274"/>
        </p:xfrm>
        <a:graphic>
          <a:graphicData uri="http://schemas.openxmlformats.org/drawingml/2006/table">
            <a:tbl>
              <a:tblPr firstRow="1" firstCol="1" bandRow="1">
                <a:tableStyleId>{073A0DAA-6AF3-43AB-8588-CEC1D06C72B9}</a:tableStyleId>
              </a:tblPr>
              <a:tblGrid>
                <a:gridCol w="6096001"/>
                <a:gridCol w="6096001"/>
              </a:tblGrid>
              <a:tr h="868103">
                <a:tc>
                  <a:txBody>
                    <a:bodyPr/>
                    <a:lstStyle/>
                    <a:p>
                      <a:pPr marL="0" marR="0" algn="ctr">
                        <a:lnSpc>
                          <a:spcPct val="107000"/>
                        </a:lnSpc>
                        <a:spcBef>
                          <a:spcPts val="0"/>
                        </a:spcBef>
                        <a:spcAft>
                          <a:spcPts val="0"/>
                        </a:spcAft>
                      </a:pPr>
                      <a:r>
                        <a:rPr lang="en-US" sz="48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Cure for Worry </a:t>
                      </a:r>
                    </a:p>
                  </a:txBody>
                  <a:tcPr marL="68580" marR="68580" marT="0" marB="0"/>
                </a:tc>
                <a:tc>
                  <a:txBody>
                    <a:bodyPr/>
                    <a:lstStyle/>
                    <a:p>
                      <a:pPr marL="0" marR="0" algn="ctr">
                        <a:lnSpc>
                          <a:spcPct val="107000"/>
                        </a:lnSpc>
                        <a:spcBef>
                          <a:spcPts val="0"/>
                        </a:spcBef>
                        <a:spcAft>
                          <a:spcPts val="0"/>
                        </a:spcAft>
                      </a:pPr>
                      <a:r>
                        <a:rPr lang="en-US" sz="4800" b="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The Right Response</a:t>
                      </a:r>
                    </a:p>
                  </a:txBody>
                  <a:tcPr marL="68580" marR="68580" marT="0" marB="0"/>
                </a:tc>
              </a:tr>
              <a:tr h="2986269">
                <a:tc>
                  <a:txBody>
                    <a:bodyPr/>
                    <a:lstStyle/>
                    <a:p>
                      <a:pPr marL="0" marR="0" algn="ctr">
                        <a:lnSpc>
                          <a:spcPct val="107000"/>
                        </a:lnSpc>
                        <a:spcBef>
                          <a:spcPts val="0"/>
                        </a:spcBef>
                        <a:spcAft>
                          <a:spcPts val="0"/>
                        </a:spcAft>
                      </a:pPr>
                      <a:r>
                        <a:rPr lang="en-US" sz="3600" b="0" dirty="0">
                          <a:effectLst/>
                          <a:latin typeface="Tahoma" panose="020B0604030504040204" pitchFamily="34" charset="0"/>
                          <a:ea typeface="Tahoma" panose="020B0604030504040204" pitchFamily="34" charset="0"/>
                          <a:cs typeface="Tahoma" panose="020B0604030504040204" pitchFamily="34" charset="0"/>
                        </a:rPr>
                        <a:t>“God will Take Care of You” </a:t>
                      </a:r>
                      <a:r>
                        <a:rPr lang="en-US" sz="3600" b="0" dirty="0" smtClean="0">
                          <a:effectLst/>
                          <a:latin typeface="Tahoma" panose="020B0604030504040204" pitchFamily="34" charset="0"/>
                          <a:ea typeface="Tahoma" panose="020B0604030504040204" pitchFamily="34" charset="0"/>
                          <a:cs typeface="Tahoma" panose="020B0604030504040204" pitchFamily="34" charset="0"/>
                        </a:rPr>
                        <a:t>                          (</a:t>
                      </a:r>
                      <a:r>
                        <a:rPr lang="en-US" sz="3600" b="0" dirty="0" smtClean="0">
                          <a:effectLst/>
                          <a:latin typeface="Tahoma" panose="020B0604030504040204" pitchFamily="34" charset="0"/>
                          <a:ea typeface="Tahoma" panose="020B0604030504040204" pitchFamily="34" charset="0"/>
                          <a:cs typeface="Tahoma" panose="020B0604030504040204" pitchFamily="34" charset="0"/>
                        </a:rPr>
                        <a:t>Matthew </a:t>
                      </a:r>
                      <a:r>
                        <a:rPr lang="en-US" sz="3600" b="0" dirty="0" smtClean="0">
                          <a:effectLst/>
                          <a:latin typeface="Tahoma" panose="020B0604030504040204" pitchFamily="34" charset="0"/>
                          <a:ea typeface="Tahoma" panose="020B0604030504040204" pitchFamily="34" charset="0"/>
                          <a:cs typeface="Tahoma" panose="020B0604030504040204" pitchFamily="34" charset="0"/>
                        </a:rPr>
                        <a:t>6:24-26</a:t>
                      </a:r>
                      <a:r>
                        <a:rPr lang="en-US" sz="3600" b="0" dirty="0">
                          <a:effectLst/>
                          <a:latin typeface="Tahoma" panose="020B0604030504040204" pitchFamily="34" charset="0"/>
                          <a:ea typeface="Tahoma" panose="020B0604030504040204" pitchFamily="34" charset="0"/>
                          <a:cs typeface="Tahoma" panose="020B0604030504040204" pitchFamily="34" charset="0"/>
                        </a:rPr>
                        <a:t>; </a:t>
                      </a:r>
                      <a:endParaRPr lang="en-US" sz="36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dirty="0" smtClean="0">
                          <a:effectLst/>
                          <a:latin typeface="Tahoma" panose="020B0604030504040204" pitchFamily="34" charset="0"/>
                          <a:ea typeface="Tahoma" panose="020B0604030504040204" pitchFamily="34" charset="0"/>
                          <a:cs typeface="Tahoma" panose="020B0604030504040204" pitchFamily="34" charset="0"/>
                        </a:rPr>
                        <a:t>Luke </a:t>
                      </a:r>
                      <a:r>
                        <a:rPr lang="en-US" sz="3600" b="0" dirty="0">
                          <a:effectLst/>
                          <a:latin typeface="Tahoma" panose="020B0604030504040204" pitchFamily="34" charset="0"/>
                          <a:ea typeface="Tahoma" panose="020B0604030504040204" pitchFamily="34" charset="0"/>
                          <a:cs typeface="Tahoma" panose="020B0604030504040204" pitchFamily="34" charset="0"/>
                        </a:rPr>
                        <a:t>12:6-7; </a:t>
                      </a:r>
                      <a:endParaRPr lang="en-US" sz="36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b="0" dirty="0" smtClean="0">
                          <a:effectLst/>
                          <a:latin typeface="Tahoma" panose="020B0604030504040204" pitchFamily="34" charset="0"/>
                          <a:ea typeface="Tahoma" panose="020B0604030504040204" pitchFamily="34" charset="0"/>
                          <a:cs typeface="Tahoma" panose="020B0604030504040204" pitchFamily="34" charset="0"/>
                        </a:rPr>
                        <a:t>1 Peter </a:t>
                      </a:r>
                      <a:r>
                        <a:rPr lang="en-US" sz="3600" b="0" dirty="0" smtClean="0">
                          <a:effectLst/>
                          <a:latin typeface="Tahoma" panose="020B0604030504040204" pitchFamily="34" charset="0"/>
                          <a:ea typeface="Tahoma" panose="020B0604030504040204" pitchFamily="34" charset="0"/>
                          <a:cs typeface="Tahoma" panose="020B0604030504040204" pitchFamily="34" charset="0"/>
                        </a:rPr>
                        <a:t>5:7)</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600" dirty="0">
                          <a:effectLst/>
                          <a:latin typeface="Tahoma" panose="020B0604030504040204" pitchFamily="34" charset="0"/>
                          <a:ea typeface="Tahoma" panose="020B0604030504040204" pitchFamily="34" charset="0"/>
                          <a:cs typeface="Tahoma" panose="020B0604030504040204" pitchFamily="34" charset="0"/>
                        </a:rPr>
                        <a:t>Don’t </a:t>
                      </a:r>
                      <a:r>
                        <a:rPr lang="en-US" sz="3600" dirty="0" smtClean="0">
                          <a:effectLst/>
                          <a:latin typeface="Tahoma" panose="020B0604030504040204" pitchFamily="34" charset="0"/>
                          <a:ea typeface="Tahoma" panose="020B0604030504040204" pitchFamily="34" charset="0"/>
                          <a:cs typeface="Tahoma" panose="020B0604030504040204" pitchFamily="34" charset="0"/>
                        </a:rPr>
                        <a:t>be distracted or doubt-</a:t>
                      </a:r>
                    </a:p>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Be devoted </a:t>
                      </a:r>
                      <a:r>
                        <a:rPr lang="en-US" sz="3600" dirty="0" smtClean="0">
                          <a:effectLst/>
                          <a:latin typeface="Tahoma" panose="020B0604030504040204" pitchFamily="34" charset="0"/>
                          <a:ea typeface="Tahoma" panose="020B0604030504040204" pitchFamily="34" charset="0"/>
                          <a:cs typeface="Tahoma" panose="020B0604030504040204" pitchFamily="34" charset="0"/>
                        </a:rPr>
                        <a:t>to do God’s </a:t>
                      </a:r>
                      <a:r>
                        <a:rPr lang="en-US" sz="3600" dirty="0">
                          <a:effectLst/>
                          <a:latin typeface="Tahoma" panose="020B0604030504040204" pitchFamily="34" charset="0"/>
                          <a:ea typeface="Tahoma" panose="020B0604030504040204" pitchFamily="34" charset="0"/>
                          <a:cs typeface="Tahoma" panose="020B0604030504040204" pitchFamily="34" charset="0"/>
                        </a:rPr>
                        <a:t>will </a:t>
                      </a:r>
                      <a:r>
                        <a:rPr lang="en-US" sz="3600" dirty="0" smtClean="0">
                          <a:effectLst/>
                          <a:latin typeface="Tahoma" panose="020B0604030504040204" pitchFamily="34" charset="0"/>
                          <a:ea typeface="Tahoma" panose="020B0604030504040204" pitchFamily="34" charset="0"/>
                          <a:cs typeface="Tahoma" panose="020B0604030504040204" pitchFamily="34" charset="0"/>
                        </a:rPr>
                        <a:t>                    (</a:t>
                      </a:r>
                      <a:r>
                        <a:rPr lang="en-US" sz="3600" dirty="0" smtClean="0">
                          <a:effectLst/>
                          <a:latin typeface="Tahoma" panose="020B0604030504040204" pitchFamily="34" charset="0"/>
                          <a:ea typeface="Tahoma" panose="020B0604030504040204" pitchFamily="34" charset="0"/>
                          <a:cs typeface="Tahoma" panose="020B0604030504040204" pitchFamily="34" charset="0"/>
                        </a:rPr>
                        <a:t>Matthew 14:28-33; </a:t>
                      </a:r>
                    </a:p>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Luke </a:t>
                      </a:r>
                      <a:r>
                        <a:rPr lang="en-US" sz="3600" dirty="0" smtClean="0">
                          <a:effectLst/>
                          <a:latin typeface="Tahoma" panose="020B0604030504040204" pitchFamily="34" charset="0"/>
                          <a:ea typeface="Tahoma" panose="020B0604030504040204" pitchFamily="34" charset="0"/>
                          <a:cs typeface="Tahoma" panose="020B0604030504040204" pitchFamily="34" charset="0"/>
                        </a:rPr>
                        <a:t>10:38-42</a:t>
                      </a:r>
                      <a:r>
                        <a:rPr lang="en-US" sz="3600" dirty="0">
                          <a:effectLst/>
                          <a:latin typeface="Tahoma" panose="020B0604030504040204" pitchFamily="34" charset="0"/>
                          <a:ea typeface="Tahoma" panose="020B0604030504040204" pitchFamily="34" charset="0"/>
                          <a:cs typeface="Tahoma" panose="020B0604030504040204" pitchFamily="34" charset="0"/>
                        </a:rPr>
                        <a:t>; </a:t>
                      </a:r>
                      <a:endParaRPr lang="en-US" sz="36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1 </a:t>
                      </a:r>
                      <a:r>
                        <a:rPr lang="en-US" sz="3600" dirty="0" smtClean="0">
                          <a:effectLst/>
                          <a:latin typeface="Tahoma" panose="020B0604030504040204" pitchFamily="34" charset="0"/>
                          <a:ea typeface="Tahoma" panose="020B0604030504040204" pitchFamily="34" charset="0"/>
                          <a:cs typeface="Tahoma" panose="020B0604030504040204" pitchFamily="34" charset="0"/>
                        </a:rPr>
                        <a:t>Cor. </a:t>
                      </a:r>
                      <a:r>
                        <a:rPr lang="en-US" sz="3600" dirty="0" smtClean="0">
                          <a:effectLst/>
                          <a:latin typeface="Tahoma" panose="020B0604030504040204" pitchFamily="34" charset="0"/>
                          <a:ea typeface="Tahoma" panose="020B0604030504040204" pitchFamily="34" charset="0"/>
                          <a:cs typeface="Tahoma" panose="020B0604030504040204" pitchFamily="34" charset="0"/>
                        </a:rPr>
                        <a:t>7:35)</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5230253">
                <a:tc>
                  <a:txBody>
                    <a:bodyPr/>
                    <a:lstStyle/>
                    <a:p>
                      <a:pPr marL="0" marR="0" algn="ctr">
                        <a:lnSpc>
                          <a:spcPct val="107000"/>
                        </a:lnSpc>
                        <a:spcBef>
                          <a:spcPts val="0"/>
                        </a:spcBef>
                        <a:spcAft>
                          <a:spcPts val="0"/>
                        </a:spcAft>
                      </a:pPr>
                      <a:endParaRPr lang="en-US" sz="3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720941">
                <a:tc>
                  <a:txBody>
                    <a:bodyPr/>
                    <a:lstStyle/>
                    <a:p>
                      <a:pPr marL="0" marR="0">
                        <a:lnSpc>
                          <a:spcPct val="107000"/>
                        </a:lnSpc>
                        <a:spcBef>
                          <a:spcPts val="0"/>
                        </a:spcBef>
                        <a:spcAft>
                          <a:spcPts val="0"/>
                        </a:spcAft>
                      </a:pPr>
                      <a:endParaRPr lang="en-US" sz="3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3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endParaRPr lang="en-US" sz="3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061824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82133427"/>
              </p:ext>
            </p:extLst>
          </p:nvPr>
        </p:nvGraphicFramePr>
        <p:xfrm>
          <a:off x="-3" y="-2"/>
          <a:ext cx="12167619" cy="8356374"/>
        </p:xfrm>
        <a:graphic>
          <a:graphicData uri="http://schemas.openxmlformats.org/drawingml/2006/table">
            <a:tbl>
              <a:tblPr firstRow="1" firstCol="1" bandRow="1">
                <a:tableStyleId>{073A0DAA-6AF3-43AB-8588-CEC1D06C72B9}</a:tableStyleId>
              </a:tblPr>
              <a:tblGrid>
                <a:gridCol w="12167619"/>
              </a:tblGrid>
              <a:tr h="868103">
                <a:tc>
                  <a:txBody>
                    <a:bodyPr/>
                    <a:lstStyle/>
                    <a:p>
                      <a:pPr marL="0" marR="0" algn="ctr">
                        <a:lnSpc>
                          <a:spcPct val="107000"/>
                        </a:lnSpc>
                        <a:spcBef>
                          <a:spcPts val="0"/>
                        </a:spcBef>
                        <a:spcAft>
                          <a:spcPts val="0"/>
                        </a:spcAft>
                      </a:pPr>
                      <a:r>
                        <a:rPr lang="en-US" sz="4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Don’t Doubt</a:t>
                      </a:r>
                      <a:r>
                        <a:rPr lang="en-US" sz="4800" b="0" baseline="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like the Apostles</a:t>
                      </a:r>
                      <a:r>
                        <a:rPr lang="en-US" sz="4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a:t>
                      </a:r>
                      <a:endParaRPr lang="en-US" sz="4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The disciples were scared</a:t>
                      </a:r>
                      <a:r>
                        <a:rPr lang="en-US" sz="3500" b="0" i="0" u="none" strike="noStrike" kern="1200" baseline="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when they saw Jesus walk on the water, “</a:t>
                      </a:r>
                      <a:r>
                        <a:rPr lang="en-US" sz="35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Peter said </a:t>
                      </a:r>
                      <a:r>
                        <a:rPr lang="en-US" sz="35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to Him</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Lord,</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if it is </a:t>
                      </a:r>
                      <a:r>
                        <a:rPr lang="en-US" sz="35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You</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command</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me</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to come</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to You </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on the water.” </a:t>
                      </a:r>
                      <a:r>
                        <a:rPr lang="en-US" sz="35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He said</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Come</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Peter</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got out of </a:t>
                      </a:r>
                      <a:r>
                        <a:rPr lang="en-US" sz="3500" b="0" i="0" u="none" strike="noStrike" kern="120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the boat</a:t>
                      </a:r>
                      <a:r>
                        <a:rPr lang="en-US" sz="35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walked on </a:t>
                      </a:r>
                      <a:r>
                        <a:rPr lang="en-US" sz="3500" b="0" i="0" u="none" strike="noStrike" kern="120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the water </a:t>
                      </a:r>
                      <a:r>
                        <a:rPr lang="en-US" sz="35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&amp; came toward</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Jesus</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But </a:t>
                      </a:r>
                      <a:r>
                        <a:rPr lang="en-US" sz="35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seeing </a:t>
                      </a:r>
                      <a:r>
                        <a:rPr lang="en-US" sz="35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the wind</a:t>
                      </a:r>
                      <a:r>
                        <a:rPr lang="en-US" sz="35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he became </a:t>
                      </a:r>
                      <a:r>
                        <a:rPr lang="en-US" sz="35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frightened</a:t>
                      </a:r>
                      <a:r>
                        <a:rPr lang="en-US" sz="35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&amp; beginning </a:t>
                      </a:r>
                      <a:r>
                        <a:rPr lang="en-US" sz="35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to sink</a:t>
                      </a:r>
                      <a:r>
                        <a:rPr lang="en-US" sz="35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 he cried out</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Lord,</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save me</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Immediately</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Jesus stretched out His hand</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&amp; </a:t>
                      </a:r>
                      <a:r>
                        <a:rPr lang="en-US" sz="35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took hold </a:t>
                      </a:r>
                      <a:r>
                        <a:rPr lang="en-US" sz="35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of him</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&amp; said to </a:t>
                      </a:r>
                      <a:r>
                        <a:rPr lang="en-US" sz="35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him</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You of little faith</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why did you </a:t>
                      </a:r>
                      <a:r>
                        <a:rPr lang="en-US" sz="35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doubt</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When they got into the boat, </a:t>
                      </a:r>
                      <a:r>
                        <a:rPr lang="en-US" sz="35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the wind</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5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stopped</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Those who were in the boat </a:t>
                      </a:r>
                      <a:r>
                        <a:rPr lang="en-US" sz="35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worshiped Him</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saying, “</a:t>
                      </a:r>
                      <a:r>
                        <a:rPr lang="en-US" sz="35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You are </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certainly </a:t>
                      </a:r>
                      <a:r>
                        <a:rPr lang="en-US" sz="35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God’s Son</a:t>
                      </a:r>
                      <a:r>
                        <a:rPr lang="en-US" sz="35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(Mt.</a:t>
                      </a:r>
                      <a:r>
                        <a:rPr lang="en-US" sz="3500" b="0" i="0" u="none" strike="noStrike" kern="1200" baseline="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14:28-33).</a:t>
                      </a:r>
                      <a:endParaRPr lang="en-US" sz="35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463383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08863552"/>
              </p:ext>
            </p:extLst>
          </p:nvPr>
        </p:nvGraphicFramePr>
        <p:xfrm>
          <a:off x="-3" y="-2"/>
          <a:ext cx="12167619" cy="8356374"/>
        </p:xfrm>
        <a:graphic>
          <a:graphicData uri="http://schemas.openxmlformats.org/drawingml/2006/table">
            <a:tbl>
              <a:tblPr firstRow="1" firstCol="1" bandRow="1">
                <a:tableStyleId>{073A0DAA-6AF3-43AB-8588-CEC1D06C72B9}</a:tableStyleId>
              </a:tblPr>
              <a:tblGrid>
                <a:gridCol w="12167619"/>
              </a:tblGrid>
              <a:tr h="868103">
                <a:tc>
                  <a:txBody>
                    <a:bodyPr/>
                    <a:lstStyle/>
                    <a:p>
                      <a:pPr marL="0" marR="0" algn="ctr">
                        <a:lnSpc>
                          <a:spcPct val="107000"/>
                        </a:lnSpc>
                        <a:spcBef>
                          <a:spcPts val="0"/>
                        </a:spcBef>
                        <a:spcAft>
                          <a:spcPts val="0"/>
                        </a:spcAft>
                      </a:pPr>
                      <a:r>
                        <a:rPr lang="en-US" sz="4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Don’t be Worried like Martha, be like Mary </a:t>
                      </a:r>
                      <a:endParaRPr lang="en-US" sz="4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6349563">
                <a:tc>
                  <a:txBody>
                    <a:bodyPr/>
                    <a:lstStyle/>
                    <a:p>
                      <a:pPr marL="0" marR="0" algn="ctr">
                        <a:lnSpc>
                          <a:spcPct val="107000"/>
                        </a:lnSpc>
                        <a:spcBef>
                          <a:spcPts val="0"/>
                        </a:spcBef>
                        <a:spcAft>
                          <a:spcPts val="0"/>
                        </a:spcAft>
                      </a:pP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Jesus “entered a village; &amp; a woman named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Martha</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welcomed Him into her home. She had a sister called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Mary</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who was seated at the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Lord’s feet</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listening to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His word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But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Martha was </a:t>
                      </a:r>
                      <a:r>
                        <a:rPr lang="en-US" sz="3600" b="0" i="0" u="sng"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distracted</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with all her preparations; &amp; she came up </a:t>
                      </a:r>
                      <a:r>
                        <a:rPr lang="en-US" sz="3600" b="0" i="1"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to Him</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and said,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Lord</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do</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You</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not care that</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my sister</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has left me </a:t>
                      </a:r>
                      <a:r>
                        <a:rPr lang="en-US" sz="3600" b="0" i="0" u="none" strike="noStrike" kern="120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to do all the serving alone</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Then tell her to help me.” But </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the Lord said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to her</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Martha, Martha, you are </a:t>
                      </a:r>
                      <a:r>
                        <a:rPr lang="en-US" sz="3600" b="0" i="0" u="sng"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worried</a:t>
                      </a:r>
                      <a:r>
                        <a:rPr lang="en-US" sz="3600" b="0" i="0" u="none" strike="noStrike"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 &amp; bothered about so many things</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but </a:t>
                      </a:r>
                      <a:r>
                        <a:rPr lang="en-US" sz="3600" b="0" i="1"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only</a:t>
                      </a:r>
                      <a:r>
                        <a:rPr lang="en-US" sz="3600" b="0" i="0" u="none" strike="noStrike" kern="120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one thing is necessary</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for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Mary has chosen the good part</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3600" b="0" i="0" u="none" strike="noStrike" kern="120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which shall not be taken away from her</a:t>
                      </a:r>
                      <a:r>
                        <a:rPr lang="en-US" sz="3600" b="0" i="0" u="none" strike="noStrike" kern="1200" dirty="0" smtClean="0">
                          <a:solidFill>
                            <a:schemeClr val="lt1"/>
                          </a:solidFill>
                          <a:effectLst/>
                          <a:latin typeface="Tahoma" panose="020B0604030504040204" pitchFamily="34" charset="0"/>
                          <a:ea typeface="Tahoma" panose="020B0604030504040204" pitchFamily="34" charset="0"/>
                          <a:cs typeface="Tahoma" panose="020B0604030504040204" pitchFamily="34" charset="0"/>
                        </a:rPr>
                        <a:t>” (Luke 10:38-42).</a:t>
                      </a:r>
                      <a:endParaRPr lang="en-US" sz="36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138708">
                <a:tc>
                  <a:txBody>
                    <a:bodyPr/>
                    <a:lstStyle/>
                    <a:p>
                      <a:pPr marL="0" marR="0">
                        <a:lnSpc>
                          <a:spcPct val="107000"/>
                        </a:lnSpc>
                        <a:spcBef>
                          <a:spcPts val="0"/>
                        </a:spcBef>
                        <a:spcAft>
                          <a:spcPts val="0"/>
                        </a:spcAft>
                      </a:pPr>
                      <a:endParaRPr lang="en-US" sz="3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585667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2311</TotalTime>
  <Words>5233</Words>
  <Application>Microsoft Office PowerPoint</Application>
  <PresentationFormat>Widescreen</PresentationFormat>
  <Paragraphs>286</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Tahoma</vt:lpstr>
      <vt:lpstr>Office Theme</vt:lpstr>
      <vt:lpstr>Hymns for Worship at Woodmont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Hymns for Worship at Woodmont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Locklair</dc:creator>
  <cp:lastModifiedBy>Bettye Locklair</cp:lastModifiedBy>
  <cp:revision>61</cp:revision>
  <cp:lastPrinted>2017-08-06T10:53:21Z</cp:lastPrinted>
  <dcterms:created xsi:type="dcterms:W3CDTF">2017-08-06T02:46:46Z</dcterms:created>
  <dcterms:modified xsi:type="dcterms:W3CDTF">2020-03-22T17:27:04Z</dcterms:modified>
</cp:coreProperties>
</file>