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8" r:id="rId3"/>
    <p:sldId id="259" r:id="rId4"/>
    <p:sldId id="260" r:id="rId5"/>
    <p:sldId id="261" r:id="rId6"/>
    <p:sldId id="263" r:id="rId7"/>
    <p:sldId id="262" r:id="rId8"/>
    <p:sldId id="264" r:id="rId9"/>
    <p:sldId id="265" r:id="rId10"/>
    <p:sldId id="272" r:id="rId11"/>
    <p:sldId id="266" r:id="rId12"/>
    <p:sldId id="267" r:id="rId13"/>
    <p:sldId id="271" r:id="rId14"/>
  </p:sldIdLst>
  <p:sldSz cx="14630400" cy="8229600"/>
  <p:notesSz cx="9028113" cy="70770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240" y="132"/>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E0CE2042-E25A-4211-8F8D-A9937CC0F265}" type="datetimeFigureOut">
              <a:rPr lang="en-US" smtClean="0"/>
              <a:t>6/27/2021</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4B199B87-1BFA-4FA4-BF3E-FEFDBD80FCCF}" type="slidenum">
              <a:rPr lang="en-US" smtClean="0"/>
              <a:t>‹#›</a:t>
            </a:fld>
            <a:endParaRPr lang="en-US"/>
          </a:p>
        </p:txBody>
      </p:sp>
    </p:spTree>
    <p:extLst>
      <p:ext uri="{BB962C8B-B14F-4D97-AF65-F5344CB8AC3E}">
        <p14:creationId xmlns:p14="http://schemas.microsoft.com/office/powerpoint/2010/main" val="236588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38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3854"/>
          </a:xfrm>
          <a:prstGeom prst="rect">
            <a:avLst/>
          </a:prstGeom>
        </p:spPr>
        <p:txBody>
          <a:bodyPr vert="horz" lIns="91440" tIns="45720" rIns="91440" bIns="45720" rtlCol="0"/>
          <a:lstStyle>
            <a:lvl1pPr algn="r">
              <a:defRPr sz="1200"/>
            </a:lvl1pPr>
          </a:lstStyle>
          <a:p>
            <a:fld id="{146FD447-48AC-4B05-88F6-9B7A226B79B1}" type="datetimeFigureOut">
              <a:rPr lang="en-US" smtClean="0"/>
              <a:pPr/>
              <a:t>6/27/2021</a:t>
            </a:fld>
            <a:endParaRPr lang="en-US"/>
          </a:p>
        </p:txBody>
      </p:sp>
      <p:sp>
        <p:nvSpPr>
          <p:cNvPr id="4" name="Slide Image Placeholder 3"/>
          <p:cNvSpPr>
            <a:spLocks noGrp="1" noRot="1" noChangeAspect="1"/>
          </p:cNvSpPr>
          <p:nvPr>
            <p:ph type="sldImg" idx="2"/>
          </p:nvPr>
        </p:nvSpPr>
        <p:spPr>
          <a:xfrm>
            <a:off x="2155825" y="530225"/>
            <a:ext cx="4716463" cy="2654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361611"/>
            <a:ext cx="7222490" cy="31846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38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3854"/>
          </a:xfrm>
          <a:prstGeom prst="rect">
            <a:avLst/>
          </a:prstGeom>
        </p:spPr>
        <p:txBody>
          <a:bodyPr vert="horz" lIns="91440" tIns="45720" rIns="91440" bIns="45720" rtlCol="0" anchor="b"/>
          <a:lstStyle>
            <a:lvl1pPr algn="r">
              <a:defRPr sz="1200"/>
            </a:lvl1pPr>
          </a:lstStyle>
          <a:p>
            <a:fld id="{74DABBEE-5E61-4B62-8226-944063708A2C}" type="slidenum">
              <a:rPr lang="en-US" smtClean="0"/>
              <a:pPr/>
              <a:t>‹#›</a:t>
            </a:fld>
            <a:endParaRPr lang="en-US"/>
          </a:p>
        </p:txBody>
      </p:sp>
    </p:spTree>
    <p:extLst>
      <p:ext uri="{BB962C8B-B14F-4D97-AF65-F5344CB8AC3E}">
        <p14:creationId xmlns:p14="http://schemas.microsoft.com/office/powerpoint/2010/main" val="4245259336"/>
      </p:ext>
    </p:extLst>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a:t>
            </a:r>
            <a:r>
              <a:rPr lang="en-US" baseline="0" dirty="0" smtClean="0"/>
              <a:t> Me the Bible.  More and more people want the preacher to tell them what they want to hear (spirit of the law, not the word). Gospel preachers used to fight the good fight of faith by preaching about Bible authority against NH in the late 1980’s but now some are saying that it is wrong to do so.  Church of Christ is not a denomination or product of 1800’s tradition but it goes back to the Bible, and respect for the God who inspired the Scriptures.</a:t>
            </a:r>
            <a:endParaRPr lang="en-US" dirty="0"/>
          </a:p>
        </p:txBody>
      </p:sp>
      <p:sp>
        <p:nvSpPr>
          <p:cNvPr id="4" name="Slide Number Placeholder 3"/>
          <p:cNvSpPr>
            <a:spLocks noGrp="1"/>
          </p:cNvSpPr>
          <p:nvPr>
            <p:ph type="sldNum" sz="quarter" idx="10"/>
          </p:nvPr>
        </p:nvSpPr>
        <p:spPr/>
        <p:txBody>
          <a:bodyPr/>
          <a:lstStyle/>
          <a:p>
            <a:fld id="{74DABBEE-5E61-4B62-8226-944063708A2C}" type="slidenum">
              <a:rPr lang="en-US" smtClean="0"/>
              <a:pPr/>
              <a:t>1</a:t>
            </a:fld>
            <a:endParaRPr lang="en-US"/>
          </a:p>
        </p:txBody>
      </p:sp>
    </p:spTree>
    <p:extLst>
      <p:ext uri="{BB962C8B-B14F-4D97-AF65-F5344CB8AC3E}">
        <p14:creationId xmlns:p14="http://schemas.microsoft.com/office/powerpoint/2010/main" val="2038819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1800" u="sng" dirty="0" smtClean="0">
                <a:solidFill>
                  <a:srgbClr val="FFFF00"/>
                </a:solidFill>
                <a:latin typeface="Tahoma" pitchFamily="34" charset="0"/>
                <a:ea typeface="Tahoma" pitchFamily="34" charset="0"/>
                <a:cs typeface="Tahoma" pitchFamily="34" charset="0"/>
              </a:rPr>
              <a:t>Time</a:t>
            </a:r>
            <a:r>
              <a:rPr lang="en-US" sz="1800" dirty="0" smtClean="0">
                <a:solidFill>
                  <a:schemeClr val="bg1"/>
                </a:solidFill>
                <a:latin typeface="Tahoma" pitchFamily="34" charset="0"/>
                <a:ea typeface="Tahoma" pitchFamily="34" charset="0"/>
                <a:cs typeface="Tahoma" pitchFamily="34" charset="0"/>
              </a:rPr>
              <a:t>- NIST- </a:t>
            </a:r>
            <a:r>
              <a:rPr lang="en-US" sz="1800" dirty="0" smtClean="0"/>
              <a:t>National Institute</a:t>
            </a:r>
            <a:r>
              <a:rPr lang="en-US" sz="1800" baseline="0" dirty="0" smtClean="0"/>
              <a:t> of Standards and Technology </a:t>
            </a:r>
            <a:r>
              <a:rPr lang="en-US" sz="1800" u="sng" dirty="0" smtClean="0">
                <a:solidFill>
                  <a:srgbClr val="FFFF00"/>
                </a:solidFill>
                <a:latin typeface="Tahoma" pitchFamily="34" charset="0"/>
                <a:ea typeface="Tahoma" pitchFamily="34" charset="0"/>
                <a:cs typeface="Tahoma" pitchFamily="34" charset="0"/>
              </a:rPr>
              <a:t>Weights &amp; Measures</a:t>
            </a:r>
            <a:r>
              <a:rPr lang="en-US" sz="1800" dirty="0" smtClean="0">
                <a:solidFill>
                  <a:schemeClr val="bg1"/>
                </a:solidFill>
                <a:latin typeface="Tahoma" pitchFamily="34" charset="0"/>
                <a:ea typeface="Tahoma" pitchFamily="34" charset="0"/>
                <a:cs typeface="Tahoma" pitchFamily="34" charset="0"/>
              </a:rPr>
              <a:t>- equity between seller &amp; buyer </a:t>
            </a:r>
            <a:r>
              <a:rPr lang="en-US" sz="1800" u="sng" dirty="0" smtClean="0">
                <a:solidFill>
                  <a:srgbClr val="FFFF00"/>
                </a:solidFill>
                <a:latin typeface="Tahoma" pitchFamily="34" charset="0"/>
                <a:ea typeface="Tahoma" pitchFamily="34" charset="0"/>
                <a:cs typeface="Tahoma" pitchFamily="34" charset="0"/>
              </a:rPr>
              <a:t>Money</a:t>
            </a:r>
            <a:r>
              <a:rPr lang="en-US" sz="1800" dirty="0" smtClean="0">
                <a:solidFill>
                  <a:schemeClr val="bg1"/>
                </a:solidFill>
                <a:latin typeface="Tahoma" pitchFamily="34" charset="0"/>
                <a:ea typeface="Tahoma" pitchFamily="34" charset="0"/>
                <a:cs typeface="Tahoma" pitchFamily="34" charset="0"/>
              </a:rPr>
              <a:t>- exchange rates decided by supply &amp; demand by banks</a:t>
            </a:r>
          </a:p>
          <a:p>
            <a:pPr algn="ctr">
              <a:buNone/>
            </a:pPr>
            <a:r>
              <a:rPr lang="en-US" sz="1800" u="sng" dirty="0" smtClean="0">
                <a:solidFill>
                  <a:srgbClr val="FFFF00"/>
                </a:solidFill>
                <a:latin typeface="Tahoma" pitchFamily="34" charset="0"/>
                <a:ea typeface="Tahoma" pitchFamily="34" charset="0"/>
                <a:cs typeface="Tahoma" pitchFamily="34" charset="0"/>
              </a:rPr>
              <a:t>Military</a:t>
            </a:r>
            <a:r>
              <a:rPr lang="en-US" sz="1800" dirty="0" smtClean="0">
                <a:solidFill>
                  <a:schemeClr val="bg1"/>
                </a:solidFill>
                <a:latin typeface="Tahoma" pitchFamily="34" charset="0"/>
                <a:ea typeface="Tahoma" pitchFamily="34" charset="0"/>
                <a:cs typeface="Tahoma" pitchFamily="34" charset="0"/>
              </a:rPr>
              <a:t>- UCMJ  </a:t>
            </a:r>
            <a:r>
              <a:rPr lang="en-US" sz="1800" u="sng" dirty="0" smtClean="0">
                <a:solidFill>
                  <a:srgbClr val="FFFF00"/>
                </a:solidFill>
                <a:latin typeface="Tahoma" pitchFamily="34" charset="0"/>
                <a:ea typeface="Tahoma" pitchFamily="34" charset="0"/>
                <a:cs typeface="Tahoma" pitchFamily="34" charset="0"/>
              </a:rPr>
              <a:t>Law making</a:t>
            </a:r>
            <a:r>
              <a:rPr lang="en-US" sz="1800" dirty="0" smtClean="0">
                <a:solidFill>
                  <a:schemeClr val="bg1"/>
                </a:solidFill>
                <a:latin typeface="Tahoma" pitchFamily="34" charset="0"/>
                <a:ea typeface="Tahoma" pitchFamily="34" charset="0"/>
                <a:cs typeface="Tahoma" pitchFamily="34" charset="0"/>
              </a:rPr>
              <a:t>- traffic speed, lights, directions  How long is this line?  Many opinions get out the standard (ruler) and that should settle it. “Those who will walk by this </a:t>
            </a:r>
            <a:r>
              <a:rPr lang="en-US" sz="1800" dirty="0" smtClean="0">
                <a:solidFill>
                  <a:srgbClr val="FFFF00"/>
                </a:solidFill>
                <a:latin typeface="Tahoma" pitchFamily="34" charset="0"/>
                <a:ea typeface="Tahoma" pitchFamily="34" charset="0"/>
                <a:cs typeface="Tahoma" pitchFamily="34" charset="0"/>
              </a:rPr>
              <a:t>rule </a:t>
            </a:r>
            <a:r>
              <a:rPr lang="en-US" sz="1800" i="1" dirty="0" smtClean="0">
                <a:solidFill>
                  <a:srgbClr val="FFFF00"/>
                </a:solidFill>
                <a:latin typeface="Tahoma" pitchFamily="34" charset="0"/>
                <a:ea typeface="Tahoma" pitchFamily="34" charset="0"/>
                <a:cs typeface="Tahoma" pitchFamily="34" charset="0"/>
              </a:rPr>
              <a:t>(Greek- canon)</a:t>
            </a:r>
            <a:r>
              <a:rPr lang="en-US" sz="1800" i="1" dirty="0" smtClean="0">
                <a:solidFill>
                  <a:schemeClr val="bg1"/>
                </a:solidFill>
                <a:latin typeface="Tahoma" pitchFamily="34" charset="0"/>
                <a:ea typeface="Tahoma" pitchFamily="34" charset="0"/>
                <a:cs typeface="Tahoma" pitchFamily="34" charset="0"/>
              </a:rPr>
              <a:t>, </a:t>
            </a:r>
            <a:r>
              <a:rPr lang="en-US" sz="1800" dirty="0" smtClean="0">
                <a:solidFill>
                  <a:schemeClr val="bg1"/>
                </a:solidFill>
                <a:latin typeface="Tahoma" pitchFamily="34" charset="0"/>
                <a:ea typeface="Tahoma" pitchFamily="34" charset="0"/>
                <a:cs typeface="Tahoma" pitchFamily="34" charset="0"/>
              </a:rPr>
              <a:t>mercy and peace be on him” (Gal. 6:16) “from </a:t>
            </a:r>
            <a:r>
              <a:rPr lang="en-US" sz="1800" dirty="0" err="1" smtClean="0">
                <a:solidFill>
                  <a:schemeClr val="bg1"/>
                </a:solidFill>
                <a:latin typeface="Tahoma" pitchFamily="34" charset="0"/>
                <a:ea typeface="Tahoma" pitchFamily="34" charset="0"/>
                <a:cs typeface="Tahoma" pitchFamily="34" charset="0"/>
              </a:rPr>
              <a:t>kane</a:t>
            </a:r>
            <a:r>
              <a:rPr lang="en-US" sz="1800" dirty="0" smtClean="0">
                <a:solidFill>
                  <a:schemeClr val="bg1"/>
                </a:solidFill>
                <a:latin typeface="Tahoma" pitchFamily="34" charset="0"/>
                <a:ea typeface="Tahoma" pitchFamily="34" charset="0"/>
                <a:cs typeface="Tahoma" pitchFamily="34" charset="0"/>
              </a:rPr>
              <a:t> (a straight reed, i.e. rod); a rule ("canon"), i.e. (figuratively) a standard (of faith &amp; practice)…line” (Strong’s Greek Dictionary) </a:t>
            </a:r>
          </a:p>
          <a:p>
            <a:pPr algn="ctr">
              <a:buNone/>
            </a:pPr>
            <a:endParaRPr lang="en-US" sz="1800" dirty="0" smtClean="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74DABBEE-5E61-4B62-8226-944063708A2C}" type="slidenum">
              <a:rPr lang="en-US" smtClean="0"/>
              <a:pPr/>
              <a:t>2</a:t>
            </a:fld>
            <a:endParaRPr lang="en-US"/>
          </a:p>
        </p:txBody>
      </p:sp>
    </p:spTree>
    <p:extLst>
      <p:ext uri="{BB962C8B-B14F-4D97-AF65-F5344CB8AC3E}">
        <p14:creationId xmlns:p14="http://schemas.microsoft.com/office/powerpoint/2010/main" val="163041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700" b="0" i="0" u="none" strike="noStrike" kern="1200" dirty="0" smtClean="0">
                <a:solidFill>
                  <a:schemeClr val="tx1"/>
                </a:solidFill>
                <a:effectLst/>
                <a:latin typeface="+mn-lt"/>
                <a:ea typeface="+mn-ea"/>
                <a:cs typeface="+mn-cs"/>
              </a:rPr>
              <a:t>If we want to learn what is right, we have no choice but to go to the Scriptures. And if the Scriptures contain no direct commands or require no inferences regarding a matter, we must search for examples. There simply is no other way to go about it. What constitutes an authoritative, Biblical example? Philippians 3:16-19 indicates that the binding example is that of the apostles, defined by their actions. We follow their example understanding that the outcome of our behavior would otherwise result in condemnation. And this brings us to another ingredient of Biblical examples: warning. 1 Corinthians 10:11 says that the events of the Old Testament, "were recorded for our admonition." Examples are binding not only when positive! Sometimes an example is intended to show us that we ought not to imitate it. Let us look at some common examples found in the New Testament that impacts our work and worship as a church today. </a:t>
            </a:r>
            <a:endParaRPr lang="en-US" dirty="0"/>
          </a:p>
        </p:txBody>
      </p:sp>
      <p:sp>
        <p:nvSpPr>
          <p:cNvPr id="4" name="Slide Number Placeholder 3"/>
          <p:cNvSpPr>
            <a:spLocks noGrp="1"/>
          </p:cNvSpPr>
          <p:nvPr>
            <p:ph type="sldNum" sz="quarter" idx="10"/>
          </p:nvPr>
        </p:nvSpPr>
        <p:spPr/>
        <p:txBody>
          <a:bodyPr/>
          <a:lstStyle/>
          <a:p>
            <a:fld id="{74DABBEE-5E61-4B62-8226-944063708A2C}" type="slidenum">
              <a:rPr lang="en-US" smtClean="0"/>
              <a:pPr/>
              <a:t>5</a:t>
            </a:fld>
            <a:endParaRPr lang="en-US"/>
          </a:p>
        </p:txBody>
      </p:sp>
    </p:spTree>
    <p:extLst>
      <p:ext uri="{BB962C8B-B14F-4D97-AF65-F5344CB8AC3E}">
        <p14:creationId xmlns:p14="http://schemas.microsoft.com/office/powerpoint/2010/main" val="4239510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b="0" i="0" u="none" strike="noStrike" kern="1200" dirty="0" smtClean="0">
                <a:solidFill>
                  <a:schemeClr val="tx1"/>
                </a:solidFill>
                <a:effectLst/>
                <a:latin typeface="+mn-lt"/>
                <a:ea typeface="+mn-ea"/>
                <a:cs typeface="+mn-cs"/>
              </a:rPr>
              <a:t>"Baptism is not essential to salvation, for our churches utterly repudiate the dogma of "baptismal regeneration"; but it is essential to obedience, since Christ has commanded it. It is also essential to a public confession of Christ before the world, and to membership in the church which is his body."</a:t>
            </a:r>
            <a:endParaRPr lang="en-US" dirty="0"/>
          </a:p>
        </p:txBody>
      </p:sp>
      <p:sp>
        <p:nvSpPr>
          <p:cNvPr id="4" name="Slide Number Placeholder 3"/>
          <p:cNvSpPr>
            <a:spLocks noGrp="1"/>
          </p:cNvSpPr>
          <p:nvPr>
            <p:ph type="sldNum" sz="quarter" idx="10"/>
          </p:nvPr>
        </p:nvSpPr>
        <p:spPr/>
        <p:txBody>
          <a:bodyPr/>
          <a:lstStyle/>
          <a:p>
            <a:fld id="{74DABBEE-5E61-4B62-8226-944063708A2C}" type="slidenum">
              <a:rPr lang="en-US" smtClean="0"/>
              <a:pPr/>
              <a:t>11</a:t>
            </a:fld>
            <a:endParaRPr lang="en-US"/>
          </a:p>
        </p:txBody>
      </p:sp>
    </p:spTree>
    <p:extLst>
      <p:ext uri="{BB962C8B-B14F-4D97-AF65-F5344CB8AC3E}">
        <p14:creationId xmlns:p14="http://schemas.microsoft.com/office/powerpoint/2010/main" val="2422070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defRPr/>
            </a:pPr>
            <a:r>
              <a:rPr lang="en-US" sz="1800" dirty="0" smtClean="0">
                <a:solidFill>
                  <a:schemeClr val="bg1"/>
                </a:solidFill>
                <a:latin typeface="Tahoma" pitchFamily="34" charset="0"/>
                <a:ea typeface="Tahoma" pitchFamily="34" charset="0"/>
                <a:cs typeface="Tahoma" pitchFamily="34" charset="0"/>
              </a:rPr>
              <a:t>We understand that standards are necessary for living in this world or there would be chaos.   In the Bible we have our rule book from God which guides us to heaven through Jesus Christ.  </a:t>
            </a:r>
            <a:endParaRPr lang="en-US" sz="800" dirty="0" smtClean="0">
              <a:solidFill>
                <a:schemeClr val="bg1"/>
              </a:solidFill>
              <a:latin typeface="Tahoma" pitchFamily="34" charset="0"/>
              <a:ea typeface="Tahoma" pitchFamily="34" charset="0"/>
              <a:cs typeface="Tahoma" pitchFamily="34" charset="0"/>
            </a:endParaRPr>
          </a:p>
          <a:p>
            <a:pPr algn="ctr">
              <a:buNone/>
              <a:defRPr/>
            </a:pPr>
            <a:r>
              <a:rPr lang="en-US" sz="1800" dirty="0" smtClean="0">
                <a:solidFill>
                  <a:schemeClr val="bg1"/>
                </a:solidFill>
                <a:latin typeface="Tahoma" pitchFamily="34" charset="0"/>
                <a:ea typeface="Tahoma" pitchFamily="34" charset="0"/>
                <a:cs typeface="Tahoma" pitchFamily="34" charset="0"/>
              </a:rPr>
              <a:t>We establish Bible authority by direct command or statement from God, divinely approved example and necessary inference.  If you disagree, you might argue, “I think that’s just your interpretation of the Scripture”</a:t>
            </a:r>
          </a:p>
          <a:p>
            <a:endParaRPr lang="en-US" dirty="0"/>
          </a:p>
        </p:txBody>
      </p:sp>
      <p:sp>
        <p:nvSpPr>
          <p:cNvPr id="4" name="Slide Number Placeholder 3"/>
          <p:cNvSpPr>
            <a:spLocks noGrp="1"/>
          </p:cNvSpPr>
          <p:nvPr>
            <p:ph type="sldNum" sz="quarter" idx="10"/>
          </p:nvPr>
        </p:nvSpPr>
        <p:spPr/>
        <p:txBody>
          <a:bodyPr/>
          <a:lstStyle/>
          <a:p>
            <a:fld id="{74DABBEE-5E61-4B62-8226-944063708A2C}" type="slidenum">
              <a:rPr lang="en-US" smtClean="0"/>
              <a:pPr/>
              <a:t>12</a:t>
            </a:fld>
            <a:endParaRPr lang="en-US"/>
          </a:p>
        </p:txBody>
      </p:sp>
    </p:spTree>
    <p:extLst>
      <p:ext uri="{BB962C8B-B14F-4D97-AF65-F5344CB8AC3E}">
        <p14:creationId xmlns:p14="http://schemas.microsoft.com/office/powerpoint/2010/main" val="397694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7C18C0-0C32-4844-9D63-3ED63E0A9A5F}" type="datetimeFigureOut">
              <a:rPr lang="en-US" smtClean="0"/>
              <a:pPr/>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C18C0-0C32-4844-9D63-3ED63E0A9A5F}" type="datetimeFigureOut">
              <a:rPr lang="en-US" smtClean="0"/>
              <a:pPr/>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C18C0-0C32-4844-9D63-3ED63E0A9A5F}" type="datetimeFigureOut">
              <a:rPr lang="en-US" smtClean="0"/>
              <a:pPr/>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C18C0-0C32-4844-9D63-3ED63E0A9A5F}" type="datetimeFigureOut">
              <a:rPr lang="en-US" smtClean="0"/>
              <a:pPr/>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7C18C0-0C32-4844-9D63-3ED63E0A9A5F}" type="datetimeFigureOut">
              <a:rPr lang="en-US" smtClean="0"/>
              <a:pPr/>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7C18C0-0C32-4844-9D63-3ED63E0A9A5F}" type="datetimeFigureOut">
              <a:rPr lang="en-US" smtClean="0"/>
              <a:pPr/>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7C18C0-0C32-4844-9D63-3ED63E0A9A5F}" type="datetimeFigureOut">
              <a:rPr lang="en-US" smtClean="0"/>
              <a:pPr/>
              <a:t>6/27/2021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7C18C0-0C32-4844-9D63-3ED63E0A9A5F}" type="datetimeFigureOut">
              <a:rPr lang="en-US" smtClean="0"/>
              <a:pPr/>
              <a:t>6/27/2021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C18C0-0C32-4844-9D63-3ED63E0A9A5F}" type="datetimeFigureOut">
              <a:rPr lang="en-US" smtClean="0"/>
              <a:pPr/>
              <a:t>6/27/2021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C18C0-0C32-4844-9D63-3ED63E0A9A5F}" type="datetimeFigureOut">
              <a:rPr lang="en-US" smtClean="0"/>
              <a:pPr/>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C18C0-0C32-4844-9D63-3ED63E0A9A5F}" type="datetimeFigureOut">
              <a:rPr lang="en-US" smtClean="0"/>
              <a:pPr/>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17C18C0-0C32-4844-9D63-3ED63E0A9A5F}" type="datetimeFigureOut">
              <a:rPr lang="en-US" smtClean="0"/>
              <a:pPr/>
              <a:t>6/27/2021</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D66E9D2F-961A-45A6-831B-E3ED357F68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14630400" cy="6858000"/>
          </a:xfrm>
        </p:spPr>
        <p:txBody>
          <a:bodyPr>
            <a:normAutofit fontScale="90000"/>
          </a:bodyPr>
          <a:lstStyle/>
          <a:p>
            <a:r>
              <a:rPr lang="en-US" sz="14400" dirty="0" smtClean="0">
                <a:solidFill>
                  <a:srgbClr val="FFFF00"/>
                </a:solidFill>
                <a:latin typeface="Tahoma" pitchFamily="34" charset="0"/>
                <a:ea typeface="Tahoma" pitchFamily="34" charset="0"/>
                <a:cs typeface="Tahoma" pitchFamily="34" charset="0"/>
              </a:rPr>
              <a:t>How Can We Apply</a:t>
            </a:r>
            <a:br>
              <a:rPr lang="en-US" sz="14400" dirty="0" smtClean="0">
                <a:solidFill>
                  <a:srgbClr val="FFFF00"/>
                </a:solidFill>
                <a:latin typeface="Tahoma" pitchFamily="34" charset="0"/>
                <a:ea typeface="Tahoma" pitchFamily="34" charset="0"/>
                <a:cs typeface="Tahoma" pitchFamily="34" charset="0"/>
              </a:rPr>
            </a:br>
            <a:r>
              <a:rPr lang="en-US" sz="14400" dirty="0">
                <a:solidFill>
                  <a:srgbClr val="FFFF00"/>
                </a:solidFill>
                <a:latin typeface="Tahoma" pitchFamily="34" charset="0"/>
                <a:ea typeface="Tahoma" pitchFamily="34" charset="0"/>
                <a:cs typeface="Tahoma" pitchFamily="34" charset="0"/>
              </a:rPr>
              <a:t> </a:t>
            </a:r>
            <a:r>
              <a:rPr lang="en-US" sz="14400" dirty="0" smtClean="0">
                <a:solidFill>
                  <a:srgbClr val="FFFF00"/>
                </a:solidFill>
                <a:latin typeface="Tahoma" pitchFamily="34" charset="0"/>
                <a:ea typeface="Tahoma" pitchFamily="34" charset="0"/>
                <a:cs typeface="Tahoma" pitchFamily="34" charset="0"/>
              </a:rPr>
              <a:t>                          </a:t>
            </a:r>
            <a:br>
              <a:rPr lang="en-US" sz="14400" dirty="0" smtClean="0">
                <a:solidFill>
                  <a:srgbClr val="FFFF00"/>
                </a:solidFill>
                <a:latin typeface="Tahoma" pitchFamily="34" charset="0"/>
                <a:ea typeface="Tahoma" pitchFamily="34" charset="0"/>
                <a:cs typeface="Tahoma" pitchFamily="34" charset="0"/>
              </a:rPr>
            </a:br>
            <a:r>
              <a:rPr lang="en-US" sz="14400" dirty="0">
                <a:solidFill>
                  <a:srgbClr val="FFFF00"/>
                </a:solidFill>
                <a:latin typeface="Tahoma" pitchFamily="34" charset="0"/>
                <a:ea typeface="Tahoma" pitchFamily="34" charset="0"/>
                <a:cs typeface="Tahoma" pitchFamily="34" charset="0"/>
              </a:rPr>
              <a:t> </a:t>
            </a:r>
            <a:r>
              <a:rPr lang="en-US" sz="14400" dirty="0" smtClean="0">
                <a:solidFill>
                  <a:srgbClr val="FFFF00"/>
                </a:solidFill>
                <a:latin typeface="Tahoma" pitchFamily="34" charset="0"/>
                <a:ea typeface="Tahoma" pitchFamily="34" charset="0"/>
                <a:cs typeface="Tahoma" pitchFamily="34" charset="0"/>
              </a:rPr>
              <a:t>                          God’s Word Today?</a:t>
            </a:r>
            <a:br>
              <a:rPr lang="en-US" sz="14400" dirty="0" smtClean="0">
                <a:solidFill>
                  <a:srgbClr val="FFFF00"/>
                </a:solidFill>
                <a:latin typeface="Tahoma" pitchFamily="34" charset="0"/>
                <a:ea typeface="Tahoma" pitchFamily="34" charset="0"/>
                <a:cs typeface="Tahoma" pitchFamily="34" charset="0"/>
              </a:rPr>
            </a:br>
            <a:endParaRPr lang="en-US" sz="14400" dirty="0">
              <a:solidFill>
                <a:srgbClr val="FFFF00"/>
              </a:solidFill>
              <a:latin typeface="Tahoma" pitchFamily="34" charset="0"/>
              <a:ea typeface="Tahoma" pitchFamily="34" charset="0"/>
              <a:cs typeface="Tahoma" pitchFamily="34" charset="0"/>
            </a:endParaRPr>
          </a:p>
        </p:txBody>
      </p:sp>
      <p:pic>
        <p:nvPicPr>
          <p:cNvPr id="13314" name="Picture 2" descr="http://www.searchthebible.com/images/Study%20Bible%20Small.jpg"/>
          <p:cNvPicPr>
            <a:picLocks noChangeAspect="1" noChangeArrowheads="1"/>
          </p:cNvPicPr>
          <p:nvPr/>
        </p:nvPicPr>
        <p:blipFill>
          <a:blip r:embed="rId3" cstate="print"/>
          <a:srcRect/>
          <a:stretch>
            <a:fillRect/>
          </a:stretch>
        </p:blipFill>
        <p:spPr bwMode="auto">
          <a:xfrm>
            <a:off x="4724400" y="2133600"/>
            <a:ext cx="4772025" cy="30052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8000" dirty="0" smtClean="0">
                <a:solidFill>
                  <a:srgbClr val="FFFF00"/>
                </a:solidFill>
                <a:latin typeface="Tahoma" pitchFamily="34" charset="0"/>
                <a:ea typeface="Tahoma" pitchFamily="34" charset="0"/>
                <a:cs typeface="Tahoma" pitchFamily="34" charset="0"/>
              </a:rPr>
              <a:t>Are Men Saved by Faith Alone?</a:t>
            </a:r>
            <a:endParaRPr lang="en-US" sz="8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b="1" dirty="0" smtClean="0">
                <a:solidFill>
                  <a:srgbClr val="FFC000"/>
                </a:solidFill>
                <a:latin typeface="Tahoma" pitchFamily="34" charset="0"/>
                <a:ea typeface="Tahoma" pitchFamily="34" charset="0"/>
                <a:cs typeface="Tahoma" pitchFamily="34" charset="0"/>
              </a:rPr>
              <a:t>Direct Statement of Man-  </a:t>
            </a:r>
            <a:r>
              <a:rPr lang="en-US" sz="4000" dirty="0" smtClean="0">
                <a:solidFill>
                  <a:schemeClr val="bg1"/>
                </a:solidFill>
                <a:latin typeface="Tahoma" pitchFamily="34" charset="0"/>
                <a:ea typeface="Tahoma" pitchFamily="34" charset="0"/>
                <a:cs typeface="Tahoma" pitchFamily="34" charset="0"/>
              </a:rPr>
              <a:t>”we </a:t>
            </a:r>
            <a:r>
              <a:rPr lang="en-US" sz="4000" dirty="0">
                <a:solidFill>
                  <a:schemeClr val="bg1"/>
                </a:solidFill>
                <a:latin typeface="Tahoma" pitchFamily="34" charset="0"/>
                <a:ea typeface="Tahoma" pitchFamily="34" charset="0"/>
                <a:cs typeface="Tahoma" pitchFamily="34" charset="0"/>
              </a:rPr>
              <a:t>are justified by faith, only, is a most </a:t>
            </a:r>
            <a:r>
              <a:rPr lang="en-US" sz="4000" dirty="0" smtClean="0">
                <a:solidFill>
                  <a:schemeClr val="bg1"/>
                </a:solidFill>
                <a:latin typeface="Tahoma" pitchFamily="34" charset="0"/>
                <a:ea typeface="Tahoma" pitchFamily="34" charset="0"/>
                <a:cs typeface="Tahoma" pitchFamily="34" charset="0"/>
              </a:rPr>
              <a:t>wholesome </a:t>
            </a:r>
            <a:r>
              <a:rPr lang="en-US" sz="4000" dirty="0">
                <a:solidFill>
                  <a:schemeClr val="bg1"/>
                </a:solidFill>
                <a:latin typeface="Tahoma" pitchFamily="34" charset="0"/>
                <a:ea typeface="Tahoma" pitchFamily="34" charset="0"/>
                <a:cs typeface="Tahoma" pitchFamily="34" charset="0"/>
              </a:rPr>
              <a:t>doctrine and very full of comfort</a:t>
            </a: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Methodist Discipline, Article IX, p. 69, 1972)</a:t>
            </a:r>
            <a:r>
              <a:rPr lang="en-US" sz="4300" dirty="0">
                <a:solidFill>
                  <a:schemeClr val="bg1"/>
                </a:solidFill>
                <a:latin typeface="Tahoma" pitchFamily="34" charset="0"/>
                <a:ea typeface="Tahoma" pitchFamily="34" charset="0"/>
                <a:cs typeface="Tahoma" pitchFamily="34" charset="0"/>
              </a:rPr>
              <a:t> </a:t>
            </a:r>
          </a:p>
          <a:p>
            <a:pPr algn="ctr">
              <a:buNone/>
              <a:defRPr/>
            </a:pPr>
            <a:r>
              <a:rPr lang="en-US" sz="1500" dirty="0" smtClean="0">
                <a:solidFill>
                  <a:schemeClr val="bg1"/>
                </a:solidFill>
                <a:latin typeface="Tahoma" pitchFamily="34" charset="0"/>
                <a:ea typeface="Tahoma" pitchFamily="34" charset="0"/>
                <a:cs typeface="Tahoma" pitchFamily="34" charset="0"/>
              </a:rPr>
              <a:t> </a:t>
            </a:r>
          </a:p>
          <a:p>
            <a:pPr algn="ctr">
              <a:buNone/>
              <a:defRPr/>
            </a:pPr>
            <a:r>
              <a:rPr lang="en-US" sz="4000" b="1" dirty="0" smtClean="0">
                <a:solidFill>
                  <a:srgbClr val="FFFF00"/>
                </a:solidFill>
                <a:latin typeface="Tahoma" pitchFamily="34" charset="0"/>
                <a:ea typeface="Tahoma" pitchFamily="34" charset="0"/>
                <a:cs typeface="Tahoma" pitchFamily="34" charset="0"/>
              </a:rPr>
              <a:t>Direct Statement of God- </a:t>
            </a:r>
            <a:r>
              <a:rPr lang="en-US" sz="4000" b="1" dirty="0" smtClean="0">
                <a:solidFill>
                  <a:schemeClr val="bg1"/>
                </a:solidFill>
                <a:latin typeface="Tahoma" pitchFamily="34" charset="0"/>
                <a:ea typeface="Tahoma" pitchFamily="34" charset="0"/>
                <a:cs typeface="Tahoma" pitchFamily="34" charset="0"/>
              </a:rPr>
              <a:t>“</a:t>
            </a:r>
            <a:r>
              <a:rPr lang="en-US" sz="4000" dirty="0" smtClean="0">
                <a:solidFill>
                  <a:schemeClr val="bg1"/>
                </a:solidFill>
                <a:latin typeface="Tahoma" pitchFamily="34" charset="0"/>
                <a:ea typeface="Tahoma" pitchFamily="34" charset="0"/>
                <a:cs typeface="Tahoma" pitchFamily="34" charset="0"/>
              </a:rPr>
              <a:t>You </a:t>
            </a:r>
            <a:r>
              <a:rPr lang="en-US" sz="4000" dirty="0">
                <a:solidFill>
                  <a:schemeClr val="bg1"/>
                </a:solidFill>
                <a:latin typeface="Tahoma" pitchFamily="34" charset="0"/>
                <a:ea typeface="Tahoma" pitchFamily="34" charset="0"/>
                <a:cs typeface="Tahoma" pitchFamily="34" charset="0"/>
              </a:rPr>
              <a:t>see that a man is </a:t>
            </a:r>
            <a:r>
              <a:rPr lang="en-US" sz="4000" dirty="0">
                <a:solidFill>
                  <a:srgbClr val="FFFF00"/>
                </a:solidFill>
                <a:latin typeface="Tahoma" pitchFamily="34" charset="0"/>
                <a:ea typeface="Tahoma" pitchFamily="34" charset="0"/>
                <a:cs typeface="Tahoma" pitchFamily="34" charset="0"/>
              </a:rPr>
              <a:t>justified by works</a:t>
            </a:r>
            <a:r>
              <a:rPr lang="en-US" sz="4000" dirty="0">
                <a:solidFill>
                  <a:schemeClr val="bg1"/>
                </a:solidFill>
                <a:latin typeface="Tahoma" pitchFamily="34" charset="0"/>
                <a:ea typeface="Tahoma" pitchFamily="34" charset="0"/>
                <a:cs typeface="Tahoma" pitchFamily="34" charset="0"/>
              </a:rPr>
              <a:t> and </a:t>
            </a:r>
            <a:r>
              <a:rPr lang="en-US" sz="4000" u="sng" dirty="0">
                <a:solidFill>
                  <a:schemeClr val="bg1"/>
                </a:solidFill>
                <a:latin typeface="Tahoma" pitchFamily="34" charset="0"/>
                <a:ea typeface="Tahoma" pitchFamily="34" charset="0"/>
                <a:cs typeface="Tahoma" pitchFamily="34" charset="0"/>
              </a:rPr>
              <a:t>not by faith alone</a:t>
            </a:r>
            <a:r>
              <a:rPr lang="en-US" sz="4000" dirty="0" smtClean="0">
                <a:solidFill>
                  <a:schemeClr val="bg1"/>
                </a:solidFill>
                <a:latin typeface="Tahoma" pitchFamily="34" charset="0"/>
                <a:ea typeface="Tahoma" pitchFamily="34" charset="0"/>
                <a:cs typeface="Tahoma" pitchFamily="34" charset="0"/>
              </a:rPr>
              <a:t>.” (James 2:24)</a:t>
            </a:r>
          </a:p>
          <a:p>
            <a:pPr algn="ctr">
              <a:buNone/>
              <a:defRPr/>
            </a:pPr>
            <a:endParaRPr lang="en-US" sz="1200" dirty="0" smtClean="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rgbClr val="FFFF00"/>
                </a:solidFill>
                <a:latin typeface="Tahoma" pitchFamily="34" charset="0"/>
                <a:ea typeface="Tahoma" pitchFamily="34" charset="0"/>
                <a:cs typeface="Tahoma" pitchFamily="34" charset="0"/>
              </a:rPr>
              <a:t>Divinely </a:t>
            </a:r>
            <a:r>
              <a:rPr lang="en-US" sz="4000" b="1" dirty="0">
                <a:solidFill>
                  <a:srgbClr val="FFFF00"/>
                </a:solidFill>
                <a:latin typeface="Tahoma" pitchFamily="34" charset="0"/>
                <a:ea typeface="Tahoma" pitchFamily="34" charset="0"/>
                <a:cs typeface="Tahoma" pitchFamily="34" charset="0"/>
              </a:rPr>
              <a:t>approved examples</a:t>
            </a:r>
            <a:r>
              <a:rPr lang="en-US" sz="4000" dirty="0">
                <a:solidFill>
                  <a:srgbClr val="FFFF00"/>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Abraham and </a:t>
            </a:r>
            <a:r>
              <a:rPr lang="en-US" sz="4000" dirty="0" err="1">
                <a:solidFill>
                  <a:schemeClr val="bg1"/>
                </a:solidFill>
                <a:latin typeface="Tahoma" pitchFamily="34" charset="0"/>
                <a:ea typeface="Tahoma" pitchFamily="34" charset="0"/>
                <a:cs typeface="Tahoma" pitchFamily="34" charset="0"/>
              </a:rPr>
              <a:t>Rahab</a:t>
            </a:r>
            <a:r>
              <a:rPr lang="en-US" sz="4000" dirty="0">
                <a:solidFill>
                  <a:schemeClr val="bg1"/>
                </a:solidFill>
                <a:latin typeface="Tahoma" pitchFamily="34" charset="0"/>
                <a:ea typeface="Tahoma" pitchFamily="34" charset="0"/>
                <a:cs typeface="Tahoma" pitchFamily="34" charset="0"/>
              </a:rPr>
              <a:t> justified by faith + works (James </a:t>
            </a:r>
            <a:r>
              <a:rPr lang="en-US" sz="4000" dirty="0" smtClean="0">
                <a:solidFill>
                  <a:schemeClr val="bg1"/>
                </a:solidFill>
                <a:latin typeface="Tahoma" pitchFamily="34" charset="0"/>
                <a:ea typeface="Tahoma" pitchFamily="34" charset="0"/>
                <a:cs typeface="Tahoma" pitchFamily="34" charset="0"/>
              </a:rPr>
              <a:t>2:21,25)</a:t>
            </a:r>
          </a:p>
          <a:p>
            <a:pPr algn="ctr">
              <a:buNone/>
              <a:defRPr/>
            </a:pPr>
            <a:endParaRPr lang="en-US" sz="1400" dirty="0" smtClean="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rgbClr val="FFFF00"/>
                </a:solidFill>
                <a:latin typeface="Tahoma" pitchFamily="34" charset="0"/>
                <a:ea typeface="Tahoma" pitchFamily="34" charset="0"/>
                <a:cs typeface="Tahoma" pitchFamily="34" charset="0"/>
              </a:rPr>
              <a:t>Necessary Inference- </a:t>
            </a:r>
            <a:r>
              <a:rPr lang="en-US" sz="4000" dirty="0">
                <a:solidFill>
                  <a:schemeClr val="bg1"/>
                </a:solidFill>
                <a:latin typeface="Tahoma" pitchFamily="34" charset="0"/>
                <a:ea typeface="Tahoma" pitchFamily="34" charset="0"/>
                <a:cs typeface="Tahoma" pitchFamily="34" charset="0"/>
              </a:rPr>
              <a:t>faith only will not save you because you are saved by faith + works!</a:t>
            </a:r>
          </a:p>
          <a:p>
            <a:pPr>
              <a:buNone/>
            </a:pPr>
            <a:endParaRPr lang="en-US" sz="800" dirty="0" smtClean="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7893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Baptism- Is it essential for salvation?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b="1" dirty="0" smtClean="0">
                <a:solidFill>
                  <a:srgbClr val="FFC000"/>
                </a:solidFill>
                <a:latin typeface="Tahoma" pitchFamily="34" charset="0"/>
                <a:ea typeface="Tahoma" pitchFamily="34" charset="0"/>
                <a:cs typeface="Tahoma" pitchFamily="34" charset="0"/>
              </a:rPr>
              <a:t>Direct Statement of Man- </a:t>
            </a:r>
            <a:r>
              <a:rPr lang="en-US" sz="4000" b="1" dirty="0" smtClean="0">
                <a:solidFill>
                  <a:schemeClr val="bg1"/>
                </a:solidFill>
                <a:latin typeface="Tahoma" pitchFamily="34" charset="0"/>
                <a:ea typeface="Tahoma" pitchFamily="34" charset="0"/>
                <a:cs typeface="Tahoma" pitchFamily="34" charset="0"/>
              </a:rPr>
              <a:t>“</a:t>
            </a:r>
            <a:r>
              <a:rPr lang="en-US" sz="4000" dirty="0">
                <a:solidFill>
                  <a:schemeClr val="bg1"/>
                </a:solidFill>
                <a:latin typeface="Tahoma" pitchFamily="34" charset="0"/>
                <a:ea typeface="Tahoma" pitchFamily="34" charset="0"/>
                <a:cs typeface="Tahoma" pitchFamily="34" charset="0"/>
              </a:rPr>
              <a:t>"Baptism is </a:t>
            </a:r>
            <a:r>
              <a:rPr lang="en-US" sz="4000" u="sng" dirty="0">
                <a:solidFill>
                  <a:schemeClr val="bg1"/>
                </a:solidFill>
                <a:latin typeface="Tahoma" pitchFamily="34" charset="0"/>
                <a:ea typeface="Tahoma" pitchFamily="34" charset="0"/>
                <a:cs typeface="Tahoma" pitchFamily="34" charset="0"/>
              </a:rPr>
              <a:t>not essential to </a:t>
            </a:r>
            <a:r>
              <a:rPr lang="en-US" sz="4000" u="sng" dirty="0" smtClean="0">
                <a:solidFill>
                  <a:schemeClr val="bg1"/>
                </a:solidFill>
                <a:latin typeface="Tahoma" pitchFamily="34" charset="0"/>
                <a:ea typeface="Tahoma" pitchFamily="34" charset="0"/>
                <a:cs typeface="Tahoma" pitchFamily="34" charset="0"/>
              </a:rPr>
              <a:t>salvation</a:t>
            </a:r>
            <a:r>
              <a:rPr lang="en-US" sz="4000" dirty="0" smtClean="0">
                <a:solidFill>
                  <a:schemeClr val="bg1"/>
                </a:solidFill>
                <a:latin typeface="Tahoma" pitchFamily="34" charset="0"/>
                <a:ea typeface="Tahoma" pitchFamily="34" charset="0"/>
                <a:cs typeface="Tahoma" pitchFamily="34" charset="0"/>
              </a:rPr>
              <a:t>…but </a:t>
            </a:r>
            <a:r>
              <a:rPr lang="en-US" sz="4000" dirty="0">
                <a:solidFill>
                  <a:schemeClr val="bg1"/>
                </a:solidFill>
                <a:latin typeface="Tahoma" pitchFamily="34" charset="0"/>
                <a:ea typeface="Tahoma" pitchFamily="34" charset="0"/>
                <a:cs typeface="Tahoma" pitchFamily="34" charset="0"/>
              </a:rPr>
              <a:t>it is essential to obedience, since Christ has commanded </a:t>
            </a:r>
            <a:r>
              <a:rPr lang="en-US" sz="4000" dirty="0" smtClean="0">
                <a:solidFill>
                  <a:schemeClr val="bg1"/>
                </a:solidFill>
                <a:latin typeface="Tahoma" pitchFamily="34" charset="0"/>
                <a:ea typeface="Tahoma" pitchFamily="34" charset="0"/>
                <a:cs typeface="Tahoma" pitchFamily="34" charset="0"/>
              </a:rPr>
              <a:t>it” </a:t>
            </a:r>
            <a:r>
              <a:rPr lang="en-US" sz="4000" dirty="0">
                <a:solidFill>
                  <a:schemeClr val="bg1"/>
                </a:solidFill>
                <a:latin typeface="Tahoma" pitchFamily="34" charset="0"/>
                <a:ea typeface="Tahoma" pitchFamily="34" charset="0"/>
                <a:cs typeface="Tahoma" pitchFamily="34" charset="0"/>
              </a:rPr>
              <a:t>(The Standard Manual For Baptist Churches, by Edward T. </a:t>
            </a:r>
            <a:r>
              <a:rPr lang="en-US" sz="4000" dirty="0" err="1">
                <a:solidFill>
                  <a:schemeClr val="bg1"/>
                </a:solidFill>
                <a:latin typeface="Tahoma" pitchFamily="34" charset="0"/>
                <a:ea typeface="Tahoma" pitchFamily="34" charset="0"/>
                <a:cs typeface="Tahoma" pitchFamily="34" charset="0"/>
              </a:rPr>
              <a:t>Hiscox</a:t>
            </a:r>
            <a:r>
              <a:rPr lang="en-US" sz="4000" dirty="0">
                <a:solidFill>
                  <a:schemeClr val="bg1"/>
                </a:solidFill>
                <a:latin typeface="Tahoma" pitchFamily="34" charset="0"/>
                <a:ea typeface="Tahoma" pitchFamily="34" charset="0"/>
                <a:cs typeface="Tahoma" pitchFamily="34" charset="0"/>
              </a:rPr>
              <a:t>, D.D., p. 20, Note 8).</a:t>
            </a:r>
            <a:endParaRPr lang="en-US" sz="4000" dirty="0" smtClean="0">
              <a:solidFill>
                <a:schemeClr val="bg1"/>
              </a:solidFill>
              <a:latin typeface="Tahoma" pitchFamily="34" charset="0"/>
              <a:ea typeface="Tahoma" pitchFamily="34" charset="0"/>
              <a:cs typeface="Tahoma" pitchFamily="34" charset="0"/>
            </a:endParaRPr>
          </a:p>
          <a:p>
            <a:pPr algn="ctr">
              <a:buNone/>
              <a:defRPr/>
            </a:pPr>
            <a:endParaRPr lang="en-US" sz="1200" dirty="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rgbClr val="FFFF00"/>
                </a:solidFill>
                <a:latin typeface="Tahoma" pitchFamily="34" charset="0"/>
                <a:ea typeface="Tahoma" pitchFamily="34" charset="0"/>
                <a:cs typeface="Tahoma" pitchFamily="34" charset="0"/>
              </a:rPr>
              <a:t>Direct Statement or Command of God</a:t>
            </a:r>
            <a:r>
              <a:rPr lang="en-US" sz="4000" dirty="0" smtClean="0">
                <a:solidFill>
                  <a:srgbClr val="FFFF00"/>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“He who </a:t>
            </a:r>
            <a:r>
              <a:rPr lang="en-US" sz="4000" u="sng" dirty="0" smtClean="0">
                <a:solidFill>
                  <a:srgbClr val="FFFF00"/>
                </a:solidFill>
                <a:latin typeface="Tahoma" pitchFamily="34" charset="0"/>
                <a:ea typeface="Tahoma" pitchFamily="34" charset="0"/>
                <a:cs typeface="Tahoma" pitchFamily="34" charset="0"/>
              </a:rPr>
              <a:t>believes and is baptized shall be saved</a:t>
            </a:r>
            <a:r>
              <a:rPr lang="en-US" sz="4000" dirty="0" smtClean="0">
                <a:solidFill>
                  <a:schemeClr val="bg1"/>
                </a:solidFill>
                <a:latin typeface="Tahoma" pitchFamily="34" charset="0"/>
                <a:ea typeface="Tahoma" pitchFamily="34" charset="0"/>
                <a:cs typeface="Tahoma" pitchFamily="34" charset="0"/>
              </a:rPr>
              <a:t>”…”</a:t>
            </a:r>
            <a:r>
              <a:rPr lang="en-US" sz="4000" dirty="0" smtClean="0">
                <a:solidFill>
                  <a:srgbClr val="FFFF00"/>
                </a:solidFill>
                <a:latin typeface="Tahoma" pitchFamily="34" charset="0"/>
                <a:ea typeface="Tahoma" pitchFamily="34" charset="0"/>
                <a:cs typeface="Tahoma" pitchFamily="34" charset="0"/>
              </a:rPr>
              <a:t>baptism now saves </a:t>
            </a:r>
            <a:r>
              <a:rPr lang="en-US" sz="4000" dirty="0" smtClean="0">
                <a:solidFill>
                  <a:schemeClr val="bg1"/>
                </a:solidFill>
                <a:latin typeface="Tahoma" pitchFamily="34" charset="0"/>
                <a:ea typeface="Tahoma" pitchFamily="34" charset="0"/>
                <a:cs typeface="Tahoma" pitchFamily="34" charset="0"/>
              </a:rPr>
              <a:t>you”. (Mark 16:16; 1 Pet. 3:21)</a:t>
            </a:r>
          </a:p>
          <a:p>
            <a:pPr algn="ctr">
              <a:buNone/>
              <a:defRPr/>
            </a:pPr>
            <a:endParaRPr lang="en-US" sz="1400" dirty="0" smtClean="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rgbClr val="FFFF00"/>
                </a:solidFill>
                <a:latin typeface="Tahoma" pitchFamily="34" charset="0"/>
                <a:ea typeface="Tahoma" pitchFamily="34" charset="0"/>
                <a:cs typeface="Tahoma" pitchFamily="34" charset="0"/>
              </a:rPr>
              <a:t>Divinely Approved Examples-</a:t>
            </a:r>
            <a:r>
              <a:rPr lang="en-US" sz="4000" b="1" dirty="0" smtClean="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(Acts 2:38, 41; 8:35-38; 16:31-34; 22:16)</a:t>
            </a: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Baptism- Is it essential for salvation?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dirty="0" smtClean="0">
                <a:solidFill>
                  <a:schemeClr val="bg1"/>
                </a:solidFill>
                <a:latin typeface="Tahoma" pitchFamily="34" charset="0"/>
                <a:ea typeface="Tahoma" pitchFamily="34" charset="0"/>
                <a:cs typeface="Tahoma" pitchFamily="34" charset="0"/>
              </a:rPr>
              <a:t>Belief + baptism = salvation (Mark 16:16)</a:t>
            </a:r>
          </a:p>
          <a:p>
            <a:pPr algn="ctr">
              <a:buNone/>
              <a:defRPr/>
            </a:pPr>
            <a:r>
              <a:rPr lang="en-US" sz="4000" dirty="0" smtClean="0">
                <a:solidFill>
                  <a:schemeClr val="bg1"/>
                </a:solidFill>
                <a:latin typeface="Tahoma" pitchFamily="34" charset="0"/>
                <a:ea typeface="Tahoma" pitchFamily="34" charset="0"/>
                <a:cs typeface="Tahoma" pitchFamily="34" charset="0"/>
              </a:rPr>
              <a:t>or belief – baptism = salvation (Scripture?)</a:t>
            </a:r>
          </a:p>
          <a:p>
            <a:pPr algn="ctr">
              <a:buNone/>
              <a:defRPr/>
            </a:pPr>
            <a:endParaRPr lang="en-US" sz="800" dirty="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Repent + baptism = salvation (Acts 2:38)</a:t>
            </a:r>
          </a:p>
          <a:p>
            <a:pPr algn="ctr">
              <a:buNone/>
              <a:defRPr/>
            </a:pPr>
            <a:r>
              <a:rPr lang="en-US" sz="4000" dirty="0" smtClean="0">
                <a:solidFill>
                  <a:schemeClr val="bg1"/>
                </a:solidFill>
                <a:latin typeface="Tahoma" pitchFamily="34" charset="0"/>
                <a:ea typeface="Tahoma" pitchFamily="34" charset="0"/>
                <a:cs typeface="Tahoma" pitchFamily="34" charset="0"/>
              </a:rPr>
              <a:t>or repent – baptism = salvation (Scripture?)</a:t>
            </a:r>
          </a:p>
          <a:p>
            <a:pPr algn="ctr">
              <a:buNone/>
              <a:defRPr/>
            </a:pPr>
            <a:endParaRPr lang="en-US" sz="800" dirty="0" smtClean="0">
              <a:solidFill>
                <a:schemeClr val="bg1"/>
              </a:solidFill>
              <a:latin typeface="Tahoma" pitchFamily="34" charset="0"/>
              <a:ea typeface="Tahoma" pitchFamily="34" charset="0"/>
              <a:cs typeface="Tahoma" pitchFamily="34" charset="0"/>
            </a:endParaRPr>
          </a:p>
          <a:p>
            <a:pPr algn="ctr">
              <a:buNone/>
              <a:defRPr/>
            </a:pPr>
            <a:r>
              <a:rPr lang="en-US" sz="4000" b="1" u="sng" dirty="0">
                <a:solidFill>
                  <a:srgbClr val="FFFF00"/>
                </a:solidFill>
                <a:latin typeface="Tahoma" pitchFamily="34" charset="0"/>
                <a:ea typeface="Tahoma" pitchFamily="34" charset="0"/>
                <a:cs typeface="Tahoma" pitchFamily="34" charset="0"/>
              </a:rPr>
              <a:t>Necessary Inference- </a:t>
            </a:r>
          </a:p>
          <a:p>
            <a:pPr algn="ctr">
              <a:buNone/>
              <a:defRPr/>
            </a:pPr>
            <a:r>
              <a:rPr lang="en-US" sz="4000" dirty="0" smtClean="0">
                <a:solidFill>
                  <a:schemeClr val="bg1"/>
                </a:solidFill>
                <a:latin typeface="Tahoma" pitchFamily="34" charset="0"/>
                <a:ea typeface="Tahoma" pitchFamily="34" charset="0"/>
                <a:cs typeface="Tahoma" pitchFamily="34" charset="0"/>
              </a:rPr>
              <a:t>Jesus is the author of eternal salvation to those who obey Him which includes being baptized for the forgiveness of sins. It’s as easy as understanding 2 + 2 = 4 not 2 – 2 = 4</a:t>
            </a:r>
          </a:p>
          <a:p>
            <a:pPr algn="ctr">
              <a:buNone/>
              <a:defRPr/>
            </a:pPr>
            <a:endParaRPr lang="en-US" sz="800" dirty="0" smtClean="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Who will you believe and obey?  God or Man?</a:t>
            </a:r>
          </a:p>
          <a:p>
            <a:pPr algn="ctr">
              <a:buNone/>
              <a:defRPr/>
            </a:pPr>
            <a:endParaRPr lang="en-US" sz="4000" dirty="0">
              <a:solidFill>
                <a:schemeClr val="bg1"/>
              </a:solidFill>
              <a:latin typeface="Tahoma" pitchFamily="34" charset="0"/>
              <a:ea typeface="Tahoma" pitchFamily="34" charset="0"/>
              <a:cs typeface="Tahoma" pitchFamily="34" charset="0"/>
            </a:endParaRPr>
          </a:p>
          <a:p>
            <a:pPr algn="ctr">
              <a:buNone/>
              <a:defRPr/>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dirty="0" smtClean="0">
                <a:solidFill>
                  <a:schemeClr val="bg1"/>
                </a:solidFill>
                <a:latin typeface="Tahoma" pitchFamily="34" charset="0"/>
                <a:ea typeface="Tahoma" pitchFamily="34" charset="0"/>
                <a:cs typeface="Tahoma" pitchFamily="34" charset="0"/>
              </a:rPr>
              <a:t>Jesus </a:t>
            </a:r>
            <a:r>
              <a:rPr lang="en-US" sz="4000" dirty="0">
                <a:solidFill>
                  <a:schemeClr val="bg1"/>
                </a:solidFill>
                <a:latin typeface="Tahoma" pitchFamily="34" charset="0"/>
                <a:ea typeface="Tahoma" pitchFamily="34" charset="0"/>
                <a:cs typeface="Tahoma" pitchFamily="34" charset="0"/>
              </a:rPr>
              <a:t>says that </a:t>
            </a:r>
            <a:r>
              <a:rPr lang="en-US" sz="4000" dirty="0" smtClean="0">
                <a:solidFill>
                  <a:schemeClr val="bg1"/>
                </a:solidFill>
                <a:latin typeface="Tahoma" pitchFamily="34" charset="0"/>
                <a:ea typeface="Tahoma" pitchFamily="34" charset="0"/>
                <a:cs typeface="Tahoma" pitchFamily="34" charset="0"/>
              </a:rPr>
              <a:t>many </a:t>
            </a:r>
            <a:r>
              <a:rPr lang="en-US" sz="4000" dirty="0">
                <a:solidFill>
                  <a:schemeClr val="bg1"/>
                </a:solidFill>
                <a:latin typeface="Tahoma" pitchFamily="34" charset="0"/>
                <a:ea typeface="Tahoma" pitchFamily="34" charset="0"/>
                <a:cs typeface="Tahoma" pitchFamily="34" charset="0"/>
              </a:rPr>
              <a:t>will call Him Lord in the Judgment Day but be </a:t>
            </a:r>
            <a:r>
              <a:rPr lang="en-US" sz="4000" dirty="0" smtClean="0">
                <a:solidFill>
                  <a:schemeClr val="bg1"/>
                </a:solidFill>
                <a:latin typeface="Tahoma" pitchFamily="34" charset="0"/>
                <a:ea typeface="Tahoma" pitchFamily="34" charset="0"/>
                <a:cs typeface="Tahoma" pitchFamily="34" charset="0"/>
              </a:rPr>
              <a:t>condemned because they didn’t do God’s will. (Matthew 7:21-23)   </a:t>
            </a:r>
          </a:p>
          <a:p>
            <a:pPr algn="ctr">
              <a:buNone/>
              <a:defRPr/>
            </a:pPr>
            <a:endParaRPr lang="en-US" sz="2600" dirty="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If </a:t>
            </a:r>
            <a:r>
              <a:rPr lang="en-US" sz="4000" dirty="0">
                <a:solidFill>
                  <a:schemeClr val="bg1"/>
                </a:solidFill>
                <a:latin typeface="Tahoma" pitchFamily="34" charset="0"/>
                <a:ea typeface="Tahoma" pitchFamily="34" charset="0"/>
                <a:cs typeface="Tahoma" pitchFamily="34" charset="0"/>
              </a:rPr>
              <a:t>you love Jesus, you will </a:t>
            </a:r>
            <a:r>
              <a:rPr lang="en-US" sz="4000" dirty="0" smtClean="0">
                <a:solidFill>
                  <a:schemeClr val="bg1"/>
                </a:solidFill>
                <a:latin typeface="Tahoma" pitchFamily="34" charset="0"/>
                <a:ea typeface="Tahoma" pitchFamily="34" charset="0"/>
                <a:cs typeface="Tahoma" pitchFamily="34" charset="0"/>
              </a:rPr>
              <a:t>gladly submit &amp; obey but </a:t>
            </a:r>
            <a:r>
              <a:rPr lang="en-US" sz="4000" dirty="0">
                <a:solidFill>
                  <a:schemeClr val="bg1"/>
                </a:solidFill>
                <a:latin typeface="Tahoma" pitchFamily="34" charset="0"/>
                <a:ea typeface="Tahoma" pitchFamily="34" charset="0"/>
                <a:cs typeface="Tahoma" pitchFamily="34" charset="0"/>
              </a:rPr>
              <a:t>if you don’t you </a:t>
            </a:r>
            <a:r>
              <a:rPr lang="en-US" sz="4000" dirty="0" smtClean="0">
                <a:solidFill>
                  <a:schemeClr val="bg1"/>
                </a:solidFill>
                <a:latin typeface="Tahoma" pitchFamily="34" charset="0"/>
                <a:ea typeface="Tahoma" pitchFamily="34" charset="0"/>
                <a:cs typeface="Tahoma" pitchFamily="34" charset="0"/>
              </a:rPr>
              <a:t>won’t (John </a:t>
            </a:r>
            <a:r>
              <a:rPr lang="en-US" sz="4000" dirty="0">
                <a:solidFill>
                  <a:schemeClr val="bg1"/>
                </a:solidFill>
                <a:latin typeface="Tahoma" pitchFamily="34" charset="0"/>
                <a:ea typeface="Tahoma" pitchFamily="34" charset="0"/>
                <a:cs typeface="Tahoma" pitchFamily="34" charset="0"/>
              </a:rPr>
              <a:t>14:15</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a:p>
            <a:pPr algn="ctr">
              <a:buNone/>
              <a:defRPr/>
            </a:pPr>
            <a:endParaRPr lang="en-US" sz="2600" dirty="0">
              <a:solidFill>
                <a:schemeClr val="bg1"/>
              </a:solidFill>
              <a:latin typeface="Tahoma" pitchFamily="34" charset="0"/>
              <a:ea typeface="Tahoma" pitchFamily="34" charset="0"/>
              <a:cs typeface="Tahoma" pitchFamily="34" charset="0"/>
            </a:endParaRPr>
          </a:p>
          <a:p>
            <a:pPr algn="ctr">
              <a:buNone/>
              <a:defRPr/>
            </a:pPr>
            <a:r>
              <a:rPr lang="en-US" sz="4000" dirty="0">
                <a:solidFill>
                  <a:schemeClr val="bg1"/>
                </a:solidFill>
                <a:latin typeface="Tahoma" pitchFamily="34" charset="0"/>
                <a:ea typeface="Tahoma" pitchFamily="34" charset="0"/>
                <a:cs typeface="Tahoma" pitchFamily="34" charset="0"/>
              </a:rPr>
              <a:t> If you believe Jesus is God’s Son (John 8:24), confess Him before men (Matt. 10:32), repent and be baptized so that your sins can be forgiven (Acts 2:38) right now (2 Cor. 6:2</a:t>
            </a:r>
            <a:r>
              <a:rPr lang="en-US" sz="4000" dirty="0" smtClean="0">
                <a:solidFill>
                  <a:schemeClr val="bg1"/>
                </a:solidFill>
                <a:latin typeface="Tahoma" pitchFamily="34" charset="0"/>
                <a:ea typeface="Tahoma" pitchFamily="34" charset="0"/>
                <a:cs typeface="Tahoma" pitchFamily="34" charset="0"/>
              </a:rPr>
              <a:t>)!</a:t>
            </a:r>
            <a:endParaRPr lang="en-US" sz="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Understanding how to apply the Bible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In this world, we have standards that are necessary for law and order (law making, rules, time, money, etc.) </a:t>
            </a:r>
          </a:p>
          <a:p>
            <a:pPr algn="ctr">
              <a:buNone/>
            </a:pPr>
            <a:endParaRPr lang="en-US" sz="28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Bible is like a measuring rod- it’s God’s standard for our lives (Gal. 6:16; </a:t>
            </a:r>
            <a:r>
              <a:rPr lang="en-US" dirty="0">
                <a:solidFill>
                  <a:schemeClr val="bg1"/>
                </a:solidFill>
                <a:latin typeface="Tahoma" pitchFamily="34" charset="0"/>
                <a:ea typeface="Tahoma" pitchFamily="34" charset="0"/>
                <a:cs typeface="Tahoma" pitchFamily="34" charset="0"/>
              </a:rPr>
              <a:t>John 12:48; 2 Tim. </a:t>
            </a:r>
            <a:r>
              <a:rPr lang="en-US" dirty="0" smtClean="0">
                <a:solidFill>
                  <a:schemeClr val="bg1"/>
                </a:solidFill>
                <a:latin typeface="Tahoma" pitchFamily="34" charset="0"/>
                <a:ea typeface="Tahoma" pitchFamily="34" charset="0"/>
                <a:cs typeface="Tahoma" pitchFamily="34" charset="0"/>
              </a:rPr>
              <a:t>3:16-4:2)</a:t>
            </a:r>
          </a:p>
          <a:p>
            <a:pPr algn="ctr">
              <a:buNone/>
            </a:pPr>
            <a:endParaRPr lang="en-US" sz="28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When you study, measure yourself by the standard so that you might change your will for God’s will instead of comparing yourself to others (2 Cor. 10:12; 13:5).</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Understanding God’s Plan for Mankind</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buNone/>
            </a:pPr>
            <a:r>
              <a:rPr lang="en-US" sz="4000" dirty="0" smtClean="0">
                <a:solidFill>
                  <a:srgbClr val="FFFF00"/>
                </a:solidFill>
                <a:latin typeface="Tahoma" pitchFamily="34" charset="0"/>
                <a:ea typeface="Tahoma" pitchFamily="34" charset="0"/>
                <a:cs typeface="Tahoma" pitchFamily="34" charset="0"/>
              </a:rPr>
              <a:t>God the Father</a:t>
            </a:r>
            <a:r>
              <a:rPr lang="en-US" sz="4000" dirty="0" smtClean="0">
                <a:solidFill>
                  <a:schemeClr val="bg1"/>
                </a:solidFill>
                <a:latin typeface="Tahoma" pitchFamily="34" charset="0"/>
                <a:ea typeface="Tahoma" pitchFamily="34" charset="0"/>
                <a:cs typeface="Tahoma" pitchFamily="34" charset="0"/>
              </a:rPr>
              <a:t>- He planned to save man in Christ (Eph. 1)</a:t>
            </a:r>
          </a:p>
          <a:p>
            <a:pPr>
              <a:buNone/>
            </a:pPr>
            <a:endParaRPr lang="en-US" sz="2000" dirty="0" smtClean="0">
              <a:solidFill>
                <a:schemeClr val="bg1"/>
              </a:solidFill>
              <a:latin typeface="Tahoma" pitchFamily="34" charset="0"/>
              <a:ea typeface="Tahoma" pitchFamily="34" charset="0"/>
              <a:cs typeface="Tahoma" pitchFamily="34" charset="0"/>
            </a:endParaRPr>
          </a:p>
          <a:p>
            <a:pPr>
              <a:buNone/>
            </a:pPr>
            <a:r>
              <a:rPr lang="en-US" sz="4000" dirty="0" smtClean="0">
                <a:solidFill>
                  <a:srgbClr val="FFFF00"/>
                </a:solidFill>
                <a:latin typeface="Tahoma" pitchFamily="34" charset="0"/>
                <a:ea typeface="Tahoma" pitchFamily="34" charset="0"/>
                <a:cs typeface="Tahoma" pitchFamily="34" charset="0"/>
              </a:rPr>
              <a:t>God the Son-</a:t>
            </a:r>
            <a:r>
              <a:rPr lang="en-US" sz="4000" dirty="0" smtClean="0">
                <a:solidFill>
                  <a:schemeClr val="bg1"/>
                </a:solidFill>
                <a:latin typeface="Tahoma" pitchFamily="34" charset="0"/>
                <a:ea typeface="Tahoma" pitchFamily="34" charset="0"/>
                <a:cs typeface="Tahoma" pitchFamily="34" charset="0"/>
              </a:rPr>
              <a:t> obeyed His Father, taught the truth, &amp; was the perfect sacrifice for sin (Jn. 8:46; 12:49-50; 15:10).</a:t>
            </a:r>
          </a:p>
          <a:p>
            <a:pPr>
              <a:buNone/>
            </a:pPr>
            <a:endParaRPr lang="en-US" sz="2000" dirty="0" smtClean="0">
              <a:solidFill>
                <a:schemeClr val="bg1"/>
              </a:solidFill>
              <a:latin typeface="Tahoma" pitchFamily="34" charset="0"/>
              <a:ea typeface="Tahoma" pitchFamily="34" charset="0"/>
              <a:cs typeface="Tahoma" pitchFamily="34" charset="0"/>
            </a:endParaRPr>
          </a:p>
          <a:p>
            <a:pPr>
              <a:buNone/>
            </a:pPr>
            <a:r>
              <a:rPr lang="en-US" sz="4000" dirty="0" smtClean="0">
                <a:solidFill>
                  <a:srgbClr val="FFFF00"/>
                </a:solidFill>
                <a:latin typeface="Tahoma" pitchFamily="34" charset="0"/>
                <a:ea typeface="Tahoma" pitchFamily="34" charset="0"/>
                <a:cs typeface="Tahoma" pitchFamily="34" charset="0"/>
              </a:rPr>
              <a:t>God the Holy Spirit- </a:t>
            </a:r>
            <a:r>
              <a:rPr lang="en-US" sz="4000" dirty="0" smtClean="0">
                <a:solidFill>
                  <a:schemeClr val="bg1"/>
                </a:solidFill>
                <a:latin typeface="Tahoma" pitchFamily="34" charset="0"/>
                <a:ea typeface="Tahoma" pitchFamily="34" charset="0"/>
                <a:cs typeface="Tahoma" pitchFamily="34" charset="0"/>
              </a:rPr>
              <a:t>God sent Him in Jesus’ name to the apostles- guide them into all truth (Jn. 14:26; 15:26; 16:13)</a:t>
            </a:r>
          </a:p>
          <a:p>
            <a:pPr>
              <a:buNone/>
            </a:pPr>
            <a:endParaRPr lang="en-US" sz="2000" dirty="0" smtClean="0">
              <a:solidFill>
                <a:schemeClr val="bg1"/>
              </a:solidFill>
              <a:latin typeface="Tahoma" pitchFamily="34" charset="0"/>
              <a:ea typeface="Tahoma" pitchFamily="34" charset="0"/>
              <a:cs typeface="Tahoma" pitchFamily="34" charset="0"/>
            </a:endParaRPr>
          </a:p>
          <a:p>
            <a:pPr>
              <a:buNone/>
            </a:pPr>
            <a:r>
              <a:rPr lang="en-US" sz="4000" dirty="0" smtClean="0">
                <a:solidFill>
                  <a:srgbClr val="FFFF00"/>
                </a:solidFill>
                <a:latin typeface="Tahoma" pitchFamily="34" charset="0"/>
                <a:ea typeface="Tahoma" pitchFamily="34" charset="0"/>
                <a:cs typeface="Tahoma" pitchFamily="34" charset="0"/>
              </a:rPr>
              <a:t>Apostles &amp; Prophets</a:t>
            </a:r>
            <a:r>
              <a:rPr lang="en-US" sz="4000" dirty="0" smtClean="0">
                <a:solidFill>
                  <a:schemeClr val="bg1"/>
                </a:solidFill>
                <a:latin typeface="Tahoma" pitchFamily="34" charset="0"/>
                <a:ea typeface="Tahoma" pitchFamily="34" charset="0"/>
                <a:cs typeface="Tahoma" pitchFamily="34" charset="0"/>
              </a:rPr>
              <a:t> were given authority to preach the word &amp; wrote it down so that when men read they could understand &amp; apply it to their life (Jn. 17:14; Mt. 28:19; Eph. 3:1-6).</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How Can We Apply God’s Word Today?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800" b="1" u="sng" dirty="0" smtClean="0">
                <a:solidFill>
                  <a:srgbClr val="FFFF00"/>
                </a:solidFill>
                <a:latin typeface="Tahoma" pitchFamily="34" charset="0"/>
                <a:ea typeface="Tahoma" pitchFamily="34" charset="0"/>
                <a:cs typeface="Tahoma" pitchFamily="34" charset="0"/>
              </a:rPr>
              <a:t>Direct Command or Statement from God</a:t>
            </a:r>
            <a:r>
              <a:rPr lang="en-US" sz="4800" b="1" u="sng" dirty="0" smtClean="0">
                <a:solidFill>
                  <a:schemeClr val="bg1"/>
                </a:solidFill>
                <a:latin typeface="Tahoma" pitchFamily="34" charset="0"/>
                <a:ea typeface="Tahoma" pitchFamily="34" charset="0"/>
                <a:cs typeface="Tahoma" pitchFamily="34" charset="0"/>
              </a:rPr>
              <a:t> </a:t>
            </a:r>
          </a:p>
          <a:p>
            <a:pP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We are to obey Jesus commands (Mt. 28:18-20; Col. 3:17).</a:t>
            </a:r>
          </a:p>
          <a:p>
            <a:pPr algn="ctr">
              <a:buNone/>
            </a:pPr>
            <a:endParaRPr lang="en-US" sz="3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We obey what the apostles &amp; prophets wrote by inspiration (2 Pet. 3:1-2; 1 Cor. 2:12-13; 14:37).</a:t>
            </a:r>
          </a:p>
          <a:p>
            <a:pPr algn="ctr">
              <a:buNone/>
            </a:pPr>
            <a:endParaRPr lang="en-US" sz="3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About 3,000 were baptized on Pentecost &amp; they continued steadfastly in the apostles’ doctrine, not the Law of Moses (Acts 2:41-42). </a:t>
            </a:r>
          </a:p>
          <a:p>
            <a:pPr>
              <a:buNone/>
            </a:pPr>
            <a:endParaRPr lang="en-US" sz="800" dirty="0" smtClean="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a:solidFill>
                  <a:srgbClr val="FFFF00"/>
                </a:solidFill>
                <a:latin typeface="Tahoma" pitchFamily="34" charset="0"/>
                <a:ea typeface="Tahoma" pitchFamily="34" charset="0"/>
                <a:cs typeface="Tahoma" pitchFamily="34" charset="0"/>
              </a:rPr>
              <a:t>How Can We Apply God’s Word Today?</a:t>
            </a: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500" b="1" u="sng" dirty="0" smtClean="0">
                <a:solidFill>
                  <a:srgbClr val="FFFF00"/>
                </a:solidFill>
                <a:latin typeface="Tahoma" pitchFamily="34" charset="0"/>
                <a:ea typeface="Tahoma" pitchFamily="34" charset="0"/>
                <a:cs typeface="Tahoma" pitchFamily="34" charset="0"/>
              </a:rPr>
              <a:t>Divinely Approved Example</a:t>
            </a:r>
            <a:r>
              <a:rPr lang="en-US" sz="4500" b="1" u="sng" dirty="0" smtClean="0">
                <a:solidFill>
                  <a:schemeClr val="bg1"/>
                </a:solidFill>
                <a:latin typeface="Tahoma" pitchFamily="34" charset="0"/>
                <a:ea typeface="Tahoma" pitchFamily="34" charset="0"/>
                <a:cs typeface="Tahoma" pitchFamily="34" charset="0"/>
              </a:rPr>
              <a:t> (Positive &amp; Negative)</a:t>
            </a:r>
          </a:p>
          <a:p>
            <a:pP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We must imitate Christ’s example (1 Pet. 2:21; Eph. 5:2)</a:t>
            </a:r>
          </a:p>
          <a:p>
            <a:pPr algn="ctr">
              <a:buNone/>
            </a:pPr>
            <a:endParaRPr lang="en-US" sz="3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When the apostles imitated Christ, brethren were to follow.                                            (1 Cor. 11:1; Phil. 3:17; 1 Thess. 2:9-14; 2 Tim. 1:13) </a:t>
            </a:r>
          </a:p>
          <a:p>
            <a:pPr algn="ctr">
              <a:buNone/>
            </a:pPr>
            <a:endParaRPr lang="en-US" sz="32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Brethren were warned not to be deceived by sin, error, or false teachers (Gal. 1:8-9; Eph. 4:14; Phil. 3:2; 2 Pet. 2:1-3; 1 Tim. 1:20; 2 Tim. 1:15</a:t>
            </a:r>
            <a:r>
              <a:rPr lang="en-US" sz="4300" dirty="0">
                <a:solidFill>
                  <a:schemeClr val="bg1"/>
                </a:solidFill>
                <a:latin typeface="Tahoma" pitchFamily="34" charset="0"/>
                <a:ea typeface="Tahoma" pitchFamily="34" charset="0"/>
                <a:cs typeface="Tahoma" pitchFamily="34" charset="0"/>
              </a:rPr>
              <a:t>; </a:t>
            </a:r>
            <a:r>
              <a:rPr lang="en-US" sz="4300" dirty="0" smtClean="0">
                <a:solidFill>
                  <a:schemeClr val="bg1"/>
                </a:solidFill>
                <a:latin typeface="Tahoma" pitchFamily="34" charset="0"/>
                <a:ea typeface="Tahoma" pitchFamily="34" charset="0"/>
                <a:cs typeface="Tahoma" pitchFamily="34" charset="0"/>
              </a:rPr>
              <a:t>2:17; </a:t>
            </a:r>
            <a:r>
              <a:rPr lang="en-US" sz="4300" dirty="0">
                <a:solidFill>
                  <a:schemeClr val="bg1"/>
                </a:solidFill>
                <a:latin typeface="Tahoma" pitchFamily="34" charset="0"/>
                <a:ea typeface="Tahoma" pitchFamily="34" charset="0"/>
                <a:cs typeface="Tahoma" pitchFamily="34" charset="0"/>
              </a:rPr>
              <a:t>1 Cor. 10:11)  </a:t>
            </a:r>
            <a:endParaRPr lang="en-US" sz="800" dirty="0" smtClean="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a:solidFill>
                  <a:srgbClr val="FFFF00"/>
                </a:solidFill>
                <a:latin typeface="Tahoma" pitchFamily="34" charset="0"/>
                <a:ea typeface="Tahoma" pitchFamily="34" charset="0"/>
                <a:cs typeface="Tahoma" pitchFamily="34" charset="0"/>
              </a:rPr>
              <a:t>How Can We Apply God’s Word Today?</a:t>
            </a: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800" b="1" u="sng" dirty="0" smtClean="0">
                <a:solidFill>
                  <a:srgbClr val="FFFF00"/>
                </a:solidFill>
                <a:latin typeface="Tahoma" pitchFamily="34" charset="0"/>
                <a:ea typeface="Tahoma" pitchFamily="34" charset="0"/>
                <a:cs typeface="Tahoma" pitchFamily="34" charset="0"/>
              </a:rPr>
              <a:t>Necessary Inference</a:t>
            </a:r>
            <a:r>
              <a:rPr lang="en-US" sz="4800" b="1" dirty="0" smtClean="0">
                <a:solidFill>
                  <a:srgbClr val="FFFF00"/>
                </a:solidFill>
                <a:latin typeface="Tahoma" pitchFamily="34" charset="0"/>
                <a:ea typeface="Tahoma" pitchFamily="34" charset="0"/>
                <a:cs typeface="Tahoma" pitchFamily="34" charset="0"/>
              </a:rPr>
              <a:t> </a:t>
            </a:r>
          </a:p>
          <a:p>
            <a:pPr algn="ctr">
              <a:buNone/>
              <a:defRPr/>
            </a:pPr>
            <a:r>
              <a:rPr lang="en-US" sz="4200" dirty="0" smtClean="0">
                <a:solidFill>
                  <a:schemeClr val="bg1"/>
                </a:solidFill>
                <a:latin typeface="Tahoma" pitchFamily="34" charset="0"/>
                <a:ea typeface="Tahoma" pitchFamily="34" charset="0"/>
                <a:cs typeface="Tahoma" pitchFamily="34" charset="0"/>
              </a:rPr>
              <a:t>Necessary- </a:t>
            </a:r>
            <a:r>
              <a:rPr lang="en-US" sz="4200" dirty="0">
                <a:solidFill>
                  <a:schemeClr val="bg1"/>
                </a:solidFill>
                <a:latin typeface="Tahoma" pitchFamily="34" charset="0"/>
                <a:ea typeface="Tahoma" pitchFamily="34" charset="0"/>
                <a:cs typeface="Tahoma" pitchFamily="34" charset="0"/>
              </a:rPr>
              <a:t>“absolutely essential” (</a:t>
            </a:r>
            <a:r>
              <a:rPr lang="en-US" sz="4200" dirty="0" smtClean="0">
                <a:solidFill>
                  <a:schemeClr val="bg1"/>
                </a:solidFill>
                <a:latin typeface="Tahoma" pitchFamily="34" charset="0"/>
                <a:ea typeface="Tahoma" pitchFamily="34" charset="0"/>
                <a:cs typeface="Tahoma" pitchFamily="34" charset="0"/>
              </a:rPr>
              <a:t>American Heritage Dict.)</a:t>
            </a:r>
          </a:p>
          <a:p>
            <a:pPr algn="ctr">
              <a:buNone/>
              <a:defRPr/>
            </a:pPr>
            <a:endParaRPr lang="en-US" sz="2800" dirty="0">
              <a:solidFill>
                <a:schemeClr val="bg1"/>
              </a:solidFill>
              <a:latin typeface="Tahoma" pitchFamily="34" charset="0"/>
              <a:ea typeface="Tahoma" pitchFamily="34" charset="0"/>
              <a:cs typeface="Tahoma" pitchFamily="34" charset="0"/>
            </a:endParaRPr>
          </a:p>
          <a:p>
            <a:pPr algn="ctr">
              <a:buNone/>
              <a:defRPr/>
            </a:pPr>
            <a:r>
              <a:rPr lang="en-US" sz="4200" dirty="0">
                <a:solidFill>
                  <a:schemeClr val="bg1"/>
                </a:solidFill>
                <a:latin typeface="Tahoma" pitchFamily="34" charset="0"/>
                <a:ea typeface="Tahoma" pitchFamily="34" charset="0"/>
                <a:cs typeface="Tahoma" pitchFamily="34" charset="0"/>
              </a:rPr>
              <a:t>Inference- “the act or process of deriving logical conclusions from premises known or assumed to be true.  The act of reasoning from factual knowledge or evidence” </a:t>
            </a:r>
            <a:endParaRPr lang="en-US" sz="4200" dirty="0" smtClean="0">
              <a:solidFill>
                <a:schemeClr val="bg1"/>
              </a:solidFill>
              <a:latin typeface="Tahoma" pitchFamily="34" charset="0"/>
              <a:ea typeface="Tahoma" pitchFamily="34" charset="0"/>
              <a:cs typeface="Tahoma" pitchFamily="34" charset="0"/>
            </a:endParaRPr>
          </a:p>
          <a:p>
            <a:pPr algn="ctr">
              <a:buNone/>
              <a:defRPr/>
            </a:pPr>
            <a:endParaRPr lang="en-US" sz="2800" dirty="0">
              <a:solidFill>
                <a:schemeClr val="bg1"/>
              </a:solidFill>
              <a:latin typeface="Tahoma" pitchFamily="34" charset="0"/>
              <a:ea typeface="Tahoma" pitchFamily="34" charset="0"/>
              <a:cs typeface="Tahoma" pitchFamily="34" charset="0"/>
            </a:endParaRPr>
          </a:p>
          <a:p>
            <a:pPr algn="ctr">
              <a:buNone/>
              <a:defRPr/>
            </a:pPr>
            <a:r>
              <a:rPr lang="en-US" u="sng" dirty="0">
                <a:solidFill>
                  <a:srgbClr val="FFFF00"/>
                </a:solidFill>
                <a:latin typeface="Tahoma" pitchFamily="34" charset="0"/>
                <a:ea typeface="Tahoma" pitchFamily="34" charset="0"/>
                <a:cs typeface="Tahoma" pitchFamily="34" charset="0"/>
              </a:rPr>
              <a:t>Necessary inference- </a:t>
            </a:r>
          </a:p>
          <a:p>
            <a:pPr algn="ctr">
              <a:buNone/>
              <a:defRPr/>
            </a:pPr>
            <a:r>
              <a:rPr lang="en-US" sz="4200" dirty="0">
                <a:solidFill>
                  <a:schemeClr val="bg1"/>
                </a:solidFill>
                <a:latin typeface="Tahoma" pitchFamily="34" charset="0"/>
                <a:ea typeface="Tahoma" pitchFamily="34" charset="0"/>
                <a:cs typeface="Tahoma" pitchFamily="34" charset="0"/>
              </a:rPr>
              <a:t>An absolutely essential conclusion based upon factual knowledge or evidence</a:t>
            </a:r>
            <a:r>
              <a:rPr lang="en-US" sz="4200" dirty="0" smtClean="0">
                <a:solidFill>
                  <a:schemeClr val="bg1"/>
                </a:solidFill>
                <a:latin typeface="Tahoma" pitchFamily="34" charset="0"/>
                <a:ea typeface="Tahoma" pitchFamily="34" charset="0"/>
                <a:cs typeface="Tahoma" pitchFamily="34" charset="0"/>
              </a:rPr>
              <a:t>.</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Example of Jesus Using Necessary Inference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3900" dirty="0" smtClean="0">
                <a:solidFill>
                  <a:schemeClr val="bg1"/>
                </a:solidFill>
                <a:latin typeface="Tahoma" pitchFamily="34" charset="0"/>
                <a:ea typeface="Tahoma" pitchFamily="34" charset="0"/>
                <a:cs typeface="Tahoma" pitchFamily="34" charset="0"/>
              </a:rPr>
              <a:t>In response to the Sadducees question about whose wife of 7 husbands would she be in the resurrection, Jesus asked “Have you not read what was spoken to you by God?” (</a:t>
            </a:r>
            <a:r>
              <a:rPr lang="en-US" sz="3900" dirty="0" smtClean="0">
                <a:solidFill>
                  <a:schemeClr val="bg1"/>
                </a:solidFill>
                <a:latin typeface="Tahoma" pitchFamily="34" charset="0"/>
                <a:ea typeface="Tahoma" pitchFamily="34" charset="0"/>
                <a:cs typeface="Tahoma" pitchFamily="34" charset="0"/>
              </a:rPr>
              <a:t>Matt</a:t>
            </a:r>
            <a:r>
              <a:rPr lang="en-US" sz="3900" dirty="0" smtClean="0">
                <a:solidFill>
                  <a:schemeClr val="bg1"/>
                </a:solidFill>
                <a:latin typeface="Tahoma" pitchFamily="34" charset="0"/>
                <a:ea typeface="Tahoma" pitchFamily="34" charset="0"/>
                <a:cs typeface="Tahoma" pitchFamily="34" charset="0"/>
              </a:rPr>
              <a:t>. 22:31)  </a:t>
            </a:r>
          </a:p>
          <a:p>
            <a:pPr algn="ctr">
              <a:buNone/>
              <a:defRPr/>
            </a:pPr>
            <a:endParaRPr lang="en-US" sz="1500" dirty="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Jesus quotes Exodus 3:6, </a:t>
            </a:r>
            <a:r>
              <a:rPr lang="en-US" sz="4000" dirty="0">
                <a:solidFill>
                  <a:schemeClr val="bg1"/>
                </a:solidFill>
                <a:latin typeface="Tahoma" pitchFamily="34" charset="0"/>
                <a:ea typeface="Tahoma" pitchFamily="34" charset="0"/>
                <a:cs typeface="Tahoma" pitchFamily="34" charset="0"/>
              </a:rPr>
              <a:t>“'I am the God of Abraham, the God of Isaac, and the God of Jacob</a:t>
            </a:r>
            <a:r>
              <a:rPr lang="en-US" sz="4000" dirty="0" smtClean="0">
                <a:solidFill>
                  <a:schemeClr val="bg1"/>
                </a:solidFill>
                <a:latin typeface="Tahoma" pitchFamily="34" charset="0"/>
                <a:ea typeface="Tahoma" pitchFamily="34" charset="0"/>
                <a:cs typeface="Tahoma" pitchFamily="34" charset="0"/>
              </a:rPr>
              <a:t>'?” </a:t>
            </a:r>
            <a:r>
              <a:rPr lang="en-US" sz="4000" dirty="0" smtClean="0">
                <a:solidFill>
                  <a:srgbClr val="FFFF00"/>
                </a:solidFill>
                <a:latin typeface="Tahoma" pitchFamily="34" charset="0"/>
                <a:ea typeface="Tahoma" pitchFamily="34" charset="0"/>
                <a:cs typeface="Tahoma" pitchFamily="34" charset="0"/>
              </a:rPr>
              <a:t>(Direct statement)</a:t>
            </a:r>
          </a:p>
          <a:p>
            <a:pPr algn="ctr">
              <a:buNone/>
              <a:defRPr/>
            </a:pPr>
            <a:endParaRPr lang="en-US" sz="1500" dirty="0" smtClean="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Jesus states a fact </a:t>
            </a:r>
            <a:r>
              <a:rPr lang="en-US" sz="4000" dirty="0" smtClean="0">
                <a:solidFill>
                  <a:srgbClr val="FFFF00"/>
                </a:solidFill>
                <a:latin typeface="Tahoma" pitchFamily="34" charset="0"/>
                <a:ea typeface="Tahoma" pitchFamily="34" charset="0"/>
                <a:cs typeface="Tahoma" pitchFamily="34" charset="0"/>
              </a:rPr>
              <a:t>(Divinely approved example) </a:t>
            </a:r>
            <a:r>
              <a:rPr lang="en-US" sz="4000" dirty="0" smtClean="0">
                <a:solidFill>
                  <a:schemeClr val="bg1"/>
                </a:solidFill>
                <a:latin typeface="Tahoma" pitchFamily="34" charset="0"/>
                <a:ea typeface="Tahoma" pitchFamily="34" charset="0"/>
                <a:cs typeface="Tahoma" pitchFamily="34" charset="0"/>
              </a:rPr>
              <a:t>“God </a:t>
            </a:r>
            <a:r>
              <a:rPr lang="en-US" sz="4000" dirty="0">
                <a:solidFill>
                  <a:schemeClr val="bg1"/>
                </a:solidFill>
                <a:latin typeface="Tahoma" pitchFamily="34" charset="0"/>
                <a:ea typeface="Tahoma" pitchFamily="34" charset="0"/>
                <a:cs typeface="Tahoma" pitchFamily="34" charset="0"/>
              </a:rPr>
              <a:t>is not the God of the dead, but of the </a:t>
            </a:r>
            <a:r>
              <a:rPr lang="en-US" sz="4000" dirty="0" smtClean="0">
                <a:solidFill>
                  <a:schemeClr val="bg1"/>
                </a:solidFill>
                <a:latin typeface="Tahoma" pitchFamily="34" charset="0"/>
                <a:ea typeface="Tahoma" pitchFamily="34" charset="0"/>
                <a:cs typeface="Tahoma" pitchFamily="34" charset="0"/>
              </a:rPr>
              <a:t>living" (Matthew 22:32). </a:t>
            </a:r>
          </a:p>
          <a:p>
            <a:pPr algn="ctr">
              <a:buNone/>
              <a:defRPr/>
            </a:pPr>
            <a:endParaRPr lang="en-US" sz="1500" dirty="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The crowds understood Jesus taught the resurrection from the dead from the Scriptures w/o making a direct statement.</a:t>
            </a:r>
            <a:endParaRPr lang="en-US" sz="4000" dirty="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Using Necessary Inference to Apply God’s Word</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dirty="0" smtClean="0">
                <a:solidFill>
                  <a:schemeClr val="bg1"/>
                </a:solidFill>
                <a:latin typeface="Tahoma" pitchFamily="34" charset="0"/>
                <a:ea typeface="Tahoma" pitchFamily="34" charset="0"/>
                <a:cs typeface="Tahoma" pitchFamily="34" charset="0"/>
              </a:rPr>
              <a:t>Since the sum of God’s word is truth (Ps. 119:160),            study </a:t>
            </a:r>
            <a:r>
              <a:rPr lang="en-US" sz="4000" dirty="0">
                <a:solidFill>
                  <a:schemeClr val="bg1"/>
                </a:solidFill>
                <a:latin typeface="Tahoma" pitchFamily="34" charset="0"/>
                <a:ea typeface="Tahoma" pitchFamily="34" charset="0"/>
                <a:cs typeface="Tahoma" pitchFamily="34" charset="0"/>
              </a:rPr>
              <a:t>all that the Scriptures say on a </a:t>
            </a:r>
            <a:r>
              <a:rPr lang="en-US" sz="4000" dirty="0" smtClean="0">
                <a:solidFill>
                  <a:schemeClr val="bg1"/>
                </a:solidFill>
                <a:latin typeface="Tahoma" pitchFamily="34" charset="0"/>
                <a:ea typeface="Tahoma" pitchFamily="34" charset="0"/>
                <a:cs typeface="Tahoma" pitchFamily="34" charset="0"/>
              </a:rPr>
              <a:t>subject. </a:t>
            </a:r>
            <a:endParaRPr lang="en-US" sz="4000" dirty="0">
              <a:solidFill>
                <a:schemeClr val="bg1"/>
              </a:solidFill>
              <a:latin typeface="Tahoma" pitchFamily="34" charset="0"/>
              <a:ea typeface="Tahoma" pitchFamily="34" charset="0"/>
              <a:cs typeface="Tahoma" pitchFamily="34" charset="0"/>
            </a:endParaRPr>
          </a:p>
          <a:p>
            <a:pPr algn="ctr">
              <a:buNone/>
              <a:defRPr/>
            </a:pPr>
            <a:r>
              <a:rPr lang="en-US" sz="1200" dirty="0" smtClean="0">
                <a:solidFill>
                  <a:schemeClr val="bg1"/>
                </a:solidFill>
                <a:latin typeface="Tahoma" pitchFamily="34" charset="0"/>
                <a:ea typeface="Tahoma" pitchFamily="34" charset="0"/>
                <a:cs typeface="Tahoma" pitchFamily="34" charset="0"/>
              </a:rPr>
              <a:t>  </a:t>
            </a:r>
          </a:p>
          <a:p>
            <a:pPr algn="ctr">
              <a:buNone/>
              <a:defRPr/>
            </a:pPr>
            <a:r>
              <a:rPr lang="en-US" sz="4000" dirty="0" smtClean="0">
                <a:solidFill>
                  <a:schemeClr val="bg1"/>
                </a:solidFill>
                <a:latin typeface="Tahoma" pitchFamily="34" charset="0"/>
                <a:ea typeface="Tahoma" pitchFamily="34" charset="0"/>
                <a:cs typeface="Tahoma" pitchFamily="34" charset="0"/>
              </a:rPr>
              <a:t>Jesus overcame the devil’s temptation to jump off the temple in quoting Ps. 91:11-12.  </a:t>
            </a:r>
            <a:r>
              <a:rPr lang="en-US" sz="4000" dirty="0" smtClean="0">
                <a:solidFill>
                  <a:schemeClr val="bg1"/>
                </a:solidFill>
                <a:latin typeface="Tahoma" pitchFamily="34" charset="0"/>
                <a:ea typeface="Tahoma" pitchFamily="34" charset="0"/>
                <a:cs typeface="Tahoma" pitchFamily="34" charset="0"/>
              </a:rPr>
              <a:t>Jesus </a:t>
            </a:r>
            <a:r>
              <a:rPr lang="en-US" sz="4000" dirty="0" smtClean="0">
                <a:solidFill>
                  <a:schemeClr val="bg1"/>
                </a:solidFill>
                <a:latin typeface="Tahoma" pitchFamily="34" charset="0"/>
                <a:ea typeface="Tahoma" pitchFamily="34" charset="0"/>
                <a:cs typeface="Tahoma" pitchFamily="34" charset="0"/>
              </a:rPr>
              <a:t>quoted another Scripture, “You shall not put the Lord your God to the test” (Matt. 4:7)</a:t>
            </a:r>
          </a:p>
          <a:p>
            <a:pPr algn="ctr">
              <a:buNone/>
              <a:defRPr/>
            </a:pPr>
            <a:endParaRPr lang="en-US" sz="1500" dirty="0" smtClean="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Study to show yourselves approved to God so that you might handle the truth accurately (2 Tim. 2:15) &amp; not be deceived.</a:t>
            </a:r>
          </a:p>
          <a:p>
            <a:pPr algn="ctr">
              <a:buNone/>
              <a:defRPr/>
            </a:pPr>
            <a:r>
              <a:rPr lang="en-US" sz="1300" dirty="0" smtClean="0">
                <a:solidFill>
                  <a:schemeClr val="bg1"/>
                </a:solidFill>
                <a:latin typeface="Tahoma" pitchFamily="34" charset="0"/>
                <a:ea typeface="Tahoma" pitchFamily="34" charset="0"/>
                <a:cs typeface="Tahoma" pitchFamily="34" charset="0"/>
              </a:rPr>
              <a:t> </a:t>
            </a:r>
          </a:p>
          <a:p>
            <a:pPr algn="ctr">
              <a:buNone/>
              <a:defRPr/>
            </a:pPr>
            <a:r>
              <a:rPr lang="en-US" sz="4000" dirty="0" smtClean="0">
                <a:solidFill>
                  <a:schemeClr val="bg1"/>
                </a:solidFill>
                <a:latin typeface="Tahoma" pitchFamily="34" charset="0"/>
                <a:ea typeface="Tahoma" pitchFamily="34" charset="0"/>
                <a:cs typeface="Tahoma" pitchFamily="34" charset="0"/>
              </a:rPr>
              <a:t>You have the ability to hold fast to the truth &amp; abstain from every temptation to sin (1 Th. 5:21-22; 1 Cor. 10:13). </a:t>
            </a:r>
            <a:endParaRPr lang="en-US" sz="4000" dirty="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8000" dirty="0" smtClean="0">
                <a:solidFill>
                  <a:srgbClr val="FFFF00"/>
                </a:solidFill>
                <a:latin typeface="Tahoma" pitchFamily="34" charset="0"/>
                <a:ea typeface="Tahoma" pitchFamily="34" charset="0"/>
                <a:cs typeface="Tahoma" pitchFamily="34" charset="0"/>
              </a:rPr>
              <a:t>Partaking of the Lord’s Supper</a:t>
            </a:r>
            <a:endParaRPr lang="en-US" sz="8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b="1" dirty="0" smtClean="0">
                <a:solidFill>
                  <a:srgbClr val="FFFF00"/>
                </a:solidFill>
                <a:latin typeface="Tahoma" pitchFamily="34" charset="0"/>
                <a:ea typeface="Tahoma" pitchFamily="34" charset="0"/>
                <a:cs typeface="Tahoma" pitchFamily="34" charset="0"/>
              </a:rPr>
              <a:t>Direct Command of God- </a:t>
            </a:r>
            <a:r>
              <a:rPr lang="en-US" sz="4000" dirty="0" smtClean="0">
                <a:solidFill>
                  <a:schemeClr val="bg1"/>
                </a:solidFill>
                <a:latin typeface="Tahoma" pitchFamily="34" charset="0"/>
                <a:ea typeface="Tahoma" pitchFamily="34" charset="0"/>
                <a:cs typeface="Tahoma" pitchFamily="34" charset="0"/>
              </a:rPr>
              <a:t>“Do this in remembrance of Me” (Luke 22:19)</a:t>
            </a:r>
          </a:p>
          <a:p>
            <a:pPr algn="ctr">
              <a:buNone/>
              <a:defRPr/>
            </a:pPr>
            <a:endParaRPr lang="en-US" sz="2000" dirty="0" smtClean="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rgbClr val="FFFF00"/>
                </a:solidFill>
                <a:latin typeface="Tahoma" pitchFamily="34" charset="0"/>
                <a:ea typeface="Tahoma" pitchFamily="34" charset="0"/>
                <a:cs typeface="Tahoma" pitchFamily="34" charset="0"/>
              </a:rPr>
              <a:t>Divinely </a:t>
            </a:r>
            <a:r>
              <a:rPr lang="en-US" sz="4000" b="1" dirty="0">
                <a:solidFill>
                  <a:srgbClr val="FFFF00"/>
                </a:solidFill>
                <a:latin typeface="Tahoma" pitchFamily="34" charset="0"/>
                <a:ea typeface="Tahoma" pitchFamily="34" charset="0"/>
                <a:cs typeface="Tahoma" pitchFamily="34" charset="0"/>
              </a:rPr>
              <a:t>approved </a:t>
            </a:r>
            <a:r>
              <a:rPr lang="en-US" sz="4000" b="1" dirty="0" smtClean="0">
                <a:solidFill>
                  <a:srgbClr val="FFFF00"/>
                </a:solidFill>
                <a:latin typeface="Tahoma" pitchFamily="34" charset="0"/>
                <a:ea typeface="Tahoma" pitchFamily="34" charset="0"/>
                <a:cs typeface="Tahoma" pitchFamily="34" charset="0"/>
              </a:rPr>
              <a:t>examples</a:t>
            </a:r>
            <a:r>
              <a:rPr lang="en-US" sz="4000" dirty="0" smtClean="0">
                <a:solidFill>
                  <a:srgbClr val="FFFF00"/>
                </a:solidFill>
                <a:latin typeface="Tahoma" pitchFamily="34" charset="0"/>
                <a:ea typeface="Tahoma" pitchFamily="34" charset="0"/>
                <a:cs typeface="Tahoma" pitchFamily="34" charset="0"/>
              </a:rPr>
              <a:t>–</a:t>
            </a:r>
            <a:r>
              <a:rPr lang="en-US" sz="4000" dirty="0" smtClean="0">
                <a:solidFill>
                  <a:schemeClr val="bg1"/>
                </a:solidFill>
                <a:latin typeface="Tahoma" pitchFamily="34" charset="0"/>
                <a:ea typeface="Tahoma" pitchFamily="34" charset="0"/>
                <a:cs typeface="Tahoma" pitchFamily="34" charset="0"/>
              </a:rPr>
              <a:t> “On the first day of the week the disciples gathered together to break bread…” (Acts 20:7)</a:t>
            </a:r>
          </a:p>
          <a:p>
            <a:pPr algn="ctr">
              <a:buNone/>
              <a:defRPr/>
            </a:pPr>
            <a:endParaRPr lang="en-US" sz="2000" dirty="0" smtClean="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rgbClr val="FFFF00"/>
                </a:solidFill>
                <a:latin typeface="Tahoma" pitchFamily="34" charset="0"/>
                <a:ea typeface="Tahoma" pitchFamily="34" charset="0"/>
                <a:cs typeface="Tahoma" pitchFamily="34" charset="0"/>
              </a:rPr>
              <a:t>Necessary Inference- </a:t>
            </a:r>
            <a:r>
              <a:rPr lang="en-US" sz="4000" dirty="0" smtClean="0">
                <a:solidFill>
                  <a:schemeClr val="bg1"/>
                </a:solidFill>
                <a:latin typeface="Tahoma" pitchFamily="34" charset="0"/>
                <a:ea typeface="Tahoma" pitchFamily="34" charset="0"/>
                <a:cs typeface="Tahoma" pitchFamily="34" charset="0"/>
              </a:rPr>
              <a:t>Based on all the facts, the inescapable conclusion is that the disciples gathered together on the first day of every week (the day Jesus was raised from the dead- Luke 24:1ff) even though Jesus didn’t state what day of the week or how many times a year we must partake.</a:t>
            </a:r>
            <a:endParaRPr lang="en-US" sz="4000" dirty="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2874</TotalTime>
  <Words>1720</Words>
  <Application>Microsoft Office PowerPoint</Application>
  <PresentationFormat>Custom</PresentationFormat>
  <Paragraphs>104</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Tahoma</vt:lpstr>
      <vt:lpstr>Office Theme</vt:lpstr>
      <vt:lpstr>How Can We Apply                                                        God’s Word Today? </vt:lpstr>
      <vt:lpstr>Understanding how to apply the Bible</vt:lpstr>
      <vt:lpstr>Understanding God’s Plan for Mankind</vt:lpstr>
      <vt:lpstr>How Can We Apply God’s Word Today?</vt:lpstr>
      <vt:lpstr>How Can We Apply God’s Word Today?</vt:lpstr>
      <vt:lpstr>How Can We Apply God’s Word Today?</vt:lpstr>
      <vt:lpstr>Example of Jesus Using Necessary Inference</vt:lpstr>
      <vt:lpstr>Using Necessary Inference to Apply God’s Word</vt:lpstr>
      <vt:lpstr>Partaking of the Lord’s Supper</vt:lpstr>
      <vt:lpstr>Are Men Saved by Faith Alone?</vt:lpstr>
      <vt:lpstr>Baptism- Is it essential for salvation?</vt:lpstr>
      <vt:lpstr>Baptism- Is it essential for salvation?</vt:lpstr>
      <vt:lpstr>Conclusion</vt:lpstr>
    </vt:vector>
  </TitlesOfParts>
  <Company>Highway 290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Establish                                                         Bible Authority</dc:title>
  <dc:creator>Steven Lawrence Locklair</dc:creator>
  <cp:lastModifiedBy>Bettye Locklair</cp:lastModifiedBy>
  <cp:revision>50</cp:revision>
  <cp:lastPrinted>2019-02-24T13:27:00Z</cp:lastPrinted>
  <dcterms:created xsi:type="dcterms:W3CDTF">2014-07-05T23:06:26Z</dcterms:created>
  <dcterms:modified xsi:type="dcterms:W3CDTF">2021-06-27T12:45:04Z</dcterms:modified>
</cp:coreProperties>
</file>