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85" r:id="rId2"/>
    <p:sldId id="257" r:id="rId3"/>
    <p:sldId id="258" r:id="rId4"/>
    <p:sldId id="269" r:id="rId5"/>
    <p:sldId id="270" r:id="rId6"/>
    <p:sldId id="271" r:id="rId7"/>
    <p:sldId id="286" r:id="rId8"/>
    <p:sldId id="272" r:id="rId9"/>
    <p:sldId id="264" r:id="rId10"/>
    <p:sldId id="273" r:id="rId11"/>
    <p:sldId id="274" r:id="rId12"/>
    <p:sldId id="275" r:id="rId13"/>
    <p:sldId id="265" r:id="rId14"/>
    <p:sldId id="276" r:id="rId15"/>
    <p:sldId id="277" r:id="rId16"/>
    <p:sldId id="278" r:id="rId17"/>
    <p:sldId id="266" r:id="rId18"/>
    <p:sldId id="279" r:id="rId19"/>
    <p:sldId id="280" r:id="rId20"/>
    <p:sldId id="281" r:id="rId21"/>
    <p:sldId id="267" r:id="rId22"/>
    <p:sldId id="282" r:id="rId23"/>
    <p:sldId id="283" r:id="rId24"/>
    <p:sldId id="284" r:id="rId25"/>
    <p:sldId id="268" r:id="rId26"/>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9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ye Locklair" userId="c2d7acf3736df889" providerId="LiveId" clId="{C9CEBED7-14D7-4F3C-9B6C-9E152EF949B7}"/>
    <pc:docChg chg="addSld modSld sldOrd">
      <pc:chgData name="Bettye Locklair" userId="c2d7acf3736df889" providerId="LiveId" clId="{C9CEBED7-14D7-4F3C-9B6C-9E152EF949B7}" dt="2021-08-01T22:00:43.274" v="269"/>
      <pc:docMkLst>
        <pc:docMk/>
      </pc:docMkLst>
      <pc:sldChg chg="modSp new mod ord setBg">
        <pc:chgData name="Bettye Locklair" userId="c2d7acf3736df889" providerId="LiveId" clId="{C9CEBED7-14D7-4F3C-9B6C-9E152EF949B7}" dt="2021-08-01T22:00:31.261" v="266" actId="20577"/>
        <pc:sldMkLst>
          <pc:docMk/>
          <pc:sldMk cId="3767211817" sldId="285"/>
        </pc:sldMkLst>
        <pc:spChg chg="mod">
          <ac:chgData name="Bettye Locklair" userId="c2d7acf3736df889" providerId="LiveId" clId="{C9CEBED7-14D7-4F3C-9B6C-9E152EF949B7}" dt="2021-08-01T21:50:16.740" v="42" actId="122"/>
          <ac:spMkLst>
            <pc:docMk/>
            <pc:sldMk cId="3767211817" sldId="285"/>
            <ac:spMk id="2" creationId="{0F2D90D7-61EA-4B98-9062-EDAF0328EFEB}"/>
          </ac:spMkLst>
        </pc:spChg>
        <pc:spChg chg="mod">
          <ac:chgData name="Bettye Locklair" userId="c2d7acf3736df889" providerId="LiveId" clId="{C9CEBED7-14D7-4F3C-9B6C-9E152EF949B7}" dt="2021-08-01T22:00:31.261" v="266" actId="20577"/>
          <ac:spMkLst>
            <pc:docMk/>
            <pc:sldMk cId="3767211817" sldId="285"/>
            <ac:spMk id="3" creationId="{3222E5E3-13A5-4EA6-B909-57E21394F5CB}"/>
          </ac:spMkLst>
        </pc:spChg>
      </pc:sldChg>
      <pc:sldChg chg="add ord">
        <pc:chgData name="Bettye Locklair" userId="c2d7acf3736df889" providerId="LiveId" clId="{C9CEBED7-14D7-4F3C-9B6C-9E152EF949B7}" dt="2021-08-01T22:00:43.274" v="269"/>
        <pc:sldMkLst>
          <pc:docMk/>
          <pc:sldMk cId="362301637" sldId="28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B9275BB8-A3CE-4C59-B9BF-A802F84A2174}" type="datetimeFigureOut">
              <a:rPr lang="en-US" smtClean="0"/>
              <a:t>7/31/2021</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6CCB5F8D-1EF8-46F9-A2DC-077BBEA5B2FE}" type="slidenum">
              <a:rPr lang="en-US" smtClean="0"/>
              <a:t>‹#›</a:t>
            </a:fld>
            <a:endParaRPr lang="en-US"/>
          </a:p>
        </p:txBody>
      </p:sp>
    </p:spTree>
    <p:extLst>
      <p:ext uri="{BB962C8B-B14F-4D97-AF65-F5344CB8AC3E}">
        <p14:creationId xmlns:p14="http://schemas.microsoft.com/office/powerpoint/2010/main" val="3377184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fontAlgn="base"/>
            <a:r>
              <a:rPr lang="en-US" sz="1800" dirty="0">
                <a:solidFill>
                  <a:srgbClr val="212121"/>
                </a:solidFill>
                <a:effectLst/>
                <a:latin typeface="Verdana" panose="020B0604030504040204" pitchFamily="34" charset="0"/>
                <a:ea typeface="Times New Roman" panose="02020603050405020304" pitchFamily="18" charset="0"/>
              </a:rPr>
              <a:t>WARNINGS (Col. 2:8; Matt. 7:15; 2 Cor. 11:14-15; 1 Jn 4:1-6; Mt. 15:3-4) Don’t let anyone take you captive through empty philosophy</a:t>
            </a:r>
            <a:endParaRPr lang="en-US" sz="1800" dirty="0">
              <a:effectLst/>
              <a:latin typeface="Times New Roman" panose="02020603050405020304" pitchFamily="18" charset="0"/>
              <a:ea typeface="Times New Roman" panose="02020603050405020304" pitchFamily="18" charset="0"/>
            </a:endParaRPr>
          </a:p>
          <a:p>
            <a:pPr marL="0" marR="0" fontAlgn="base"/>
            <a:r>
              <a:rPr lang="en-US" sz="1800" dirty="0">
                <a:solidFill>
                  <a:srgbClr val="212121"/>
                </a:solidFill>
                <a:effectLst/>
                <a:latin typeface="Verdana" panose="020B0604030504040204" pitchFamily="34" charset="0"/>
                <a:ea typeface="Times New Roman" panose="02020603050405020304" pitchFamily="18" charset="0"/>
              </a:rPr>
              <a:t>There are wolves in sheep’s clothing- appear as an angel of light- do good Test the spirits- is it from God- Examine what is said by Scripture  Be like the Bereans who examined Scriptures to see whether it is so Jesus is the Master Teacher overcame the devil- God says but you say Contrast between truth &amp; error, light &amp; darkness, righteousness &amp; sin, God’s wisdom &amp; man’s (Proverbs 1:7)</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810A075C-937A-4DA4-AFAA-73930EAE6C81}" type="slidenum">
              <a:rPr lang="en-US" smtClean="0"/>
              <a:t>2</a:t>
            </a:fld>
            <a:endParaRPr lang="en-US"/>
          </a:p>
        </p:txBody>
      </p:sp>
    </p:spTree>
    <p:extLst>
      <p:ext uri="{BB962C8B-B14F-4D97-AF65-F5344CB8AC3E}">
        <p14:creationId xmlns:p14="http://schemas.microsoft.com/office/powerpoint/2010/main" val="1914630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must put on the whole armor of God so that we can stand firm against the schemes of the devil.  You are more than a conqueror through Him who loved us.  You can’t control what others do but you can control what you do.  Do what is right in the sight of the Lord rather than what is right in your own eyes like the Israelites (Judges 21:25).</a:t>
            </a:r>
          </a:p>
        </p:txBody>
      </p:sp>
      <p:sp>
        <p:nvSpPr>
          <p:cNvPr id="4" name="Slide Number Placeholder 3"/>
          <p:cNvSpPr>
            <a:spLocks noGrp="1"/>
          </p:cNvSpPr>
          <p:nvPr>
            <p:ph type="sldNum" sz="quarter" idx="5"/>
          </p:nvPr>
        </p:nvSpPr>
        <p:spPr/>
        <p:txBody>
          <a:bodyPr/>
          <a:lstStyle/>
          <a:p>
            <a:fld id="{6CCB5F8D-1EF8-46F9-A2DC-077BBEA5B2FE}" type="slidenum">
              <a:rPr lang="en-US" smtClean="0"/>
              <a:t>25</a:t>
            </a:fld>
            <a:endParaRPr lang="en-US"/>
          </a:p>
        </p:txBody>
      </p:sp>
    </p:spTree>
    <p:extLst>
      <p:ext uri="{BB962C8B-B14F-4D97-AF65-F5344CB8AC3E}">
        <p14:creationId xmlns:p14="http://schemas.microsoft.com/office/powerpoint/2010/main" val="3746193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CD92C-EA03-4780-98E3-B1A57B35FFB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242396C-6395-4EEB-B760-D689657AE2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AA41359-468E-4FCC-9554-CA5DB532390A}"/>
              </a:ext>
            </a:extLst>
          </p:cNvPr>
          <p:cNvSpPr>
            <a:spLocks noGrp="1"/>
          </p:cNvSpPr>
          <p:nvPr>
            <p:ph type="dt" sz="half" idx="10"/>
          </p:nvPr>
        </p:nvSpPr>
        <p:spPr/>
        <p:txBody>
          <a:bodyPr/>
          <a:lstStyle/>
          <a:p>
            <a:fld id="{40696A21-0253-4D68-89FF-4F16B1829925}" type="datetimeFigureOut">
              <a:rPr lang="en-US" smtClean="0"/>
              <a:t>7/31/2021</a:t>
            </a:fld>
            <a:endParaRPr lang="en-US"/>
          </a:p>
        </p:txBody>
      </p:sp>
      <p:sp>
        <p:nvSpPr>
          <p:cNvPr id="5" name="Footer Placeholder 4">
            <a:extLst>
              <a:ext uri="{FF2B5EF4-FFF2-40B4-BE49-F238E27FC236}">
                <a16:creationId xmlns:a16="http://schemas.microsoft.com/office/drawing/2014/main" id="{483C0D1F-765A-4CAF-9CB5-2BBB7DEE06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078147-2CE8-4C0F-9C05-681485121D3E}"/>
              </a:ext>
            </a:extLst>
          </p:cNvPr>
          <p:cNvSpPr>
            <a:spLocks noGrp="1"/>
          </p:cNvSpPr>
          <p:nvPr>
            <p:ph type="sldNum" sz="quarter" idx="12"/>
          </p:nvPr>
        </p:nvSpPr>
        <p:spPr/>
        <p:txBody>
          <a:bodyPr/>
          <a:lstStyle/>
          <a:p>
            <a:fld id="{92FFBD9E-74C3-419B-B786-53235F6F0F58}" type="slidenum">
              <a:rPr lang="en-US" smtClean="0"/>
              <a:t>‹#›</a:t>
            </a:fld>
            <a:endParaRPr lang="en-US"/>
          </a:p>
        </p:txBody>
      </p:sp>
    </p:spTree>
    <p:extLst>
      <p:ext uri="{BB962C8B-B14F-4D97-AF65-F5344CB8AC3E}">
        <p14:creationId xmlns:p14="http://schemas.microsoft.com/office/powerpoint/2010/main" val="750651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DD459-C4B3-4EE1-A6A1-02119BF1B64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A1931E0-52EE-411D-B668-9ED50397F50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43C4C2-3E3C-45F6-BC08-CAEB1C242413}"/>
              </a:ext>
            </a:extLst>
          </p:cNvPr>
          <p:cNvSpPr>
            <a:spLocks noGrp="1"/>
          </p:cNvSpPr>
          <p:nvPr>
            <p:ph type="dt" sz="half" idx="10"/>
          </p:nvPr>
        </p:nvSpPr>
        <p:spPr/>
        <p:txBody>
          <a:bodyPr/>
          <a:lstStyle/>
          <a:p>
            <a:fld id="{40696A21-0253-4D68-89FF-4F16B1829925}" type="datetimeFigureOut">
              <a:rPr lang="en-US" smtClean="0"/>
              <a:t>7/31/2021</a:t>
            </a:fld>
            <a:endParaRPr lang="en-US"/>
          </a:p>
        </p:txBody>
      </p:sp>
      <p:sp>
        <p:nvSpPr>
          <p:cNvPr id="5" name="Footer Placeholder 4">
            <a:extLst>
              <a:ext uri="{FF2B5EF4-FFF2-40B4-BE49-F238E27FC236}">
                <a16:creationId xmlns:a16="http://schemas.microsoft.com/office/drawing/2014/main" id="{00C10833-F3CF-461D-80EB-100A3E7782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4DF593-95DF-4979-BD50-D9F786436B08}"/>
              </a:ext>
            </a:extLst>
          </p:cNvPr>
          <p:cNvSpPr>
            <a:spLocks noGrp="1"/>
          </p:cNvSpPr>
          <p:nvPr>
            <p:ph type="sldNum" sz="quarter" idx="12"/>
          </p:nvPr>
        </p:nvSpPr>
        <p:spPr/>
        <p:txBody>
          <a:bodyPr/>
          <a:lstStyle/>
          <a:p>
            <a:fld id="{92FFBD9E-74C3-419B-B786-53235F6F0F58}" type="slidenum">
              <a:rPr lang="en-US" smtClean="0"/>
              <a:t>‹#›</a:t>
            </a:fld>
            <a:endParaRPr lang="en-US"/>
          </a:p>
        </p:txBody>
      </p:sp>
    </p:spTree>
    <p:extLst>
      <p:ext uri="{BB962C8B-B14F-4D97-AF65-F5344CB8AC3E}">
        <p14:creationId xmlns:p14="http://schemas.microsoft.com/office/powerpoint/2010/main" val="3926319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6A3A9C-690E-4503-BA1A-1785C11C8B5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BACDBB-9B9D-4062-B49F-69ABA1B09A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140162-9D87-455D-ACE3-CBFA0386F589}"/>
              </a:ext>
            </a:extLst>
          </p:cNvPr>
          <p:cNvSpPr>
            <a:spLocks noGrp="1"/>
          </p:cNvSpPr>
          <p:nvPr>
            <p:ph type="dt" sz="half" idx="10"/>
          </p:nvPr>
        </p:nvSpPr>
        <p:spPr/>
        <p:txBody>
          <a:bodyPr/>
          <a:lstStyle/>
          <a:p>
            <a:fld id="{40696A21-0253-4D68-89FF-4F16B1829925}" type="datetimeFigureOut">
              <a:rPr lang="en-US" smtClean="0"/>
              <a:t>7/31/2021</a:t>
            </a:fld>
            <a:endParaRPr lang="en-US"/>
          </a:p>
        </p:txBody>
      </p:sp>
      <p:sp>
        <p:nvSpPr>
          <p:cNvPr id="5" name="Footer Placeholder 4">
            <a:extLst>
              <a:ext uri="{FF2B5EF4-FFF2-40B4-BE49-F238E27FC236}">
                <a16:creationId xmlns:a16="http://schemas.microsoft.com/office/drawing/2014/main" id="{B6A525FE-6808-4C08-AFE7-BA5881CB16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B26E0E-A5C9-4E70-A111-B35A81D69906}"/>
              </a:ext>
            </a:extLst>
          </p:cNvPr>
          <p:cNvSpPr>
            <a:spLocks noGrp="1"/>
          </p:cNvSpPr>
          <p:nvPr>
            <p:ph type="sldNum" sz="quarter" idx="12"/>
          </p:nvPr>
        </p:nvSpPr>
        <p:spPr/>
        <p:txBody>
          <a:bodyPr/>
          <a:lstStyle/>
          <a:p>
            <a:fld id="{92FFBD9E-74C3-419B-B786-53235F6F0F58}" type="slidenum">
              <a:rPr lang="en-US" smtClean="0"/>
              <a:t>‹#›</a:t>
            </a:fld>
            <a:endParaRPr lang="en-US"/>
          </a:p>
        </p:txBody>
      </p:sp>
    </p:spTree>
    <p:extLst>
      <p:ext uri="{BB962C8B-B14F-4D97-AF65-F5344CB8AC3E}">
        <p14:creationId xmlns:p14="http://schemas.microsoft.com/office/powerpoint/2010/main" val="3515290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BD627-B7D0-411F-876A-3CB99285B0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9DEC13-748B-4112-A49B-9BE068FCF8B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8998FD-1467-4198-ACBA-E2B34EF427D8}"/>
              </a:ext>
            </a:extLst>
          </p:cNvPr>
          <p:cNvSpPr>
            <a:spLocks noGrp="1"/>
          </p:cNvSpPr>
          <p:nvPr>
            <p:ph type="dt" sz="half" idx="10"/>
          </p:nvPr>
        </p:nvSpPr>
        <p:spPr/>
        <p:txBody>
          <a:bodyPr/>
          <a:lstStyle/>
          <a:p>
            <a:fld id="{40696A21-0253-4D68-89FF-4F16B1829925}" type="datetimeFigureOut">
              <a:rPr lang="en-US" smtClean="0"/>
              <a:t>7/31/2021</a:t>
            </a:fld>
            <a:endParaRPr lang="en-US"/>
          </a:p>
        </p:txBody>
      </p:sp>
      <p:sp>
        <p:nvSpPr>
          <p:cNvPr id="5" name="Footer Placeholder 4">
            <a:extLst>
              <a:ext uri="{FF2B5EF4-FFF2-40B4-BE49-F238E27FC236}">
                <a16:creationId xmlns:a16="http://schemas.microsoft.com/office/drawing/2014/main" id="{11C7736B-B611-4053-9B8A-8D4477C5B7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EA496B-075A-4C4B-9AB8-E8B4433F1F77}"/>
              </a:ext>
            </a:extLst>
          </p:cNvPr>
          <p:cNvSpPr>
            <a:spLocks noGrp="1"/>
          </p:cNvSpPr>
          <p:nvPr>
            <p:ph type="sldNum" sz="quarter" idx="12"/>
          </p:nvPr>
        </p:nvSpPr>
        <p:spPr/>
        <p:txBody>
          <a:bodyPr/>
          <a:lstStyle/>
          <a:p>
            <a:fld id="{92FFBD9E-74C3-419B-B786-53235F6F0F58}" type="slidenum">
              <a:rPr lang="en-US" smtClean="0"/>
              <a:t>‹#›</a:t>
            </a:fld>
            <a:endParaRPr lang="en-US"/>
          </a:p>
        </p:txBody>
      </p:sp>
    </p:spTree>
    <p:extLst>
      <p:ext uri="{BB962C8B-B14F-4D97-AF65-F5344CB8AC3E}">
        <p14:creationId xmlns:p14="http://schemas.microsoft.com/office/powerpoint/2010/main" val="1839354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97B0B-ECA6-4BE3-9C4A-89C644CCA61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84CA2A3-791C-4E04-9259-17FAB9DDF7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7EF46BF-C5A6-454E-81E9-6D1FB58171EF}"/>
              </a:ext>
            </a:extLst>
          </p:cNvPr>
          <p:cNvSpPr>
            <a:spLocks noGrp="1"/>
          </p:cNvSpPr>
          <p:nvPr>
            <p:ph type="dt" sz="half" idx="10"/>
          </p:nvPr>
        </p:nvSpPr>
        <p:spPr/>
        <p:txBody>
          <a:bodyPr/>
          <a:lstStyle/>
          <a:p>
            <a:fld id="{40696A21-0253-4D68-89FF-4F16B1829925}" type="datetimeFigureOut">
              <a:rPr lang="en-US" smtClean="0"/>
              <a:t>7/31/2021</a:t>
            </a:fld>
            <a:endParaRPr lang="en-US"/>
          </a:p>
        </p:txBody>
      </p:sp>
      <p:sp>
        <p:nvSpPr>
          <p:cNvPr id="5" name="Footer Placeholder 4">
            <a:extLst>
              <a:ext uri="{FF2B5EF4-FFF2-40B4-BE49-F238E27FC236}">
                <a16:creationId xmlns:a16="http://schemas.microsoft.com/office/drawing/2014/main" id="{3D86BE1F-1BE0-4F03-ABA9-D5AFC2D06C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1FA06C-A5EF-4FBD-BBFA-8A32667A5605}"/>
              </a:ext>
            </a:extLst>
          </p:cNvPr>
          <p:cNvSpPr>
            <a:spLocks noGrp="1"/>
          </p:cNvSpPr>
          <p:nvPr>
            <p:ph type="sldNum" sz="quarter" idx="12"/>
          </p:nvPr>
        </p:nvSpPr>
        <p:spPr/>
        <p:txBody>
          <a:bodyPr/>
          <a:lstStyle/>
          <a:p>
            <a:fld id="{92FFBD9E-74C3-419B-B786-53235F6F0F58}" type="slidenum">
              <a:rPr lang="en-US" smtClean="0"/>
              <a:t>‹#›</a:t>
            </a:fld>
            <a:endParaRPr lang="en-US"/>
          </a:p>
        </p:txBody>
      </p:sp>
    </p:spTree>
    <p:extLst>
      <p:ext uri="{BB962C8B-B14F-4D97-AF65-F5344CB8AC3E}">
        <p14:creationId xmlns:p14="http://schemas.microsoft.com/office/powerpoint/2010/main" val="2880392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7802C-F028-4FFB-B092-B5076499D9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3C9D66-45FF-4488-B731-8309442E133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341403-23CB-43A9-84DD-854F6145698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8F9260E-09C2-4550-94EF-35B3B161FF40}"/>
              </a:ext>
            </a:extLst>
          </p:cNvPr>
          <p:cNvSpPr>
            <a:spLocks noGrp="1"/>
          </p:cNvSpPr>
          <p:nvPr>
            <p:ph type="dt" sz="half" idx="10"/>
          </p:nvPr>
        </p:nvSpPr>
        <p:spPr/>
        <p:txBody>
          <a:bodyPr/>
          <a:lstStyle/>
          <a:p>
            <a:fld id="{40696A21-0253-4D68-89FF-4F16B1829925}" type="datetimeFigureOut">
              <a:rPr lang="en-US" smtClean="0"/>
              <a:t>7/31/2021</a:t>
            </a:fld>
            <a:endParaRPr lang="en-US"/>
          </a:p>
        </p:txBody>
      </p:sp>
      <p:sp>
        <p:nvSpPr>
          <p:cNvPr id="6" name="Footer Placeholder 5">
            <a:extLst>
              <a:ext uri="{FF2B5EF4-FFF2-40B4-BE49-F238E27FC236}">
                <a16:creationId xmlns:a16="http://schemas.microsoft.com/office/drawing/2014/main" id="{1B0CDF48-5FFA-4001-AD12-27CBB44CF5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DF4CF0-D19A-47CC-8EB8-C88AC6F463A6}"/>
              </a:ext>
            </a:extLst>
          </p:cNvPr>
          <p:cNvSpPr>
            <a:spLocks noGrp="1"/>
          </p:cNvSpPr>
          <p:nvPr>
            <p:ph type="sldNum" sz="quarter" idx="12"/>
          </p:nvPr>
        </p:nvSpPr>
        <p:spPr/>
        <p:txBody>
          <a:bodyPr/>
          <a:lstStyle/>
          <a:p>
            <a:fld id="{92FFBD9E-74C3-419B-B786-53235F6F0F58}" type="slidenum">
              <a:rPr lang="en-US" smtClean="0"/>
              <a:t>‹#›</a:t>
            </a:fld>
            <a:endParaRPr lang="en-US"/>
          </a:p>
        </p:txBody>
      </p:sp>
    </p:spTree>
    <p:extLst>
      <p:ext uri="{BB962C8B-B14F-4D97-AF65-F5344CB8AC3E}">
        <p14:creationId xmlns:p14="http://schemas.microsoft.com/office/powerpoint/2010/main" val="3280673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3A599-1EBA-4278-8CF3-BFE3BA48581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8727D06-F92A-4E64-8271-35BE41A290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972FA2-B156-464D-8E3A-B65E9BDD7B4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04E050-1F23-4BF0-8D82-0BA8FB4515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488D0F-7817-4E85-BF64-2CFADD4229E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B66A54-849E-4BDD-8A22-F4318126514B}"/>
              </a:ext>
            </a:extLst>
          </p:cNvPr>
          <p:cNvSpPr>
            <a:spLocks noGrp="1"/>
          </p:cNvSpPr>
          <p:nvPr>
            <p:ph type="dt" sz="half" idx="10"/>
          </p:nvPr>
        </p:nvSpPr>
        <p:spPr/>
        <p:txBody>
          <a:bodyPr/>
          <a:lstStyle/>
          <a:p>
            <a:fld id="{40696A21-0253-4D68-89FF-4F16B1829925}" type="datetimeFigureOut">
              <a:rPr lang="en-US" smtClean="0"/>
              <a:t>7/31/2021</a:t>
            </a:fld>
            <a:endParaRPr lang="en-US"/>
          </a:p>
        </p:txBody>
      </p:sp>
      <p:sp>
        <p:nvSpPr>
          <p:cNvPr id="8" name="Footer Placeholder 7">
            <a:extLst>
              <a:ext uri="{FF2B5EF4-FFF2-40B4-BE49-F238E27FC236}">
                <a16:creationId xmlns:a16="http://schemas.microsoft.com/office/drawing/2014/main" id="{9797B337-49BE-447D-BF14-FF3EE0A7BA7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9AE17CE-3C9B-4766-90E7-C6897C4E03DD}"/>
              </a:ext>
            </a:extLst>
          </p:cNvPr>
          <p:cNvSpPr>
            <a:spLocks noGrp="1"/>
          </p:cNvSpPr>
          <p:nvPr>
            <p:ph type="sldNum" sz="quarter" idx="12"/>
          </p:nvPr>
        </p:nvSpPr>
        <p:spPr/>
        <p:txBody>
          <a:bodyPr/>
          <a:lstStyle/>
          <a:p>
            <a:fld id="{92FFBD9E-74C3-419B-B786-53235F6F0F58}" type="slidenum">
              <a:rPr lang="en-US" smtClean="0"/>
              <a:t>‹#›</a:t>
            </a:fld>
            <a:endParaRPr lang="en-US"/>
          </a:p>
        </p:txBody>
      </p:sp>
    </p:spTree>
    <p:extLst>
      <p:ext uri="{BB962C8B-B14F-4D97-AF65-F5344CB8AC3E}">
        <p14:creationId xmlns:p14="http://schemas.microsoft.com/office/powerpoint/2010/main" val="3760849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8081E-B8B7-4D6E-82D2-F8D1629A83D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1D2651E-4E31-448A-9D44-C42B5F2D149B}"/>
              </a:ext>
            </a:extLst>
          </p:cNvPr>
          <p:cNvSpPr>
            <a:spLocks noGrp="1"/>
          </p:cNvSpPr>
          <p:nvPr>
            <p:ph type="dt" sz="half" idx="10"/>
          </p:nvPr>
        </p:nvSpPr>
        <p:spPr/>
        <p:txBody>
          <a:bodyPr/>
          <a:lstStyle/>
          <a:p>
            <a:fld id="{40696A21-0253-4D68-89FF-4F16B1829925}" type="datetimeFigureOut">
              <a:rPr lang="en-US" smtClean="0"/>
              <a:t>7/31/2021</a:t>
            </a:fld>
            <a:endParaRPr lang="en-US"/>
          </a:p>
        </p:txBody>
      </p:sp>
      <p:sp>
        <p:nvSpPr>
          <p:cNvPr id="4" name="Footer Placeholder 3">
            <a:extLst>
              <a:ext uri="{FF2B5EF4-FFF2-40B4-BE49-F238E27FC236}">
                <a16:creationId xmlns:a16="http://schemas.microsoft.com/office/drawing/2014/main" id="{40D84ACF-50D0-4D0D-9241-CDF7B1F44B9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AF56AD8-104E-4F5C-8B08-66336ADF84F5}"/>
              </a:ext>
            </a:extLst>
          </p:cNvPr>
          <p:cNvSpPr>
            <a:spLocks noGrp="1"/>
          </p:cNvSpPr>
          <p:nvPr>
            <p:ph type="sldNum" sz="quarter" idx="12"/>
          </p:nvPr>
        </p:nvSpPr>
        <p:spPr/>
        <p:txBody>
          <a:bodyPr/>
          <a:lstStyle/>
          <a:p>
            <a:fld id="{92FFBD9E-74C3-419B-B786-53235F6F0F58}" type="slidenum">
              <a:rPr lang="en-US" smtClean="0"/>
              <a:t>‹#›</a:t>
            </a:fld>
            <a:endParaRPr lang="en-US"/>
          </a:p>
        </p:txBody>
      </p:sp>
    </p:spTree>
    <p:extLst>
      <p:ext uri="{BB962C8B-B14F-4D97-AF65-F5344CB8AC3E}">
        <p14:creationId xmlns:p14="http://schemas.microsoft.com/office/powerpoint/2010/main" val="1795605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8A3E6-88A8-4649-B164-C00D60909C39}"/>
              </a:ext>
            </a:extLst>
          </p:cNvPr>
          <p:cNvSpPr>
            <a:spLocks noGrp="1"/>
          </p:cNvSpPr>
          <p:nvPr>
            <p:ph type="dt" sz="half" idx="10"/>
          </p:nvPr>
        </p:nvSpPr>
        <p:spPr/>
        <p:txBody>
          <a:bodyPr/>
          <a:lstStyle/>
          <a:p>
            <a:fld id="{40696A21-0253-4D68-89FF-4F16B1829925}" type="datetimeFigureOut">
              <a:rPr lang="en-US" smtClean="0"/>
              <a:t>7/31/2021</a:t>
            </a:fld>
            <a:endParaRPr lang="en-US"/>
          </a:p>
        </p:txBody>
      </p:sp>
      <p:sp>
        <p:nvSpPr>
          <p:cNvPr id="3" name="Footer Placeholder 2">
            <a:extLst>
              <a:ext uri="{FF2B5EF4-FFF2-40B4-BE49-F238E27FC236}">
                <a16:creationId xmlns:a16="http://schemas.microsoft.com/office/drawing/2014/main" id="{0E7B50E8-D8C1-4D69-9933-4EEA76647E5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2BADAC8-6192-4211-9A96-31D220B45F08}"/>
              </a:ext>
            </a:extLst>
          </p:cNvPr>
          <p:cNvSpPr>
            <a:spLocks noGrp="1"/>
          </p:cNvSpPr>
          <p:nvPr>
            <p:ph type="sldNum" sz="quarter" idx="12"/>
          </p:nvPr>
        </p:nvSpPr>
        <p:spPr/>
        <p:txBody>
          <a:bodyPr/>
          <a:lstStyle/>
          <a:p>
            <a:fld id="{92FFBD9E-74C3-419B-B786-53235F6F0F58}" type="slidenum">
              <a:rPr lang="en-US" smtClean="0"/>
              <a:t>‹#›</a:t>
            </a:fld>
            <a:endParaRPr lang="en-US"/>
          </a:p>
        </p:txBody>
      </p:sp>
    </p:spTree>
    <p:extLst>
      <p:ext uri="{BB962C8B-B14F-4D97-AF65-F5344CB8AC3E}">
        <p14:creationId xmlns:p14="http://schemas.microsoft.com/office/powerpoint/2010/main" val="1837951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3B726-8E61-4372-82B4-2D927CCC84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1C7AFB9-371F-43B4-B4CB-EFA57D0EF1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7FA9A7-4640-4142-A024-B65D4B51F6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1B460C-AC0C-49C7-98C3-2FEF53C99E12}"/>
              </a:ext>
            </a:extLst>
          </p:cNvPr>
          <p:cNvSpPr>
            <a:spLocks noGrp="1"/>
          </p:cNvSpPr>
          <p:nvPr>
            <p:ph type="dt" sz="half" idx="10"/>
          </p:nvPr>
        </p:nvSpPr>
        <p:spPr/>
        <p:txBody>
          <a:bodyPr/>
          <a:lstStyle/>
          <a:p>
            <a:fld id="{40696A21-0253-4D68-89FF-4F16B1829925}" type="datetimeFigureOut">
              <a:rPr lang="en-US" smtClean="0"/>
              <a:t>7/31/2021</a:t>
            </a:fld>
            <a:endParaRPr lang="en-US"/>
          </a:p>
        </p:txBody>
      </p:sp>
      <p:sp>
        <p:nvSpPr>
          <p:cNvPr id="6" name="Footer Placeholder 5">
            <a:extLst>
              <a:ext uri="{FF2B5EF4-FFF2-40B4-BE49-F238E27FC236}">
                <a16:creationId xmlns:a16="http://schemas.microsoft.com/office/drawing/2014/main" id="{43DD9D43-FB5F-4079-A71D-243E82456E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2D3419-6C46-455B-BEF6-C3D8BEAF567E}"/>
              </a:ext>
            </a:extLst>
          </p:cNvPr>
          <p:cNvSpPr>
            <a:spLocks noGrp="1"/>
          </p:cNvSpPr>
          <p:nvPr>
            <p:ph type="sldNum" sz="quarter" idx="12"/>
          </p:nvPr>
        </p:nvSpPr>
        <p:spPr/>
        <p:txBody>
          <a:bodyPr/>
          <a:lstStyle/>
          <a:p>
            <a:fld id="{92FFBD9E-74C3-419B-B786-53235F6F0F58}" type="slidenum">
              <a:rPr lang="en-US" smtClean="0"/>
              <a:t>‹#›</a:t>
            </a:fld>
            <a:endParaRPr lang="en-US"/>
          </a:p>
        </p:txBody>
      </p:sp>
    </p:spTree>
    <p:extLst>
      <p:ext uri="{BB962C8B-B14F-4D97-AF65-F5344CB8AC3E}">
        <p14:creationId xmlns:p14="http://schemas.microsoft.com/office/powerpoint/2010/main" val="4232389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AE159-162B-4593-8B24-C009803BE5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4FA607D-811E-46FB-8931-FB4046693F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B961246-BC5F-4392-A5E8-CB2567A0A7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97E117-D7F3-4104-B7D7-277BC262BBA1}"/>
              </a:ext>
            </a:extLst>
          </p:cNvPr>
          <p:cNvSpPr>
            <a:spLocks noGrp="1"/>
          </p:cNvSpPr>
          <p:nvPr>
            <p:ph type="dt" sz="half" idx="10"/>
          </p:nvPr>
        </p:nvSpPr>
        <p:spPr/>
        <p:txBody>
          <a:bodyPr/>
          <a:lstStyle/>
          <a:p>
            <a:fld id="{40696A21-0253-4D68-89FF-4F16B1829925}" type="datetimeFigureOut">
              <a:rPr lang="en-US" smtClean="0"/>
              <a:t>7/31/2021</a:t>
            </a:fld>
            <a:endParaRPr lang="en-US"/>
          </a:p>
        </p:txBody>
      </p:sp>
      <p:sp>
        <p:nvSpPr>
          <p:cNvPr id="6" name="Footer Placeholder 5">
            <a:extLst>
              <a:ext uri="{FF2B5EF4-FFF2-40B4-BE49-F238E27FC236}">
                <a16:creationId xmlns:a16="http://schemas.microsoft.com/office/drawing/2014/main" id="{C4F30E31-DCAC-4233-95AD-0C00043EF9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F48BCB-B0BD-43CD-87DF-70A4D4E60897}"/>
              </a:ext>
            </a:extLst>
          </p:cNvPr>
          <p:cNvSpPr>
            <a:spLocks noGrp="1"/>
          </p:cNvSpPr>
          <p:nvPr>
            <p:ph type="sldNum" sz="quarter" idx="12"/>
          </p:nvPr>
        </p:nvSpPr>
        <p:spPr/>
        <p:txBody>
          <a:bodyPr/>
          <a:lstStyle/>
          <a:p>
            <a:fld id="{92FFBD9E-74C3-419B-B786-53235F6F0F58}" type="slidenum">
              <a:rPr lang="en-US" smtClean="0"/>
              <a:t>‹#›</a:t>
            </a:fld>
            <a:endParaRPr lang="en-US"/>
          </a:p>
        </p:txBody>
      </p:sp>
    </p:spTree>
    <p:extLst>
      <p:ext uri="{BB962C8B-B14F-4D97-AF65-F5344CB8AC3E}">
        <p14:creationId xmlns:p14="http://schemas.microsoft.com/office/powerpoint/2010/main" val="128322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572678-22CA-4D73-B1A4-54CEF9E883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41FE0DA-1BF9-4BE7-96D3-C00E04395A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6EFD39-D835-4CE4-9257-A573792DF9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696A21-0253-4D68-89FF-4F16B1829925}" type="datetimeFigureOut">
              <a:rPr lang="en-US" smtClean="0"/>
              <a:t>7/31/2021</a:t>
            </a:fld>
            <a:endParaRPr lang="en-US"/>
          </a:p>
        </p:txBody>
      </p:sp>
      <p:sp>
        <p:nvSpPr>
          <p:cNvPr id="5" name="Footer Placeholder 4">
            <a:extLst>
              <a:ext uri="{FF2B5EF4-FFF2-40B4-BE49-F238E27FC236}">
                <a16:creationId xmlns:a16="http://schemas.microsoft.com/office/drawing/2014/main" id="{DBF1A8C2-96EF-479C-8EF7-4561B9A7EC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D6DF035-8DAF-464C-BDA6-956B5ECDE1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FFBD9E-74C3-419B-B786-53235F6F0F58}" type="slidenum">
              <a:rPr lang="en-US" smtClean="0"/>
              <a:t>‹#›</a:t>
            </a:fld>
            <a:endParaRPr lang="en-US"/>
          </a:p>
        </p:txBody>
      </p:sp>
    </p:spTree>
    <p:extLst>
      <p:ext uri="{BB962C8B-B14F-4D97-AF65-F5344CB8AC3E}">
        <p14:creationId xmlns:p14="http://schemas.microsoft.com/office/powerpoint/2010/main" val="38563401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D90D7-61EA-4B98-9062-EDAF0328EFEB}"/>
              </a:ext>
            </a:extLst>
          </p:cNvPr>
          <p:cNvSpPr>
            <a:spLocks noGrp="1"/>
          </p:cNvSpPr>
          <p:nvPr>
            <p:ph type="title"/>
          </p:nvPr>
        </p:nvSpPr>
        <p:spPr>
          <a:xfrm>
            <a:off x="0" y="1"/>
            <a:ext cx="12192000" cy="1103085"/>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3222E5E3-13A5-4EA6-B909-57E21394F5CB}"/>
              </a:ext>
            </a:extLst>
          </p:cNvPr>
          <p:cNvSpPr>
            <a:spLocks noGrp="1"/>
          </p:cNvSpPr>
          <p:nvPr>
            <p:ph idx="1"/>
          </p:nvPr>
        </p:nvSpPr>
        <p:spPr>
          <a:xfrm>
            <a:off x="-1" y="1103086"/>
            <a:ext cx="12191999" cy="5754913"/>
          </a:xfrm>
        </p:spPr>
        <p:txBody>
          <a:bodyPr>
            <a:normAutofit/>
          </a:bodyPr>
          <a:lstStyle/>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452- He Keeps Me Singing</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48s- Thy Word- then Opening Prayer</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152- By Christ Redeemed</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500- Give Me the Bible</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Sermon- Humanism, its Goals</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297- Prepare to Meet Thy God</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Closing Song &amp; Closing Prayer</a:t>
            </a:r>
          </a:p>
          <a:p>
            <a:pPr marL="0" indent="0">
              <a:buNone/>
            </a:pP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67211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C19D2A7-4C10-4035-B9B4-A923CC4ECE5A}"/>
              </a:ext>
            </a:extLst>
          </p:cNvPr>
          <p:cNvGraphicFramePr>
            <a:graphicFrameLocks noGrp="1"/>
          </p:cNvGraphicFramePr>
          <p:nvPr>
            <p:ph idx="1"/>
            <p:extLst>
              <p:ext uri="{D42A27DB-BD31-4B8C-83A1-F6EECF244321}">
                <p14:modId xmlns:p14="http://schemas.microsoft.com/office/powerpoint/2010/main" val="2530964610"/>
              </p:ext>
            </p:extLst>
          </p:nvPr>
        </p:nvGraphicFramePr>
        <p:xfrm>
          <a:off x="0" y="1"/>
          <a:ext cx="12192000" cy="6857999"/>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126012618"/>
                    </a:ext>
                  </a:extLst>
                </a:gridCol>
                <a:gridCol w="6096000">
                  <a:extLst>
                    <a:ext uri="{9D8B030D-6E8A-4147-A177-3AD203B41FA5}">
                      <a16:colId xmlns:a16="http://schemas.microsoft.com/office/drawing/2014/main" val="3206933552"/>
                    </a:ext>
                  </a:extLst>
                </a:gridCol>
              </a:tblGrid>
              <a:tr h="716852">
                <a:tc>
                  <a:txBody>
                    <a:bodyPr/>
                    <a:lstStyle/>
                    <a:p>
                      <a:pPr marL="0" marR="0" algn="ctr">
                        <a:lnSpc>
                          <a:spcPct val="107000"/>
                        </a:lnSpc>
                        <a:spcBef>
                          <a:spcPts val="0"/>
                        </a:spcBef>
                        <a:spcAft>
                          <a:spcPts val="0"/>
                        </a:spcAft>
                      </a:pPr>
                      <a:r>
                        <a:rPr lang="en-US" sz="4400" b="0" dirty="0">
                          <a:solidFill>
                            <a:srgbClr val="FFC000"/>
                          </a:solidFill>
                          <a:effectLst/>
                          <a:latin typeface="Tahoma" panose="020B0604030504040204" pitchFamily="34" charset="0"/>
                          <a:ea typeface="Tahoma" panose="020B0604030504040204" pitchFamily="34" charset="0"/>
                          <a:cs typeface="Tahoma" panose="020B0604030504040204" pitchFamily="34" charset="0"/>
                        </a:rPr>
                        <a:t>Humanism- It’s Goals</a:t>
                      </a:r>
                    </a:p>
                  </a:txBody>
                  <a:tcPr marL="68580" marR="68580" marT="0" marB="0"/>
                </a:tc>
                <a:tc>
                  <a:txBody>
                    <a:bodyPr/>
                    <a:lstStyle/>
                    <a:p>
                      <a:pPr marL="0" marR="0" algn="ctr">
                        <a:lnSpc>
                          <a:spcPct val="107000"/>
                        </a:lnSpc>
                        <a:spcBef>
                          <a:spcPts val="0"/>
                        </a:spcBef>
                        <a:spcAft>
                          <a:spcPts val="0"/>
                        </a:spcAft>
                      </a:pPr>
                      <a:r>
                        <a:rPr lang="en-US" sz="4400" b="0" dirty="0">
                          <a:effectLst/>
                          <a:latin typeface="Tahoma" panose="020B0604030504040204" pitchFamily="34" charset="0"/>
                          <a:ea typeface="Tahoma" panose="020B0604030504040204" pitchFamily="34" charset="0"/>
                          <a:cs typeface="Tahoma" panose="020B0604030504040204" pitchFamily="34" charset="0"/>
                        </a:rPr>
                        <a:t>God’s Word</a:t>
                      </a:r>
                    </a:p>
                  </a:txBody>
                  <a:tcPr marL="68580" marR="68580" marT="0" marB="0"/>
                </a:tc>
                <a:extLst>
                  <a:ext uri="{0D108BD9-81ED-4DB2-BD59-A6C34878D82A}">
                    <a16:rowId xmlns:a16="http://schemas.microsoft.com/office/drawing/2014/main" val="1187918128"/>
                  </a:ext>
                </a:extLst>
              </a:tr>
              <a:tr h="1269596">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End worship and service to God</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739930361"/>
                  </a:ext>
                </a:extLst>
              </a:tr>
              <a:tr h="4871551">
                <a:tc>
                  <a:txBody>
                    <a:bodyPr/>
                    <a:lstStyle/>
                    <a:p>
                      <a:pPr marL="0" marR="0" algn="ctr">
                        <a:lnSpc>
                          <a:spcPct val="107000"/>
                        </a:lnSpc>
                        <a:spcBef>
                          <a:spcPts val="0"/>
                        </a:spcBef>
                        <a:spcAft>
                          <a:spcPts val="0"/>
                        </a:spcAft>
                      </a:pPr>
                      <a:r>
                        <a:rPr lang="en-US" sz="3600" b="0" i="1" dirty="0">
                          <a:effectLst/>
                          <a:latin typeface="Tahoma" panose="020B0604030504040204" pitchFamily="34" charset="0"/>
                          <a:ea typeface="Tahoma" panose="020B0604030504040204" pitchFamily="34" charset="0"/>
                          <a:cs typeface="Tahoma" panose="020B0604030504040204" pitchFamily="34" charset="0"/>
                        </a:rPr>
                        <a:t>“Tenth: It follows that there will be no uniquely religious emotions &amp; attitudes of the kind hitherto associated with belief in the supernatural” (HM 1)</a:t>
                      </a:r>
                    </a:p>
                  </a:txBody>
                  <a:tcPr marL="68580" marR="68580" marT="0" marB="0"/>
                </a:tc>
                <a:tc>
                  <a:txBody>
                    <a:bodyPr/>
                    <a:lstStyle/>
                    <a:p>
                      <a:pPr marL="0" marR="0" algn="ctr">
                        <a:lnSpc>
                          <a:spcPct val="107000"/>
                        </a:lnSpc>
                        <a:spcBef>
                          <a:spcPts val="0"/>
                        </a:spcBef>
                        <a:spcAft>
                          <a:spcPts val="0"/>
                        </a:spcAft>
                      </a:pPr>
                      <a:endParaRPr lang="en-US" sz="3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502786442"/>
                  </a:ext>
                </a:extLst>
              </a:tr>
            </a:tbl>
          </a:graphicData>
        </a:graphic>
      </p:graphicFrame>
    </p:spTree>
    <p:extLst>
      <p:ext uri="{BB962C8B-B14F-4D97-AF65-F5344CB8AC3E}">
        <p14:creationId xmlns:p14="http://schemas.microsoft.com/office/powerpoint/2010/main" val="2054695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C19D2A7-4C10-4035-B9B4-A923CC4ECE5A}"/>
              </a:ext>
            </a:extLst>
          </p:cNvPr>
          <p:cNvGraphicFramePr>
            <a:graphicFrameLocks noGrp="1"/>
          </p:cNvGraphicFramePr>
          <p:nvPr>
            <p:ph idx="1"/>
            <p:extLst>
              <p:ext uri="{D42A27DB-BD31-4B8C-83A1-F6EECF244321}">
                <p14:modId xmlns:p14="http://schemas.microsoft.com/office/powerpoint/2010/main" val="468337540"/>
              </p:ext>
            </p:extLst>
          </p:nvPr>
        </p:nvGraphicFramePr>
        <p:xfrm>
          <a:off x="0" y="1"/>
          <a:ext cx="12192000" cy="6857999"/>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126012618"/>
                    </a:ext>
                  </a:extLst>
                </a:gridCol>
                <a:gridCol w="6096000">
                  <a:extLst>
                    <a:ext uri="{9D8B030D-6E8A-4147-A177-3AD203B41FA5}">
                      <a16:colId xmlns:a16="http://schemas.microsoft.com/office/drawing/2014/main" val="3206933552"/>
                    </a:ext>
                  </a:extLst>
                </a:gridCol>
              </a:tblGrid>
              <a:tr h="716852">
                <a:tc>
                  <a:txBody>
                    <a:bodyPr/>
                    <a:lstStyle/>
                    <a:p>
                      <a:pPr marL="0" marR="0" algn="ctr">
                        <a:lnSpc>
                          <a:spcPct val="107000"/>
                        </a:lnSpc>
                        <a:spcBef>
                          <a:spcPts val="0"/>
                        </a:spcBef>
                        <a:spcAft>
                          <a:spcPts val="0"/>
                        </a:spcAft>
                      </a:pPr>
                      <a:r>
                        <a:rPr lang="en-US" sz="4400" b="0" dirty="0">
                          <a:effectLst/>
                          <a:latin typeface="Tahoma" panose="020B0604030504040204" pitchFamily="34" charset="0"/>
                          <a:ea typeface="Tahoma" panose="020B0604030504040204" pitchFamily="34" charset="0"/>
                          <a:cs typeface="Tahoma" panose="020B0604030504040204" pitchFamily="34" charset="0"/>
                        </a:rPr>
                        <a:t>Humanism- It’s Goals</a:t>
                      </a:r>
                    </a:p>
                  </a:txBody>
                  <a:tcPr marL="68580" marR="68580" marT="0" marB="0"/>
                </a:tc>
                <a:tc>
                  <a:txBody>
                    <a:bodyPr/>
                    <a:lstStyle/>
                    <a:p>
                      <a:pPr marL="0" marR="0" algn="ctr">
                        <a:lnSpc>
                          <a:spcPct val="107000"/>
                        </a:lnSpc>
                        <a:spcBef>
                          <a:spcPts val="0"/>
                        </a:spcBef>
                        <a:spcAft>
                          <a:spcPts val="0"/>
                        </a:spcAft>
                      </a:pPr>
                      <a:r>
                        <a:rPr lang="en-US" sz="44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God’s Word</a:t>
                      </a:r>
                    </a:p>
                  </a:txBody>
                  <a:tcPr marL="68580" marR="68580" marT="0" marB="0"/>
                </a:tc>
                <a:extLst>
                  <a:ext uri="{0D108BD9-81ED-4DB2-BD59-A6C34878D82A}">
                    <a16:rowId xmlns:a16="http://schemas.microsoft.com/office/drawing/2014/main" val="1187918128"/>
                  </a:ext>
                </a:extLst>
              </a:tr>
              <a:tr h="1269596">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End worship and service to God</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Worship God in spirit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&amp; truth (John 4:24)</a:t>
                      </a:r>
                    </a:p>
                  </a:txBody>
                  <a:tcPr marL="68580" marR="68580" marT="0" marB="0"/>
                </a:tc>
                <a:extLst>
                  <a:ext uri="{0D108BD9-81ED-4DB2-BD59-A6C34878D82A}">
                    <a16:rowId xmlns:a16="http://schemas.microsoft.com/office/drawing/2014/main" val="739930361"/>
                  </a:ext>
                </a:extLst>
              </a:tr>
              <a:tr h="4871551">
                <a:tc>
                  <a:txBody>
                    <a:bodyPr/>
                    <a:lstStyle/>
                    <a:p>
                      <a:pPr marL="0" marR="0" algn="ctr">
                        <a:lnSpc>
                          <a:spcPct val="107000"/>
                        </a:lnSpc>
                        <a:spcBef>
                          <a:spcPts val="0"/>
                        </a:spcBef>
                        <a:spcAft>
                          <a:spcPts val="0"/>
                        </a:spcAft>
                      </a:pPr>
                      <a:r>
                        <a:rPr lang="en-US" sz="3600" b="0" i="1" dirty="0">
                          <a:effectLst/>
                          <a:latin typeface="Tahoma" panose="020B0604030504040204" pitchFamily="34" charset="0"/>
                          <a:ea typeface="Tahoma" panose="020B0604030504040204" pitchFamily="34" charset="0"/>
                          <a:cs typeface="Tahoma" panose="020B0604030504040204" pitchFamily="34" charset="0"/>
                        </a:rPr>
                        <a:t>“Tenth: It follows that there will be no uniquely religious emotions &amp; attitudes of the kind hitherto associated with belief in the supernatural” (HM 1)</a:t>
                      </a:r>
                    </a:p>
                  </a:txBody>
                  <a:tcPr marL="68580" marR="68580" marT="0" marB="0"/>
                </a:tc>
                <a:tc>
                  <a:txBody>
                    <a:bodyPr/>
                    <a:lstStyle/>
                    <a:p>
                      <a:pPr marL="0" marR="0" algn="ctr">
                        <a:lnSpc>
                          <a:spcPct val="107000"/>
                        </a:lnSpc>
                        <a:spcBef>
                          <a:spcPts val="0"/>
                        </a:spcBef>
                        <a:spcAft>
                          <a:spcPts val="0"/>
                        </a:spcAft>
                      </a:pPr>
                      <a:endParaRPr lang="en-US" sz="3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502786442"/>
                  </a:ext>
                </a:extLst>
              </a:tr>
            </a:tbl>
          </a:graphicData>
        </a:graphic>
      </p:graphicFrame>
    </p:spTree>
    <p:extLst>
      <p:ext uri="{BB962C8B-B14F-4D97-AF65-F5344CB8AC3E}">
        <p14:creationId xmlns:p14="http://schemas.microsoft.com/office/powerpoint/2010/main" val="1151127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C19D2A7-4C10-4035-B9B4-A923CC4ECE5A}"/>
              </a:ext>
            </a:extLst>
          </p:cNvPr>
          <p:cNvGraphicFramePr>
            <a:graphicFrameLocks noGrp="1"/>
          </p:cNvGraphicFramePr>
          <p:nvPr>
            <p:ph idx="1"/>
            <p:extLst>
              <p:ext uri="{D42A27DB-BD31-4B8C-83A1-F6EECF244321}">
                <p14:modId xmlns:p14="http://schemas.microsoft.com/office/powerpoint/2010/main" val="460487937"/>
              </p:ext>
            </p:extLst>
          </p:nvPr>
        </p:nvGraphicFramePr>
        <p:xfrm>
          <a:off x="0" y="1"/>
          <a:ext cx="12192000" cy="6857999"/>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126012618"/>
                    </a:ext>
                  </a:extLst>
                </a:gridCol>
                <a:gridCol w="6096000">
                  <a:extLst>
                    <a:ext uri="{9D8B030D-6E8A-4147-A177-3AD203B41FA5}">
                      <a16:colId xmlns:a16="http://schemas.microsoft.com/office/drawing/2014/main" val="3206933552"/>
                    </a:ext>
                  </a:extLst>
                </a:gridCol>
              </a:tblGrid>
              <a:tr h="716852">
                <a:tc>
                  <a:txBody>
                    <a:bodyPr/>
                    <a:lstStyle/>
                    <a:p>
                      <a:pPr marL="0" marR="0" algn="ctr">
                        <a:lnSpc>
                          <a:spcPct val="107000"/>
                        </a:lnSpc>
                        <a:spcBef>
                          <a:spcPts val="0"/>
                        </a:spcBef>
                        <a:spcAft>
                          <a:spcPts val="0"/>
                        </a:spcAft>
                      </a:pPr>
                      <a:r>
                        <a:rPr lang="en-US" sz="4400" b="0" dirty="0">
                          <a:effectLst/>
                          <a:latin typeface="Tahoma" panose="020B0604030504040204" pitchFamily="34" charset="0"/>
                          <a:ea typeface="Tahoma" panose="020B0604030504040204" pitchFamily="34" charset="0"/>
                          <a:cs typeface="Tahoma" panose="020B0604030504040204" pitchFamily="34" charset="0"/>
                        </a:rPr>
                        <a:t>Humanism- It’s Goals</a:t>
                      </a:r>
                    </a:p>
                  </a:txBody>
                  <a:tcPr marL="68580" marR="68580" marT="0" marB="0"/>
                </a:tc>
                <a:tc>
                  <a:txBody>
                    <a:bodyPr/>
                    <a:lstStyle/>
                    <a:p>
                      <a:pPr marL="0" marR="0" algn="ctr">
                        <a:lnSpc>
                          <a:spcPct val="107000"/>
                        </a:lnSpc>
                        <a:spcBef>
                          <a:spcPts val="0"/>
                        </a:spcBef>
                        <a:spcAft>
                          <a:spcPts val="0"/>
                        </a:spcAft>
                      </a:pPr>
                      <a:r>
                        <a:rPr lang="en-US" sz="44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God’s Word</a:t>
                      </a:r>
                    </a:p>
                  </a:txBody>
                  <a:tcPr marL="68580" marR="68580" marT="0" marB="0"/>
                </a:tc>
                <a:extLst>
                  <a:ext uri="{0D108BD9-81ED-4DB2-BD59-A6C34878D82A}">
                    <a16:rowId xmlns:a16="http://schemas.microsoft.com/office/drawing/2014/main" val="1187918128"/>
                  </a:ext>
                </a:extLst>
              </a:tr>
              <a:tr h="1269596">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End worship and service to God</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Worship God in spirit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&amp; truth (John 4:24)</a:t>
                      </a:r>
                    </a:p>
                  </a:txBody>
                  <a:tcPr marL="68580" marR="68580" marT="0" marB="0"/>
                </a:tc>
                <a:extLst>
                  <a:ext uri="{0D108BD9-81ED-4DB2-BD59-A6C34878D82A}">
                    <a16:rowId xmlns:a16="http://schemas.microsoft.com/office/drawing/2014/main" val="739930361"/>
                  </a:ext>
                </a:extLst>
              </a:tr>
              <a:tr h="4871551">
                <a:tc>
                  <a:txBody>
                    <a:bodyPr/>
                    <a:lstStyle/>
                    <a:p>
                      <a:pPr marL="0" marR="0" algn="ctr">
                        <a:lnSpc>
                          <a:spcPct val="107000"/>
                        </a:lnSpc>
                        <a:spcBef>
                          <a:spcPts val="0"/>
                        </a:spcBef>
                        <a:spcAft>
                          <a:spcPts val="0"/>
                        </a:spcAft>
                      </a:pPr>
                      <a:r>
                        <a:rPr lang="en-US" sz="3600" b="0" i="1" dirty="0">
                          <a:effectLst/>
                          <a:latin typeface="Tahoma" panose="020B0604030504040204" pitchFamily="34" charset="0"/>
                          <a:ea typeface="Tahoma" panose="020B0604030504040204" pitchFamily="34" charset="0"/>
                          <a:cs typeface="Tahoma" panose="020B0604030504040204" pitchFamily="34" charset="0"/>
                        </a:rPr>
                        <a:t>“Tenth: It follows that there will be no uniquely religious emotions &amp; attitudes of the kind hitherto associated with belief in the supernatural” (HM 1)</a:t>
                      </a:r>
                    </a:p>
                  </a:txBody>
                  <a:tcPr marL="68580" marR="68580" marT="0" marB="0"/>
                </a:tc>
                <a:tc>
                  <a:txBody>
                    <a:bodyPr/>
                    <a:lstStyle/>
                    <a:p>
                      <a:pPr marL="0" marR="0" algn="ctr">
                        <a:lnSpc>
                          <a:spcPct val="107000"/>
                        </a:lnSpc>
                        <a:spcBef>
                          <a:spcPts val="0"/>
                        </a:spcBef>
                        <a:spcAft>
                          <a:spcPts val="0"/>
                        </a:spcAft>
                      </a:pPr>
                      <a:r>
                        <a:rPr lang="en-US" sz="3200" b="0" dirty="0">
                          <a:effectLst/>
                          <a:latin typeface="Tahoma" panose="020B0604030504040204" pitchFamily="34" charset="0"/>
                          <a:ea typeface="Tahoma" panose="020B0604030504040204" pitchFamily="34" charset="0"/>
                          <a:cs typeface="Tahoma" panose="020B0604030504040204" pitchFamily="34" charset="0"/>
                        </a:rPr>
                        <a:t>When Jesus was tempted by the devil to worship him, He said, “You shall worship the Lord your God and serve Him only”</a:t>
                      </a:r>
                    </a:p>
                    <a:p>
                      <a:pPr marL="0" marR="0" algn="ctr">
                        <a:lnSpc>
                          <a:spcPct val="107000"/>
                        </a:lnSpc>
                        <a:spcBef>
                          <a:spcPts val="0"/>
                        </a:spcBef>
                        <a:spcAft>
                          <a:spcPts val="0"/>
                        </a:spcAft>
                      </a:pPr>
                      <a:r>
                        <a:rPr lang="en-US" sz="3200" b="0" dirty="0">
                          <a:effectLst/>
                          <a:latin typeface="Tahoma" panose="020B0604030504040204" pitchFamily="34" charset="0"/>
                          <a:ea typeface="Tahoma" panose="020B0604030504040204" pitchFamily="34" charset="0"/>
                          <a:cs typeface="Tahoma" panose="020B0604030504040204" pitchFamily="34" charset="0"/>
                        </a:rPr>
                        <a:t>(Matt. 4:10)</a:t>
                      </a:r>
                    </a:p>
                    <a:p>
                      <a:pPr marL="0" marR="0" algn="ctr">
                        <a:lnSpc>
                          <a:spcPct val="107000"/>
                        </a:lnSpc>
                        <a:spcBef>
                          <a:spcPts val="0"/>
                        </a:spcBef>
                        <a:spcAft>
                          <a:spcPts val="0"/>
                        </a:spcAft>
                      </a:pPr>
                      <a:endParaRPr lang="en-US" sz="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200" b="0" dirty="0">
                          <a:effectLst/>
                          <a:latin typeface="Tahoma" panose="020B0604030504040204" pitchFamily="34" charset="0"/>
                          <a:ea typeface="Tahoma" panose="020B0604030504040204" pitchFamily="34" charset="0"/>
                          <a:cs typeface="Tahoma" panose="020B0604030504040204" pitchFamily="34" charset="0"/>
                        </a:rPr>
                        <a:t>We should love God with all our heart, soul, strength &amp; mind</a:t>
                      </a:r>
                    </a:p>
                    <a:p>
                      <a:pPr marL="0" marR="0" algn="ctr">
                        <a:lnSpc>
                          <a:spcPct val="107000"/>
                        </a:lnSpc>
                        <a:spcBef>
                          <a:spcPts val="0"/>
                        </a:spcBef>
                        <a:spcAft>
                          <a:spcPts val="0"/>
                        </a:spcAft>
                      </a:pPr>
                      <a:r>
                        <a:rPr lang="en-US" sz="3200" b="0" dirty="0">
                          <a:effectLst/>
                          <a:latin typeface="Tahoma" panose="020B0604030504040204" pitchFamily="34" charset="0"/>
                          <a:ea typeface="Tahoma" panose="020B0604030504040204" pitchFamily="34" charset="0"/>
                          <a:cs typeface="Tahoma" panose="020B0604030504040204" pitchFamily="34" charset="0"/>
                        </a:rPr>
                        <a:t>(Matt. 22:37) </a:t>
                      </a:r>
                    </a:p>
                    <a:p>
                      <a:pPr marL="0" marR="0" algn="ctr">
                        <a:lnSpc>
                          <a:spcPct val="107000"/>
                        </a:lnSpc>
                        <a:spcBef>
                          <a:spcPts val="0"/>
                        </a:spcBef>
                        <a:spcAft>
                          <a:spcPts val="0"/>
                        </a:spcAft>
                      </a:pPr>
                      <a:endParaRPr lang="en-US" sz="3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502786442"/>
                  </a:ext>
                </a:extLst>
              </a:tr>
            </a:tbl>
          </a:graphicData>
        </a:graphic>
      </p:graphicFrame>
    </p:spTree>
    <p:extLst>
      <p:ext uri="{BB962C8B-B14F-4D97-AF65-F5344CB8AC3E}">
        <p14:creationId xmlns:p14="http://schemas.microsoft.com/office/powerpoint/2010/main" val="37323750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C19D2A7-4C10-4035-B9B4-A923CC4ECE5A}"/>
              </a:ext>
            </a:extLst>
          </p:cNvPr>
          <p:cNvGraphicFramePr>
            <a:graphicFrameLocks noGrp="1"/>
          </p:cNvGraphicFramePr>
          <p:nvPr>
            <p:ph idx="1"/>
            <p:extLst>
              <p:ext uri="{D42A27DB-BD31-4B8C-83A1-F6EECF244321}">
                <p14:modId xmlns:p14="http://schemas.microsoft.com/office/powerpoint/2010/main" val="3938493677"/>
              </p:ext>
            </p:extLst>
          </p:nvPr>
        </p:nvGraphicFramePr>
        <p:xfrm>
          <a:off x="0" y="1"/>
          <a:ext cx="12192000" cy="6834315"/>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126012618"/>
                    </a:ext>
                  </a:extLst>
                </a:gridCol>
                <a:gridCol w="6096000">
                  <a:extLst>
                    <a:ext uri="{9D8B030D-6E8A-4147-A177-3AD203B41FA5}">
                      <a16:colId xmlns:a16="http://schemas.microsoft.com/office/drawing/2014/main" val="3206933552"/>
                    </a:ext>
                  </a:extLst>
                </a:gridCol>
              </a:tblGrid>
              <a:tr h="716852">
                <a:tc>
                  <a:txBody>
                    <a:bodyPr/>
                    <a:lstStyle/>
                    <a:p>
                      <a:pPr marL="0" marR="0" algn="ctr">
                        <a:lnSpc>
                          <a:spcPct val="107000"/>
                        </a:lnSpc>
                        <a:spcBef>
                          <a:spcPts val="0"/>
                        </a:spcBef>
                        <a:spcAft>
                          <a:spcPts val="0"/>
                        </a:spcAft>
                      </a:pPr>
                      <a:r>
                        <a:rPr lang="en-US" sz="4400" b="0" dirty="0">
                          <a:solidFill>
                            <a:srgbClr val="FFC000"/>
                          </a:solidFill>
                          <a:effectLst/>
                          <a:latin typeface="Tahoma" panose="020B0604030504040204" pitchFamily="34" charset="0"/>
                          <a:ea typeface="Tahoma" panose="020B0604030504040204" pitchFamily="34" charset="0"/>
                          <a:cs typeface="Tahoma" panose="020B0604030504040204" pitchFamily="34" charset="0"/>
                        </a:rPr>
                        <a:t>Humanism- It’s Goals</a:t>
                      </a:r>
                    </a:p>
                  </a:txBody>
                  <a:tcPr marL="68580" marR="68580" marT="0" marB="0"/>
                </a:tc>
                <a:tc>
                  <a:txBody>
                    <a:bodyPr/>
                    <a:lstStyle/>
                    <a:p>
                      <a:pPr marL="0" marR="0" algn="ctr">
                        <a:lnSpc>
                          <a:spcPct val="107000"/>
                        </a:lnSpc>
                        <a:spcBef>
                          <a:spcPts val="0"/>
                        </a:spcBef>
                        <a:spcAft>
                          <a:spcPts val="0"/>
                        </a:spcAft>
                      </a:pPr>
                      <a:r>
                        <a:rPr lang="en-US" sz="4400" b="0" dirty="0">
                          <a:effectLst/>
                          <a:latin typeface="Tahoma" panose="020B0604030504040204" pitchFamily="34" charset="0"/>
                          <a:ea typeface="Tahoma" panose="020B0604030504040204" pitchFamily="34" charset="0"/>
                          <a:cs typeface="Tahoma" panose="020B0604030504040204" pitchFamily="34" charset="0"/>
                        </a:rPr>
                        <a:t>God’s Word</a:t>
                      </a:r>
                    </a:p>
                  </a:txBody>
                  <a:tcPr marL="68580" marR="68580" marT="0" marB="0"/>
                </a:tc>
                <a:extLst>
                  <a:ext uri="{0D108BD9-81ED-4DB2-BD59-A6C34878D82A}">
                    <a16:rowId xmlns:a16="http://schemas.microsoft.com/office/drawing/2014/main" val="1187918128"/>
                  </a:ext>
                </a:extLst>
              </a:tr>
              <a:tr h="126959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Right to abortion, divorce, euthanasia, &amp; suicide</a:t>
                      </a: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739930361"/>
                  </a:ext>
                </a:extLst>
              </a:tr>
              <a:tr h="4847867">
                <a:tc>
                  <a:txBody>
                    <a:bodyPr/>
                    <a:lstStyle/>
                    <a:p>
                      <a:pPr marL="0" marR="0" algn="ctr">
                        <a:lnSpc>
                          <a:spcPct val="107000"/>
                        </a:lnSpc>
                        <a:spcBef>
                          <a:spcPts val="0"/>
                        </a:spcBef>
                        <a:spcAft>
                          <a:spcPts val="0"/>
                        </a:spcAft>
                      </a:pPr>
                      <a:endParaRPr lang="en-US" sz="3100" b="0" i="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2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620126550"/>
                  </a:ext>
                </a:extLst>
              </a:tr>
            </a:tbl>
          </a:graphicData>
        </a:graphic>
      </p:graphicFrame>
    </p:spTree>
    <p:extLst>
      <p:ext uri="{BB962C8B-B14F-4D97-AF65-F5344CB8AC3E}">
        <p14:creationId xmlns:p14="http://schemas.microsoft.com/office/powerpoint/2010/main" val="4044543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C19D2A7-4C10-4035-B9B4-A923CC4ECE5A}"/>
              </a:ext>
            </a:extLst>
          </p:cNvPr>
          <p:cNvGraphicFramePr>
            <a:graphicFrameLocks noGrp="1"/>
          </p:cNvGraphicFramePr>
          <p:nvPr>
            <p:ph idx="1"/>
            <p:extLst>
              <p:ext uri="{D42A27DB-BD31-4B8C-83A1-F6EECF244321}">
                <p14:modId xmlns:p14="http://schemas.microsoft.com/office/powerpoint/2010/main" val="2053440602"/>
              </p:ext>
            </p:extLst>
          </p:nvPr>
        </p:nvGraphicFramePr>
        <p:xfrm>
          <a:off x="0" y="1"/>
          <a:ext cx="12192000" cy="6996154"/>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126012618"/>
                    </a:ext>
                  </a:extLst>
                </a:gridCol>
                <a:gridCol w="6096000">
                  <a:extLst>
                    <a:ext uri="{9D8B030D-6E8A-4147-A177-3AD203B41FA5}">
                      <a16:colId xmlns:a16="http://schemas.microsoft.com/office/drawing/2014/main" val="3206933552"/>
                    </a:ext>
                  </a:extLst>
                </a:gridCol>
              </a:tblGrid>
              <a:tr h="716852">
                <a:tc>
                  <a:txBody>
                    <a:bodyPr/>
                    <a:lstStyle/>
                    <a:p>
                      <a:pPr marL="0" marR="0" algn="ctr">
                        <a:lnSpc>
                          <a:spcPct val="107000"/>
                        </a:lnSpc>
                        <a:spcBef>
                          <a:spcPts val="0"/>
                        </a:spcBef>
                        <a:spcAft>
                          <a:spcPts val="0"/>
                        </a:spcAft>
                      </a:pPr>
                      <a:r>
                        <a:rPr lang="en-US" sz="4400" b="0" dirty="0">
                          <a:solidFill>
                            <a:srgbClr val="FFC000"/>
                          </a:solidFill>
                          <a:effectLst/>
                          <a:latin typeface="Tahoma" panose="020B0604030504040204" pitchFamily="34" charset="0"/>
                          <a:ea typeface="Tahoma" panose="020B0604030504040204" pitchFamily="34" charset="0"/>
                          <a:cs typeface="Tahoma" panose="020B0604030504040204" pitchFamily="34" charset="0"/>
                        </a:rPr>
                        <a:t>Humanism- It’s Goals</a:t>
                      </a:r>
                    </a:p>
                  </a:txBody>
                  <a:tcPr marL="68580" marR="68580" marT="0" marB="0"/>
                </a:tc>
                <a:tc>
                  <a:txBody>
                    <a:bodyPr/>
                    <a:lstStyle/>
                    <a:p>
                      <a:pPr marL="0" marR="0" algn="ctr">
                        <a:lnSpc>
                          <a:spcPct val="107000"/>
                        </a:lnSpc>
                        <a:spcBef>
                          <a:spcPts val="0"/>
                        </a:spcBef>
                        <a:spcAft>
                          <a:spcPts val="0"/>
                        </a:spcAft>
                      </a:pPr>
                      <a:r>
                        <a:rPr lang="en-US" sz="4400" b="0" dirty="0">
                          <a:effectLst/>
                          <a:latin typeface="Tahoma" panose="020B0604030504040204" pitchFamily="34" charset="0"/>
                          <a:ea typeface="Tahoma" panose="020B0604030504040204" pitchFamily="34" charset="0"/>
                          <a:cs typeface="Tahoma" panose="020B0604030504040204" pitchFamily="34" charset="0"/>
                        </a:rPr>
                        <a:t>God’s Word</a:t>
                      </a:r>
                    </a:p>
                  </a:txBody>
                  <a:tcPr marL="68580" marR="68580" marT="0" marB="0"/>
                </a:tc>
                <a:extLst>
                  <a:ext uri="{0D108BD9-81ED-4DB2-BD59-A6C34878D82A}">
                    <a16:rowId xmlns:a16="http://schemas.microsoft.com/office/drawing/2014/main" val="1187918128"/>
                  </a:ext>
                </a:extLst>
              </a:tr>
              <a:tr h="126959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Right to abortion, divorce, euthanasia, &amp; suicide</a:t>
                      </a: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739930361"/>
                  </a:ext>
                </a:extLst>
              </a:tr>
              <a:tr h="4847867">
                <a:tc>
                  <a:txBody>
                    <a:bodyPr/>
                    <a:lstStyle/>
                    <a:p>
                      <a:pPr marL="0" marR="0" algn="ctr">
                        <a:lnSpc>
                          <a:spcPct val="107000"/>
                        </a:lnSpc>
                        <a:spcBef>
                          <a:spcPts val="0"/>
                        </a:spcBef>
                        <a:spcAft>
                          <a:spcPts val="0"/>
                        </a:spcAft>
                      </a:pPr>
                      <a:r>
                        <a:rPr lang="en-US" sz="3100" b="0" i="1" dirty="0">
                          <a:effectLst/>
                          <a:latin typeface="Tahoma" panose="020B0604030504040204" pitchFamily="34" charset="0"/>
                          <a:ea typeface="Tahoma" panose="020B0604030504040204" pitchFamily="34" charset="0"/>
                          <a:cs typeface="Tahoma" panose="020B0604030504040204" pitchFamily="34" charset="0"/>
                        </a:rPr>
                        <a:t>“Sixth: …orthodox religions &amp; puritanical cultures unduly repress sexual conduct. The right to birth control, abortion &amp; divorce should be recognized…to enhance freedom…the individual must experience a full range of civil liberties…it also includes euthanasia, &amp; the right to suicide” (HM II)</a:t>
                      </a:r>
                    </a:p>
                  </a:txBody>
                  <a:tcPr marL="68580" marR="68580" marT="0" marB="0"/>
                </a:tc>
                <a:tc>
                  <a:txBody>
                    <a:bodyPr/>
                    <a:lstStyle/>
                    <a:p>
                      <a:pPr marL="0" marR="0" algn="ctr">
                        <a:lnSpc>
                          <a:spcPct val="107000"/>
                        </a:lnSpc>
                        <a:spcBef>
                          <a:spcPts val="0"/>
                        </a:spcBef>
                        <a:spcAft>
                          <a:spcPts val="0"/>
                        </a:spcAft>
                      </a:pPr>
                      <a:endParaRPr lang="en-US" sz="2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620126550"/>
                  </a:ext>
                </a:extLst>
              </a:tr>
            </a:tbl>
          </a:graphicData>
        </a:graphic>
      </p:graphicFrame>
    </p:spTree>
    <p:extLst>
      <p:ext uri="{BB962C8B-B14F-4D97-AF65-F5344CB8AC3E}">
        <p14:creationId xmlns:p14="http://schemas.microsoft.com/office/powerpoint/2010/main" val="4249257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C19D2A7-4C10-4035-B9B4-A923CC4ECE5A}"/>
              </a:ext>
            </a:extLst>
          </p:cNvPr>
          <p:cNvGraphicFramePr>
            <a:graphicFrameLocks noGrp="1"/>
          </p:cNvGraphicFramePr>
          <p:nvPr>
            <p:ph idx="1"/>
            <p:extLst>
              <p:ext uri="{D42A27DB-BD31-4B8C-83A1-F6EECF244321}">
                <p14:modId xmlns:p14="http://schemas.microsoft.com/office/powerpoint/2010/main" val="2075945484"/>
              </p:ext>
            </p:extLst>
          </p:nvPr>
        </p:nvGraphicFramePr>
        <p:xfrm>
          <a:off x="0" y="1"/>
          <a:ext cx="12192000" cy="6996154"/>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126012618"/>
                    </a:ext>
                  </a:extLst>
                </a:gridCol>
                <a:gridCol w="6096000">
                  <a:extLst>
                    <a:ext uri="{9D8B030D-6E8A-4147-A177-3AD203B41FA5}">
                      <a16:colId xmlns:a16="http://schemas.microsoft.com/office/drawing/2014/main" val="3206933552"/>
                    </a:ext>
                  </a:extLst>
                </a:gridCol>
              </a:tblGrid>
              <a:tr h="716852">
                <a:tc>
                  <a:txBody>
                    <a:bodyPr/>
                    <a:lstStyle/>
                    <a:p>
                      <a:pPr marL="0" marR="0" algn="ctr">
                        <a:lnSpc>
                          <a:spcPct val="107000"/>
                        </a:lnSpc>
                        <a:spcBef>
                          <a:spcPts val="0"/>
                        </a:spcBef>
                        <a:spcAft>
                          <a:spcPts val="0"/>
                        </a:spcAft>
                      </a:pPr>
                      <a:r>
                        <a:rPr lang="en-US" sz="4400" b="0" dirty="0">
                          <a:effectLst/>
                          <a:latin typeface="Tahoma" panose="020B0604030504040204" pitchFamily="34" charset="0"/>
                          <a:ea typeface="Tahoma" panose="020B0604030504040204" pitchFamily="34" charset="0"/>
                          <a:cs typeface="Tahoma" panose="020B0604030504040204" pitchFamily="34" charset="0"/>
                        </a:rPr>
                        <a:t>Humanism- It’s Goals</a:t>
                      </a:r>
                    </a:p>
                  </a:txBody>
                  <a:tcPr marL="68580" marR="68580" marT="0" marB="0"/>
                </a:tc>
                <a:tc>
                  <a:txBody>
                    <a:bodyPr/>
                    <a:lstStyle/>
                    <a:p>
                      <a:pPr marL="0" marR="0" algn="ctr">
                        <a:lnSpc>
                          <a:spcPct val="107000"/>
                        </a:lnSpc>
                        <a:spcBef>
                          <a:spcPts val="0"/>
                        </a:spcBef>
                        <a:spcAft>
                          <a:spcPts val="0"/>
                        </a:spcAft>
                      </a:pPr>
                      <a:r>
                        <a:rPr lang="en-US" sz="44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God’s Word</a:t>
                      </a:r>
                    </a:p>
                  </a:txBody>
                  <a:tcPr marL="68580" marR="68580" marT="0" marB="0"/>
                </a:tc>
                <a:extLst>
                  <a:ext uri="{0D108BD9-81ED-4DB2-BD59-A6C34878D82A}">
                    <a16:rowId xmlns:a16="http://schemas.microsoft.com/office/drawing/2014/main" val="1187918128"/>
                  </a:ext>
                </a:extLst>
              </a:tr>
              <a:tr h="126959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Right to abortion, divorce, euthanasia, &amp; suicide</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Don’t have the right to sin- be holy like God </a:t>
                      </a:r>
                    </a:p>
                  </a:txBody>
                  <a:tcPr marL="68580" marR="68580" marT="0" marB="0"/>
                </a:tc>
                <a:extLst>
                  <a:ext uri="{0D108BD9-81ED-4DB2-BD59-A6C34878D82A}">
                    <a16:rowId xmlns:a16="http://schemas.microsoft.com/office/drawing/2014/main" val="739930361"/>
                  </a:ext>
                </a:extLst>
              </a:tr>
              <a:tr h="4847867">
                <a:tc>
                  <a:txBody>
                    <a:bodyPr/>
                    <a:lstStyle/>
                    <a:p>
                      <a:pPr marL="0" marR="0" algn="ctr">
                        <a:lnSpc>
                          <a:spcPct val="107000"/>
                        </a:lnSpc>
                        <a:spcBef>
                          <a:spcPts val="0"/>
                        </a:spcBef>
                        <a:spcAft>
                          <a:spcPts val="0"/>
                        </a:spcAft>
                      </a:pPr>
                      <a:r>
                        <a:rPr lang="en-US" sz="3100" b="0" i="1" dirty="0">
                          <a:effectLst/>
                          <a:latin typeface="Tahoma" panose="020B0604030504040204" pitchFamily="34" charset="0"/>
                          <a:ea typeface="Tahoma" panose="020B0604030504040204" pitchFamily="34" charset="0"/>
                          <a:cs typeface="Tahoma" panose="020B0604030504040204" pitchFamily="34" charset="0"/>
                        </a:rPr>
                        <a:t>“Sixth: …orthodox religions &amp; puritanical cultures unduly repress sexual conduct. The right to birth control, abortion &amp; divorce should be recognized…to enhance freedom…the individual must experience a full range of civil liberties…it also includes euthanasia, &amp; the right to suicide” (HM II)</a:t>
                      </a:r>
                    </a:p>
                  </a:txBody>
                  <a:tcPr marL="68580" marR="68580" marT="0" marB="0"/>
                </a:tc>
                <a:tc>
                  <a:txBody>
                    <a:bodyPr/>
                    <a:lstStyle/>
                    <a:p>
                      <a:pPr marL="0" marR="0" algn="ctr">
                        <a:lnSpc>
                          <a:spcPct val="107000"/>
                        </a:lnSpc>
                        <a:spcBef>
                          <a:spcPts val="0"/>
                        </a:spcBef>
                        <a:spcAft>
                          <a:spcPts val="0"/>
                        </a:spcAft>
                      </a:pPr>
                      <a:endParaRPr lang="en-US" sz="2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620126550"/>
                  </a:ext>
                </a:extLst>
              </a:tr>
            </a:tbl>
          </a:graphicData>
        </a:graphic>
      </p:graphicFrame>
    </p:spTree>
    <p:extLst>
      <p:ext uri="{BB962C8B-B14F-4D97-AF65-F5344CB8AC3E}">
        <p14:creationId xmlns:p14="http://schemas.microsoft.com/office/powerpoint/2010/main" val="29316469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C19D2A7-4C10-4035-B9B4-A923CC4ECE5A}"/>
              </a:ext>
            </a:extLst>
          </p:cNvPr>
          <p:cNvGraphicFramePr>
            <a:graphicFrameLocks noGrp="1"/>
          </p:cNvGraphicFramePr>
          <p:nvPr>
            <p:ph idx="1"/>
            <p:extLst>
              <p:ext uri="{D42A27DB-BD31-4B8C-83A1-F6EECF244321}">
                <p14:modId xmlns:p14="http://schemas.microsoft.com/office/powerpoint/2010/main" val="3018880424"/>
              </p:ext>
            </p:extLst>
          </p:nvPr>
        </p:nvGraphicFramePr>
        <p:xfrm>
          <a:off x="0" y="1"/>
          <a:ext cx="12192000" cy="7120677"/>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126012618"/>
                    </a:ext>
                  </a:extLst>
                </a:gridCol>
                <a:gridCol w="6096000">
                  <a:extLst>
                    <a:ext uri="{9D8B030D-6E8A-4147-A177-3AD203B41FA5}">
                      <a16:colId xmlns:a16="http://schemas.microsoft.com/office/drawing/2014/main" val="3206933552"/>
                    </a:ext>
                  </a:extLst>
                </a:gridCol>
              </a:tblGrid>
              <a:tr h="716852">
                <a:tc>
                  <a:txBody>
                    <a:bodyPr/>
                    <a:lstStyle/>
                    <a:p>
                      <a:pPr marL="0" marR="0" algn="ctr">
                        <a:lnSpc>
                          <a:spcPct val="107000"/>
                        </a:lnSpc>
                        <a:spcBef>
                          <a:spcPts val="0"/>
                        </a:spcBef>
                        <a:spcAft>
                          <a:spcPts val="0"/>
                        </a:spcAft>
                      </a:pPr>
                      <a:r>
                        <a:rPr lang="en-US" sz="4400" b="0" dirty="0">
                          <a:effectLst/>
                          <a:latin typeface="Tahoma" panose="020B0604030504040204" pitchFamily="34" charset="0"/>
                          <a:ea typeface="Tahoma" panose="020B0604030504040204" pitchFamily="34" charset="0"/>
                          <a:cs typeface="Tahoma" panose="020B0604030504040204" pitchFamily="34" charset="0"/>
                        </a:rPr>
                        <a:t>Humanism- It’s Goals</a:t>
                      </a:r>
                    </a:p>
                  </a:txBody>
                  <a:tcPr marL="68580" marR="68580" marT="0" marB="0"/>
                </a:tc>
                <a:tc>
                  <a:txBody>
                    <a:bodyPr/>
                    <a:lstStyle/>
                    <a:p>
                      <a:pPr marL="0" marR="0" algn="ctr">
                        <a:lnSpc>
                          <a:spcPct val="107000"/>
                        </a:lnSpc>
                        <a:spcBef>
                          <a:spcPts val="0"/>
                        </a:spcBef>
                        <a:spcAft>
                          <a:spcPts val="0"/>
                        </a:spcAft>
                      </a:pPr>
                      <a:r>
                        <a:rPr lang="en-US" sz="44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God’s Word</a:t>
                      </a:r>
                    </a:p>
                  </a:txBody>
                  <a:tcPr marL="68580" marR="68580" marT="0" marB="0"/>
                </a:tc>
                <a:extLst>
                  <a:ext uri="{0D108BD9-81ED-4DB2-BD59-A6C34878D82A}">
                    <a16:rowId xmlns:a16="http://schemas.microsoft.com/office/drawing/2014/main" val="1187918128"/>
                  </a:ext>
                </a:extLst>
              </a:tr>
              <a:tr h="126959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Right to abortion, divorce, euthanasia, &amp; suicide</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Don’t have the right to sin- be holy like God </a:t>
                      </a:r>
                    </a:p>
                  </a:txBody>
                  <a:tcPr marL="68580" marR="68580" marT="0" marB="0"/>
                </a:tc>
                <a:extLst>
                  <a:ext uri="{0D108BD9-81ED-4DB2-BD59-A6C34878D82A}">
                    <a16:rowId xmlns:a16="http://schemas.microsoft.com/office/drawing/2014/main" val="739930361"/>
                  </a:ext>
                </a:extLst>
              </a:tr>
              <a:tr h="4847867">
                <a:tc>
                  <a:txBody>
                    <a:bodyPr/>
                    <a:lstStyle/>
                    <a:p>
                      <a:pPr marL="0" marR="0" algn="ctr">
                        <a:lnSpc>
                          <a:spcPct val="107000"/>
                        </a:lnSpc>
                        <a:spcBef>
                          <a:spcPts val="0"/>
                        </a:spcBef>
                        <a:spcAft>
                          <a:spcPts val="0"/>
                        </a:spcAft>
                      </a:pPr>
                      <a:r>
                        <a:rPr lang="en-US" sz="3100" b="0" i="1" dirty="0">
                          <a:effectLst/>
                          <a:latin typeface="Tahoma" panose="020B0604030504040204" pitchFamily="34" charset="0"/>
                          <a:ea typeface="Tahoma" panose="020B0604030504040204" pitchFamily="34" charset="0"/>
                          <a:cs typeface="Tahoma" panose="020B0604030504040204" pitchFamily="34" charset="0"/>
                        </a:rPr>
                        <a:t>“Sixth: …orthodox religions &amp; puritanical cultures unduly repress sexual conduct. The right to birth control, abortion &amp; divorce should be recognized…to enhance freedom…the individual must experience a full range of civil liberties…it also includes euthanasia, &amp; the right to suicide” (HM II)</a:t>
                      </a:r>
                    </a:p>
                  </a:txBody>
                  <a:tcPr marL="68580" marR="68580" marT="0" marB="0"/>
                </a:tc>
                <a:tc>
                  <a:txBody>
                    <a:bodyPr/>
                    <a:lstStyle/>
                    <a:p>
                      <a:pPr marL="0" marR="0" algn="ctr">
                        <a:lnSpc>
                          <a:spcPct val="107000"/>
                        </a:lnSpc>
                        <a:spcBef>
                          <a:spcPts val="0"/>
                        </a:spcBef>
                        <a:spcAft>
                          <a:spcPts val="0"/>
                        </a:spcAft>
                      </a:pPr>
                      <a:r>
                        <a:rPr lang="en-US" sz="3200" b="0" dirty="0">
                          <a:effectLst/>
                          <a:latin typeface="Tahoma" panose="020B0604030504040204" pitchFamily="34" charset="0"/>
                          <a:ea typeface="Tahoma" panose="020B0604030504040204" pitchFamily="34" charset="0"/>
                          <a:cs typeface="Tahoma" panose="020B0604030504040204" pitchFamily="34" charset="0"/>
                        </a:rPr>
                        <a:t>God created marriage in the beginning &amp; desires that one man &amp; one woman be joined together for life (Matt. 19:6) with the one exception of adultery (Matt. 19:9)</a:t>
                      </a:r>
                    </a:p>
                    <a:p>
                      <a:pPr marL="0" marR="0" algn="ctr">
                        <a:lnSpc>
                          <a:spcPct val="107000"/>
                        </a:lnSpc>
                        <a:spcBef>
                          <a:spcPts val="0"/>
                        </a:spcBef>
                        <a:spcAft>
                          <a:spcPts val="0"/>
                        </a:spcAft>
                      </a:pPr>
                      <a:endParaRPr lang="en-US" sz="5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200" b="0" dirty="0">
                          <a:effectLst/>
                          <a:latin typeface="Tahoma" panose="020B0604030504040204" pitchFamily="34" charset="0"/>
                          <a:ea typeface="Tahoma" panose="020B0604030504040204" pitchFamily="34" charset="0"/>
                          <a:cs typeface="Tahoma" panose="020B0604030504040204" pitchFamily="34" charset="0"/>
                        </a:rPr>
                        <a:t>Abortion, euthanasia, &amp; suicide is the shedding of blood which God hates (Prov. 6:17)</a:t>
                      </a:r>
                    </a:p>
                    <a:p>
                      <a:pPr marL="0" marR="0" algn="ctr">
                        <a:lnSpc>
                          <a:spcPct val="107000"/>
                        </a:lnSpc>
                        <a:spcBef>
                          <a:spcPts val="0"/>
                        </a:spcBef>
                        <a:spcAft>
                          <a:spcPts val="0"/>
                        </a:spcAft>
                      </a:pPr>
                      <a:endParaRPr lang="en-US" sz="2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620126550"/>
                  </a:ext>
                </a:extLst>
              </a:tr>
            </a:tbl>
          </a:graphicData>
        </a:graphic>
      </p:graphicFrame>
    </p:spTree>
    <p:extLst>
      <p:ext uri="{BB962C8B-B14F-4D97-AF65-F5344CB8AC3E}">
        <p14:creationId xmlns:p14="http://schemas.microsoft.com/office/powerpoint/2010/main" val="2693074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C19D2A7-4C10-4035-B9B4-A923CC4ECE5A}"/>
              </a:ext>
            </a:extLst>
          </p:cNvPr>
          <p:cNvGraphicFramePr>
            <a:graphicFrameLocks noGrp="1"/>
          </p:cNvGraphicFramePr>
          <p:nvPr>
            <p:ph idx="1"/>
            <p:extLst>
              <p:ext uri="{D42A27DB-BD31-4B8C-83A1-F6EECF244321}">
                <p14:modId xmlns:p14="http://schemas.microsoft.com/office/powerpoint/2010/main" val="4068148716"/>
              </p:ext>
            </p:extLst>
          </p:nvPr>
        </p:nvGraphicFramePr>
        <p:xfrm>
          <a:off x="0" y="2"/>
          <a:ext cx="12192000" cy="6857998"/>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126012618"/>
                    </a:ext>
                  </a:extLst>
                </a:gridCol>
                <a:gridCol w="6096000">
                  <a:extLst>
                    <a:ext uri="{9D8B030D-6E8A-4147-A177-3AD203B41FA5}">
                      <a16:colId xmlns:a16="http://schemas.microsoft.com/office/drawing/2014/main" val="3206933552"/>
                    </a:ext>
                  </a:extLst>
                </a:gridCol>
              </a:tblGrid>
              <a:tr h="744063">
                <a:tc>
                  <a:txBody>
                    <a:bodyPr/>
                    <a:lstStyle/>
                    <a:p>
                      <a:pPr marL="0" marR="0" algn="ctr">
                        <a:lnSpc>
                          <a:spcPct val="107000"/>
                        </a:lnSpc>
                        <a:spcBef>
                          <a:spcPts val="0"/>
                        </a:spcBef>
                        <a:spcAft>
                          <a:spcPts val="0"/>
                        </a:spcAft>
                      </a:pPr>
                      <a:r>
                        <a:rPr lang="en-US" sz="4400" b="0" dirty="0">
                          <a:solidFill>
                            <a:srgbClr val="FFC000"/>
                          </a:solidFill>
                          <a:effectLst/>
                          <a:latin typeface="Tahoma" panose="020B0604030504040204" pitchFamily="34" charset="0"/>
                          <a:ea typeface="Tahoma" panose="020B0604030504040204" pitchFamily="34" charset="0"/>
                          <a:cs typeface="Tahoma" panose="020B0604030504040204" pitchFamily="34" charset="0"/>
                        </a:rPr>
                        <a:t>Humanism- It’s Goals</a:t>
                      </a:r>
                    </a:p>
                  </a:txBody>
                  <a:tcPr marL="68580" marR="68580" marT="0" marB="0"/>
                </a:tc>
                <a:tc>
                  <a:txBody>
                    <a:bodyPr/>
                    <a:lstStyle/>
                    <a:p>
                      <a:pPr marL="0" marR="0" algn="ctr">
                        <a:lnSpc>
                          <a:spcPct val="107000"/>
                        </a:lnSpc>
                        <a:spcBef>
                          <a:spcPts val="0"/>
                        </a:spcBef>
                        <a:spcAft>
                          <a:spcPts val="0"/>
                        </a:spcAft>
                      </a:pPr>
                      <a:r>
                        <a:rPr lang="en-US" sz="4400" b="0" dirty="0">
                          <a:effectLst/>
                          <a:latin typeface="Tahoma" panose="020B0604030504040204" pitchFamily="34" charset="0"/>
                          <a:ea typeface="Tahoma" panose="020B0604030504040204" pitchFamily="34" charset="0"/>
                          <a:cs typeface="Tahoma" panose="020B0604030504040204" pitchFamily="34" charset="0"/>
                        </a:rPr>
                        <a:t>God’s Word</a:t>
                      </a:r>
                    </a:p>
                  </a:txBody>
                  <a:tcPr marL="68580" marR="68580" marT="0" marB="0"/>
                </a:tc>
                <a:extLst>
                  <a:ext uri="{0D108BD9-81ED-4DB2-BD59-A6C34878D82A}">
                    <a16:rowId xmlns:a16="http://schemas.microsoft.com/office/drawing/2014/main" val="1187918128"/>
                  </a:ext>
                </a:extLst>
              </a:tr>
              <a:tr h="1277760">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Total sexual freedom between consenting adults</a:t>
                      </a: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739930361"/>
                  </a:ext>
                </a:extLst>
              </a:tr>
              <a:tr h="4836175">
                <a:tc>
                  <a:txBody>
                    <a:bodyPr/>
                    <a:lstStyle/>
                    <a:p>
                      <a:pPr marL="0" marR="0" algn="ctr">
                        <a:lnSpc>
                          <a:spcPct val="107000"/>
                        </a:lnSpc>
                        <a:spcBef>
                          <a:spcPts val="0"/>
                        </a:spcBef>
                        <a:spcAft>
                          <a:spcPts val="0"/>
                        </a:spcAft>
                      </a:pPr>
                      <a:endParaRPr lang="en-US" sz="3100" b="0" i="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620126550"/>
                  </a:ext>
                </a:extLst>
              </a:tr>
            </a:tbl>
          </a:graphicData>
        </a:graphic>
      </p:graphicFrame>
    </p:spTree>
    <p:extLst>
      <p:ext uri="{BB962C8B-B14F-4D97-AF65-F5344CB8AC3E}">
        <p14:creationId xmlns:p14="http://schemas.microsoft.com/office/powerpoint/2010/main" val="42614641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C19D2A7-4C10-4035-B9B4-A923CC4ECE5A}"/>
              </a:ext>
            </a:extLst>
          </p:cNvPr>
          <p:cNvGraphicFramePr>
            <a:graphicFrameLocks noGrp="1"/>
          </p:cNvGraphicFramePr>
          <p:nvPr>
            <p:ph idx="1"/>
            <p:extLst>
              <p:ext uri="{D42A27DB-BD31-4B8C-83A1-F6EECF244321}">
                <p14:modId xmlns:p14="http://schemas.microsoft.com/office/powerpoint/2010/main" val="132263290"/>
              </p:ext>
            </p:extLst>
          </p:nvPr>
        </p:nvGraphicFramePr>
        <p:xfrm>
          <a:off x="0" y="2"/>
          <a:ext cx="12192000" cy="6857998"/>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126012618"/>
                    </a:ext>
                  </a:extLst>
                </a:gridCol>
                <a:gridCol w="6096000">
                  <a:extLst>
                    <a:ext uri="{9D8B030D-6E8A-4147-A177-3AD203B41FA5}">
                      <a16:colId xmlns:a16="http://schemas.microsoft.com/office/drawing/2014/main" val="3206933552"/>
                    </a:ext>
                  </a:extLst>
                </a:gridCol>
              </a:tblGrid>
              <a:tr h="744063">
                <a:tc>
                  <a:txBody>
                    <a:bodyPr/>
                    <a:lstStyle/>
                    <a:p>
                      <a:pPr marL="0" marR="0" algn="ctr">
                        <a:lnSpc>
                          <a:spcPct val="107000"/>
                        </a:lnSpc>
                        <a:spcBef>
                          <a:spcPts val="0"/>
                        </a:spcBef>
                        <a:spcAft>
                          <a:spcPts val="0"/>
                        </a:spcAft>
                      </a:pPr>
                      <a:r>
                        <a:rPr lang="en-US" sz="4400" b="0" dirty="0">
                          <a:solidFill>
                            <a:srgbClr val="FFC000"/>
                          </a:solidFill>
                          <a:effectLst/>
                          <a:latin typeface="Tahoma" panose="020B0604030504040204" pitchFamily="34" charset="0"/>
                          <a:ea typeface="Tahoma" panose="020B0604030504040204" pitchFamily="34" charset="0"/>
                          <a:cs typeface="Tahoma" panose="020B0604030504040204" pitchFamily="34" charset="0"/>
                        </a:rPr>
                        <a:t>Humanism- It’s Goals</a:t>
                      </a:r>
                    </a:p>
                  </a:txBody>
                  <a:tcPr marL="68580" marR="68580" marT="0" marB="0"/>
                </a:tc>
                <a:tc>
                  <a:txBody>
                    <a:bodyPr/>
                    <a:lstStyle/>
                    <a:p>
                      <a:pPr marL="0" marR="0" algn="ctr">
                        <a:lnSpc>
                          <a:spcPct val="107000"/>
                        </a:lnSpc>
                        <a:spcBef>
                          <a:spcPts val="0"/>
                        </a:spcBef>
                        <a:spcAft>
                          <a:spcPts val="0"/>
                        </a:spcAft>
                      </a:pPr>
                      <a:r>
                        <a:rPr lang="en-US" sz="4400" b="0" dirty="0">
                          <a:effectLst/>
                          <a:latin typeface="Tahoma" panose="020B0604030504040204" pitchFamily="34" charset="0"/>
                          <a:ea typeface="Tahoma" panose="020B0604030504040204" pitchFamily="34" charset="0"/>
                          <a:cs typeface="Tahoma" panose="020B0604030504040204" pitchFamily="34" charset="0"/>
                        </a:rPr>
                        <a:t>God’s Word</a:t>
                      </a:r>
                    </a:p>
                  </a:txBody>
                  <a:tcPr marL="68580" marR="68580" marT="0" marB="0"/>
                </a:tc>
                <a:extLst>
                  <a:ext uri="{0D108BD9-81ED-4DB2-BD59-A6C34878D82A}">
                    <a16:rowId xmlns:a16="http://schemas.microsoft.com/office/drawing/2014/main" val="1187918128"/>
                  </a:ext>
                </a:extLst>
              </a:tr>
              <a:tr h="1277760">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Total sexual freedom between consenting adults</a:t>
                      </a: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739930361"/>
                  </a:ext>
                </a:extLst>
              </a:tr>
              <a:tr h="4836175">
                <a:tc>
                  <a:txBody>
                    <a:bodyPr/>
                    <a:lstStyle/>
                    <a:p>
                      <a:pPr marL="0" marR="0" algn="ctr">
                        <a:lnSpc>
                          <a:spcPct val="107000"/>
                        </a:lnSpc>
                        <a:spcBef>
                          <a:spcPts val="0"/>
                        </a:spcBef>
                        <a:spcAft>
                          <a:spcPts val="0"/>
                        </a:spcAft>
                      </a:pPr>
                      <a:r>
                        <a:rPr lang="en-US" sz="3100" b="0" i="1" dirty="0">
                          <a:effectLst/>
                          <a:latin typeface="Tahoma" panose="020B0604030504040204" pitchFamily="34" charset="0"/>
                          <a:ea typeface="Tahoma" panose="020B0604030504040204" pitchFamily="34" charset="0"/>
                          <a:cs typeface="Tahoma" panose="020B0604030504040204" pitchFamily="34" charset="0"/>
                        </a:rPr>
                        <a:t>“If you really wanted to behave wisely in regard to sex, you would experiment during your lifetime including heterosexuality, homosexuality &amp; would open mindedly observe which ones seems most satisfying to you” (The Humanist, Sept/Oct 1992)</a:t>
                      </a:r>
                    </a:p>
                  </a:txBody>
                  <a:tcPr marL="68580" marR="68580" marT="0" marB="0"/>
                </a:tc>
                <a:tc>
                  <a:txBody>
                    <a:bodyPr/>
                    <a:lstStyle/>
                    <a:p>
                      <a:pPr marL="0" marR="0" algn="ctr">
                        <a:lnSpc>
                          <a:spcPct val="107000"/>
                        </a:lnSpc>
                        <a:spcBef>
                          <a:spcPts val="0"/>
                        </a:spcBef>
                        <a:spcAft>
                          <a:spcPts val="0"/>
                        </a:spcAft>
                      </a:pPr>
                      <a:endParaRPr lang="en-US" sz="3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620126550"/>
                  </a:ext>
                </a:extLst>
              </a:tr>
            </a:tbl>
          </a:graphicData>
        </a:graphic>
      </p:graphicFrame>
    </p:spTree>
    <p:extLst>
      <p:ext uri="{BB962C8B-B14F-4D97-AF65-F5344CB8AC3E}">
        <p14:creationId xmlns:p14="http://schemas.microsoft.com/office/powerpoint/2010/main" val="6713805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C19D2A7-4C10-4035-B9B4-A923CC4ECE5A}"/>
              </a:ext>
            </a:extLst>
          </p:cNvPr>
          <p:cNvGraphicFramePr>
            <a:graphicFrameLocks noGrp="1"/>
          </p:cNvGraphicFramePr>
          <p:nvPr>
            <p:ph idx="1"/>
            <p:extLst>
              <p:ext uri="{D42A27DB-BD31-4B8C-83A1-F6EECF244321}">
                <p14:modId xmlns:p14="http://schemas.microsoft.com/office/powerpoint/2010/main" val="1565178816"/>
              </p:ext>
            </p:extLst>
          </p:nvPr>
        </p:nvGraphicFramePr>
        <p:xfrm>
          <a:off x="0" y="2"/>
          <a:ext cx="12192000" cy="6857998"/>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126012618"/>
                    </a:ext>
                  </a:extLst>
                </a:gridCol>
                <a:gridCol w="6096000">
                  <a:extLst>
                    <a:ext uri="{9D8B030D-6E8A-4147-A177-3AD203B41FA5}">
                      <a16:colId xmlns:a16="http://schemas.microsoft.com/office/drawing/2014/main" val="3206933552"/>
                    </a:ext>
                  </a:extLst>
                </a:gridCol>
              </a:tblGrid>
              <a:tr h="744063">
                <a:tc>
                  <a:txBody>
                    <a:bodyPr/>
                    <a:lstStyle/>
                    <a:p>
                      <a:pPr marL="0" marR="0" algn="ctr">
                        <a:lnSpc>
                          <a:spcPct val="107000"/>
                        </a:lnSpc>
                        <a:spcBef>
                          <a:spcPts val="0"/>
                        </a:spcBef>
                        <a:spcAft>
                          <a:spcPts val="0"/>
                        </a:spcAft>
                      </a:pPr>
                      <a:r>
                        <a:rPr lang="en-US" sz="4400" b="0" dirty="0">
                          <a:effectLst/>
                          <a:latin typeface="Tahoma" panose="020B0604030504040204" pitchFamily="34" charset="0"/>
                          <a:ea typeface="Tahoma" panose="020B0604030504040204" pitchFamily="34" charset="0"/>
                          <a:cs typeface="Tahoma" panose="020B0604030504040204" pitchFamily="34" charset="0"/>
                        </a:rPr>
                        <a:t>Humanism- It’s Goals</a:t>
                      </a:r>
                    </a:p>
                  </a:txBody>
                  <a:tcPr marL="68580" marR="68580" marT="0" marB="0"/>
                </a:tc>
                <a:tc>
                  <a:txBody>
                    <a:bodyPr/>
                    <a:lstStyle/>
                    <a:p>
                      <a:pPr marL="0" marR="0" algn="ctr">
                        <a:lnSpc>
                          <a:spcPct val="107000"/>
                        </a:lnSpc>
                        <a:spcBef>
                          <a:spcPts val="0"/>
                        </a:spcBef>
                        <a:spcAft>
                          <a:spcPts val="0"/>
                        </a:spcAft>
                      </a:pPr>
                      <a:r>
                        <a:rPr lang="en-US" sz="44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God’s Word</a:t>
                      </a:r>
                    </a:p>
                  </a:txBody>
                  <a:tcPr marL="68580" marR="68580" marT="0" marB="0"/>
                </a:tc>
                <a:extLst>
                  <a:ext uri="{0D108BD9-81ED-4DB2-BD59-A6C34878D82A}">
                    <a16:rowId xmlns:a16="http://schemas.microsoft.com/office/drawing/2014/main" val="1187918128"/>
                  </a:ext>
                </a:extLst>
              </a:tr>
              <a:tr h="1277760">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Total sexual freedom between consenting adults</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Abstain from sex except with your scriptural spouse </a:t>
                      </a:r>
                    </a:p>
                  </a:txBody>
                  <a:tcPr marL="68580" marR="68580" marT="0" marB="0"/>
                </a:tc>
                <a:extLst>
                  <a:ext uri="{0D108BD9-81ED-4DB2-BD59-A6C34878D82A}">
                    <a16:rowId xmlns:a16="http://schemas.microsoft.com/office/drawing/2014/main" val="739930361"/>
                  </a:ext>
                </a:extLst>
              </a:tr>
              <a:tr h="4836175">
                <a:tc>
                  <a:txBody>
                    <a:bodyPr/>
                    <a:lstStyle/>
                    <a:p>
                      <a:pPr marL="0" marR="0" algn="ctr">
                        <a:lnSpc>
                          <a:spcPct val="107000"/>
                        </a:lnSpc>
                        <a:spcBef>
                          <a:spcPts val="0"/>
                        </a:spcBef>
                        <a:spcAft>
                          <a:spcPts val="0"/>
                        </a:spcAft>
                      </a:pPr>
                      <a:r>
                        <a:rPr lang="en-US" sz="3100" b="0" i="1" dirty="0">
                          <a:effectLst/>
                          <a:latin typeface="Tahoma" panose="020B0604030504040204" pitchFamily="34" charset="0"/>
                          <a:ea typeface="Tahoma" panose="020B0604030504040204" pitchFamily="34" charset="0"/>
                          <a:cs typeface="Tahoma" panose="020B0604030504040204" pitchFamily="34" charset="0"/>
                        </a:rPr>
                        <a:t>“If you really wanted to behave wisely in regard to sex, you would experiment during your lifetime including heterosexuality, homosexuality &amp; would open mindedly observe which ones seems most satisfying to you” (The Humanist, Sept/Oct 1992)</a:t>
                      </a:r>
                    </a:p>
                  </a:txBody>
                  <a:tcPr marL="68580" marR="68580" marT="0" marB="0"/>
                </a:tc>
                <a:tc>
                  <a:txBody>
                    <a:bodyPr/>
                    <a:lstStyle/>
                    <a:p>
                      <a:pPr marL="0" marR="0" algn="ctr">
                        <a:lnSpc>
                          <a:spcPct val="107000"/>
                        </a:lnSpc>
                        <a:spcBef>
                          <a:spcPts val="0"/>
                        </a:spcBef>
                        <a:spcAft>
                          <a:spcPts val="0"/>
                        </a:spcAft>
                      </a:pPr>
                      <a:endParaRPr lang="en-US" sz="3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620126550"/>
                  </a:ext>
                </a:extLst>
              </a:tr>
            </a:tbl>
          </a:graphicData>
        </a:graphic>
      </p:graphicFrame>
    </p:spTree>
    <p:extLst>
      <p:ext uri="{BB962C8B-B14F-4D97-AF65-F5344CB8AC3E}">
        <p14:creationId xmlns:p14="http://schemas.microsoft.com/office/powerpoint/2010/main" val="1112673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Institute for Creation Research">
            <a:extLst>
              <a:ext uri="{FF2B5EF4-FFF2-40B4-BE49-F238E27FC236}">
                <a16:creationId xmlns:a16="http://schemas.microsoft.com/office/drawing/2014/main" id="{9C7221D3-EEFA-44A3-A990-D1D5F90007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192000" cy="69141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39409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C19D2A7-4C10-4035-B9B4-A923CC4ECE5A}"/>
              </a:ext>
            </a:extLst>
          </p:cNvPr>
          <p:cNvGraphicFramePr>
            <a:graphicFrameLocks noGrp="1"/>
          </p:cNvGraphicFramePr>
          <p:nvPr>
            <p:ph idx="1"/>
            <p:extLst>
              <p:ext uri="{D42A27DB-BD31-4B8C-83A1-F6EECF244321}">
                <p14:modId xmlns:p14="http://schemas.microsoft.com/office/powerpoint/2010/main" val="2223457178"/>
              </p:ext>
            </p:extLst>
          </p:nvPr>
        </p:nvGraphicFramePr>
        <p:xfrm>
          <a:off x="0" y="2"/>
          <a:ext cx="12192000" cy="6857998"/>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126012618"/>
                    </a:ext>
                  </a:extLst>
                </a:gridCol>
                <a:gridCol w="6096000">
                  <a:extLst>
                    <a:ext uri="{9D8B030D-6E8A-4147-A177-3AD203B41FA5}">
                      <a16:colId xmlns:a16="http://schemas.microsoft.com/office/drawing/2014/main" val="3206933552"/>
                    </a:ext>
                  </a:extLst>
                </a:gridCol>
              </a:tblGrid>
              <a:tr h="744063">
                <a:tc>
                  <a:txBody>
                    <a:bodyPr/>
                    <a:lstStyle/>
                    <a:p>
                      <a:pPr marL="0" marR="0" algn="ctr">
                        <a:lnSpc>
                          <a:spcPct val="107000"/>
                        </a:lnSpc>
                        <a:spcBef>
                          <a:spcPts val="0"/>
                        </a:spcBef>
                        <a:spcAft>
                          <a:spcPts val="0"/>
                        </a:spcAft>
                      </a:pPr>
                      <a:r>
                        <a:rPr lang="en-US" sz="4400" b="0" dirty="0">
                          <a:effectLst/>
                          <a:latin typeface="Tahoma" panose="020B0604030504040204" pitchFamily="34" charset="0"/>
                          <a:ea typeface="Tahoma" panose="020B0604030504040204" pitchFamily="34" charset="0"/>
                          <a:cs typeface="Tahoma" panose="020B0604030504040204" pitchFamily="34" charset="0"/>
                        </a:rPr>
                        <a:t>Humanism- It’s Goals</a:t>
                      </a:r>
                    </a:p>
                  </a:txBody>
                  <a:tcPr marL="68580" marR="68580" marT="0" marB="0"/>
                </a:tc>
                <a:tc>
                  <a:txBody>
                    <a:bodyPr/>
                    <a:lstStyle/>
                    <a:p>
                      <a:pPr marL="0" marR="0" algn="ctr">
                        <a:lnSpc>
                          <a:spcPct val="107000"/>
                        </a:lnSpc>
                        <a:spcBef>
                          <a:spcPts val="0"/>
                        </a:spcBef>
                        <a:spcAft>
                          <a:spcPts val="0"/>
                        </a:spcAft>
                      </a:pPr>
                      <a:r>
                        <a:rPr lang="en-US" sz="44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God’s Word</a:t>
                      </a:r>
                    </a:p>
                  </a:txBody>
                  <a:tcPr marL="68580" marR="68580" marT="0" marB="0"/>
                </a:tc>
                <a:extLst>
                  <a:ext uri="{0D108BD9-81ED-4DB2-BD59-A6C34878D82A}">
                    <a16:rowId xmlns:a16="http://schemas.microsoft.com/office/drawing/2014/main" val="1187918128"/>
                  </a:ext>
                </a:extLst>
              </a:tr>
              <a:tr h="1277760">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Total sexual freedom between consenting adults</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Abstain from sex except with your scriptural spouse </a:t>
                      </a:r>
                    </a:p>
                  </a:txBody>
                  <a:tcPr marL="68580" marR="68580" marT="0" marB="0"/>
                </a:tc>
                <a:extLst>
                  <a:ext uri="{0D108BD9-81ED-4DB2-BD59-A6C34878D82A}">
                    <a16:rowId xmlns:a16="http://schemas.microsoft.com/office/drawing/2014/main" val="739930361"/>
                  </a:ext>
                </a:extLst>
              </a:tr>
              <a:tr h="4836175">
                <a:tc>
                  <a:txBody>
                    <a:bodyPr/>
                    <a:lstStyle/>
                    <a:p>
                      <a:pPr marL="0" marR="0" algn="ctr">
                        <a:lnSpc>
                          <a:spcPct val="107000"/>
                        </a:lnSpc>
                        <a:spcBef>
                          <a:spcPts val="0"/>
                        </a:spcBef>
                        <a:spcAft>
                          <a:spcPts val="0"/>
                        </a:spcAft>
                      </a:pPr>
                      <a:r>
                        <a:rPr lang="en-US" sz="3100" b="0" i="1" dirty="0">
                          <a:effectLst/>
                          <a:latin typeface="Tahoma" panose="020B0604030504040204" pitchFamily="34" charset="0"/>
                          <a:ea typeface="Tahoma" panose="020B0604030504040204" pitchFamily="34" charset="0"/>
                          <a:cs typeface="Tahoma" panose="020B0604030504040204" pitchFamily="34" charset="0"/>
                        </a:rPr>
                        <a:t>“If you really wanted to behave wisely in regard to sex, you would experiment during your lifetime including heterosexuality, homosexuality &amp; would open mindedly observe which ones seems most satisfying to you” (The Humanist, Sept/Oct 1992)</a:t>
                      </a:r>
                    </a:p>
                  </a:txBody>
                  <a:tcPr marL="68580" marR="68580" marT="0" marB="0"/>
                </a:tc>
                <a:tc>
                  <a:txBody>
                    <a:bodyPr/>
                    <a:lstStyle/>
                    <a:p>
                      <a:pPr marL="0" marR="0" algn="ctr">
                        <a:lnSpc>
                          <a:spcPct val="107000"/>
                        </a:lnSpc>
                        <a:spcBef>
                          <a:spcPts val="0"/>
                        </a:spcBef>
                        <a:spcAft>
                          <a:spcPts val="0"/>
                        </a:spcAft>
                      </a:pPr>
                      <a:r>
                        <a:rPr lang="en-US" sz="3200" b="0" dirty="0">
                          <a:effectLst/>
                          <a:latin typeface="Tahoma" panose="020B0604030504040204" pitchFamily="34" charset="0"/>
                          <a:ea typeface="Tahoma" panose="020B0604030504040204" pitchFamily="34" charset="0"/>
                          <a:cs typeface="Tahoma" panose="020B0604030504040204" pitchFamily="34" charset="0"/>
                        </a:rPr>
                        <a:t>Those who reject God serve the creature in fulfilling their sinful desires in homosexuality </a:t>
                      </a:r>
                    </a:p>
                    <a:p>
                      <a:pPr marL="0" marR="0" algn="ctr">
                        <a:lnSpc>
                          <a:spcPct val="107000"/>
                        </a:lnSpc>
                        <a:spcBef>
                          <a:spcPts val="0"/>
                        </a:spcBef>
                        <a:spcAft>
                          <a:spcPts val="0"/>
                        </a:spcAft>
                      </a:pPr>
                      <a:r>
                        <a:rPr lang="en-US" sz="3200" b="0" dirty="0">
                          <a:effectLst/>
                          <a:latin typeface="Tahoma" panose="020B0604030504040204" pitchFamily="34" charset="0"/>
                          <a:ea typeface="Tahoma" panose="020B0604030504040204" pitchFamily="34" charset="0"/>
                          <a:cs typeface="Tahoma" panose="020B0604030504040204" pitchFamily="34" charset="0"/>
                        </a:rPr>
                        <a:t>(Rom. 1:18-27)</a:t>
                      </a:r>
                    </a:p>
                    <a:p>
                      <a:pPr marL="0" marR="0" algn="ctr">
                        <a:lnSpc>
                          <a:spcPct val="107000"/>
                        </a:lnSpc>
                        <a:spcBef>
                          <a:spcPts val="0"/>
                        </a:spcBef>
                        <a:spcAft>
                          <a:spcPts val="0"/>
                        </a:spcAft>
                      </a:pPr>
                      <a:endParaRPr lang="en-US" sz="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200" b="0" dirty="0">
                          <a:effectLst/>
                          <a:latin typeface="Tahoma" panose="020B0604030504040204" pitchFamily="34" charset="0"/>
                          <a:ea typeface="Tahoma" panose="020B0604030504040204" pitchFamily="34" charset="0"/>
                          <a:cs typeface="Tahoma" panose="020B0604030504040204" pitchFamily="34" charset="0"/>
                        </a:rPr>
                        <a:t>Because of sexual immorality, each person is to fulfill their duty to their scriptural spouse</a:t>
                      </a:r>
                    </a:p>
                    <a:p>
                      <a:pPr marL="0" marR="0" algn="ctr">
                        <a:lnSpc>
                          <a:spcPct val="107000"/>
                        </a:lnSpc>
                        <a:spcBef>
                          <a:spcPts val="0"/>
                        </a:spcBef>
                        <a:spcAft>
                          <a:spcPts val="0"/>
                        </a:spcAft>
                      </a:pPr>
                      <a:r>
                        <a:rPr lang="en-US" sz="3200" b="0" dirty="0">
                          <a:effectLst/>
                          <a:latin typeface="Tahoma" panose="020B0604030504040204" pitchFamily="34" charset="0"/>
                          <a:ea typeface="Tahoma" panose="020B0604030504040204" pitchFamily="34" charset="0"/>
                          <a:cs typeface="Tahoma" panose="020B0604030504040204" pitchFamily="34" charset="0"/>
                        </a:rPr>
                        <a:t>(1 Cor. 7:1-5; 1 Thess. 4:3-8)</a:t>
                      </a:r>
                    </a:p>
                  </a:txBody>
                  <a:tcPr marL="68580" marR="68580" marT="0" marB="0"/>
                </a:tc>
                <a:extLst>
                  <a:ext uri="{0D108BD9-81ED-4DB2-BD59-A6C34878D82A}">
                    <a16:rowId xmlns:a16="http://schemas.microsoft.com/office/drawing/2014/main" val="3620126550"/>
                  </a:ext>
                </a:extLst>
              </a:tr>
            </a:tbl>
          </a:graphicData>
        </a:graphic>
      </p:graphicFrame>
    </p:spTree>
    <p:extLst>
      <p:ext uri="{BB962C8B-B14F-4D97-AF65-F5344CB8AC3E}">
        <p14:creationId xmlns:p14="http://schemas.microsoft.com/office/powerpoint/2010/main" val="35673168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C19D2A7-4C10-4035-B9B4-A923CC4ECE5A}"/>
              </a:ext>
            </a:extLst>
          </p:cNvPr>
          <p:cNvGraphicFramePr>
            <a:graphicFrameLocks noGrp="1"/>
          </p:cNvGraphicFramePr>
          <p:nvPr>
            <p:ph idx="1"/>
            <p:extLst>
              <p:ext uri="{D42A27DB-BD31-4B8C-83A1-F6EECF244321}">
                <p14:modId xmlns:p14="http://schemas.microsoft.com/office/powerpoint/2010/main" val="2230955446"/>
              </p:ext>
            </p:extLst>
          </p:nvPr>
        </p:nvGraphicFramePr>
        <p:xfrm>
          <a:off x="0" y="2"/>
          <a:ext cx="12192000" cy="7098777"/>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126012618"/>
                    </a:ext>
                  </a:extLst>
                </a:gridCol>
                <a:gridCol w="6096000">
                  <a:extLst>
                    <a:ext uri="{9D8B030D-6E8A-4147-A177-3AD203B41FA5}">
                      <a16:colId xmlns:a16="http://schemas.microsoft.com/office/drawing/2014/main" val="3206933552"/>
                    </a:ext>
                  </a:extLst>
                </a:gridCol>
              </a:tblGrid>
              <a:tr h="744063">
                <a:tc>
                  <a:txBody>
                    <a:bodyPr/>
                    <a:lstStyle/>
                    <a:p>
                      <a:pPr marL="0" marR="0" algn="ctr">
                        <a:lnSpc>
                          <a:spcPct val="107000"/>
                        </a:lnSpc>
                        <a:spcBef>
                          <a:spcPts val="0"/>
                        </a:spcBef>
                        <a:spcAft>
                          <a:spcPts val="0"/>
                        </a:spcAft>
                      </a:pPr>
                      <a:r>
                        <a:rPr lang="en-US" sz="4400" b="0" dirty="0">
                          <a:solidFill>
                            <a:srgbClr val="FFC000"/>
                          </a:solidFill>
                          <a:effectLst/>
                          <a:latin typeface="Tahoma" panose="020B0604030504040204" pitchFamily="34" charset="0"/>
                          <a:ea typeface="Tahoma" panose="020B0604030504040204" pitchFamily="34" charset="0"/>
                          <a:cs typeface="Tahoma" panose="020B0604030504040204" pitchFamily="34" charset="0"/>
                        </a:rPr>
                        <a:t>Humanism- It’s Goals</a:t>
                      </a:r>
                    </a:p>
                  </a:txBody>
                  <a:tcPr marL="68580" marR="68580" marT="0" marB="0"/>
                </a:tc>
                <a:tc>
                  <a:txBody>
                    <a:bodyPr/>
                    <a:lstStyle/>
                    <a:p>
                      <a:pPr marL="0" marR="0" algn="ctr">
                        <a:lnSpc>
                          <a:spcPct val="107000"/>
                        </a:lnSpc>
                        <a:spcBef>
                          <a:spcPts val="0"/>
                        </a:spcBef>
                        <a:spcAft>
                          <a:spcPts val="0"/>
                        </a:spcAft>
                      </a:pPr>
                      <a:r>
                        <a:rPr lang="en-US" sz="4400" b="0" dirty="0">
                          <a:effectLst/>
                          <a:latin typeface="Tahoma" panose="020B0604030504040204" pitchFamily="34" charset="0"/>
                          <a:ea typeface="Tahoma" panose="020B0604030504040204" pitchFamily="34" charset="0"/>
                          <a:cs typeface="Tahoma" panose="020B0604030504040204" pitchFamily="34" charset="0"/>
                        </a:rPr>
                        <a:t>God’s Word</a:t>
                      </a:r>
                    </a:p>
                  </a:txBody>
                  <a:tcPr marL="68580" marR="68580" marT="0" marB="0"/>
                </a:tc>
                <a:extLst>
                  <a:ext uri="{0D108BD9-81ED-4DB2-BD59-A6C34878D82A}">
                    <a16:rowId xmlns:a16="http://schemas.microsoft.com/office/drawing/2014/main" val="1187918128"/>
                  </a:ext>
                </a:extLst>
              </a:tr>
              <a:tr h="1277760">
                <a:tc>
                  <a:txBody>
                    <a:bodyPr/>
                    <a:lstStyle/>
                    <a:p>
                      <a:pPr marL="0" marR="0" algn="ctr">
                        <a:lnSpc>
                          <a:spcPct val="107000"/>
                        </a:lnSpc>
                        <a:spcBef>
                          <a:spcPts val="0"/>
                        </a:spcBef>
                        <a:spcAft>
                          <a:spcPts val="0"/>
                        </a:spcAft>
                      </a:pPr>
                      <a:r>
                        <a:rPr lang="en-US" sz="3200" b="0" dirty="0">
                          <a:effectLst/>
                          <a:latin typeface="Tahoma" panose="020B0604030504040204" pitchFamily="34" charset="0"/>
                          <a:ea typeface="Tahoma" panose="020B0604030504040204" pitchFamily="34" charset="0"/>
                          <a:cs typeface="Tahoma" panose="020B0604030504040204" pitchFamily="34" charset="0"/>
                        </a:rPr>
                        <a:t>Right to be affirmed in sexual orientation that best fits their personality</a:t>
                      </a:r>
                    </a:p>
                  </a:txBody>
                  <a:tcPr marL="68580" marR="68580" marT="0" marB="0"/>
                </a:tc>
                <a:tc>
                  <a:txBody>
                    <a:bodyPr/>
                    <a:lstStyle/>
                    <a:p>
                      <a:pPr marL="0" marR="0" algn="ctr">
                        <a:lnSpc>
                          <a:spcPct val="107000"/>
                        </a:lnSpc>
                        <a:spcBef>
                          <a:spcPts val="0"/>
                        </a:spcBef>
                        <a:spcAft>
                          <a:spcPts val="0"/>
                        </a:spcAft>
                      </a:pPr>
                      <a:endParaRPr lang="en-US" sz="3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739930361"/>
                  </a:ext>
                </a:extLst>
              </a:tr>
              <a:tr h="4836175">
                <a:tc>
                  <a:txBody>
                    <a:bodyPr/>
                    <a:lstStyle/>
                    <a:p>
                      <a:pPr marL="0" marR="0" algn="ctr">
                        <a:lnSpc>
                          <a:spcPct val="107000"/>
                        </a:lnSpc>
                        <a:spcBef>
                          <a:spcPts val="0"/>
                        </a:spcBef>
                        <a:spcAft>
                          <a:spcPts val="0"/>
                        </a:spcAft>
                      </a:pPr>
                      <a:endParaRPr lang="en-US" sz="2800" b="0" i="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620126550"/>
                  </a:ext>
                </a:extLst>
              </a:tr>
            </a:tbl>
          </a:graphicData>
        </a:graphic>
      </p:graphicFrame>
    </p:spTree>
    <p:extLst>
      <p:ext uri="{BB962C8B-B14F-4D97-AF65-F5344CB8AC3E}">
        <p14:creationId xmlns:p14="http://schemas.microsoft.com/office/powerpoint/2010/main" val="14146525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C19D2A7-4C10-4035-B9B4-A923CC4ECE5A}"/>
              </a:ext>
            </a:extLst>
          </p:cNvPr>
          <p:cNvGraphicFramePr>
            <a:graphicFrameLocks noGrp="1"/>
          </p:cNvGraphicFramePr>
          <p:nvPr>
            <p:ph idx="1"/>
            <p:extLst>
              <p:ext uri="{D42A27DB-BD31-4B8C-83A1-F6EECF244321}">
                <p14:modId xmlns:p14="http://schemas.microsoft.com/office/powerpoint/2010/main" val="1098624738"/>
              </p:ext>
            </p:extLst>
          </p:nvPr>
        </p:nvGraphicFramePr>
        <p:xfrm>
          <a:off x="0" y="2"/>
          <a:ext cx="12192000" cy="7098777"/>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126012618"/>
                    </a:ext>
                  </a:extLst>
                </a:gridCol>
                <a:gridCol w="6096000">
                  <a:extLst>
                    <a:ext uri="{9D8B030D-6E8A-4147-A177-3AD203B41FA5}">
                      <a16:colId xmlns:a16="http://schemas.microsoft.com/office/drawing/2014/main" val="3206933552"/>
                    </a:ext>
                  </a:extLst>
                </a:gridCol>
              </a:tblGrid>
              <a:tr h="744063">
                <a:tc>
                  <a:txBody>
                    <a:bodyPr/>
                    <a:lstStyle/>
                    <a:p>
                      <a:pPr marL="0" marR="0" algn="ctr">
                        <a:lnSpc>
                          <a:spcPct val="107000"/>
                        </a:lnSpc>
                        <a:spcBef>
                          <a:spcPts val="0"/>
                        </a:spcBef>
                        <a:spcAft>
                          <a:spcPts val="0"/>
                        </a:spcAft>
                      </a:pPr>
                      <a:r>
                        <a:rPr lang="en-US" sz="4400" b="0" dirty="0">
                          <a:solidFill>
                            <a:srgbClr val="FFC000"/>
                          </a:solidFill>
                          <a:effectLst/>
                          <a:latin typeface="Tahoma" panose="020B0604030504040204" pitchFamily="34" charset="0"/>
                          <a:ea typeface="Tahoma" panose="020B0604030504040204" pitchFamily="34" charset="0"/>
                          <a:cs typeface="Tahoma" panose="020B0604030504040204" pitchFamily="34" charset="0"/>
                        </a:rPr>
                        <a:t>Humanism- It’s Goals</a:t>
                      </a:r>
                    </a:p>
                  </a:txBody>
                  <a:tcPr marL="68580" marR="68580" marT="0" marB="0"/>
                </a:tc>
                <a:tc>
                  <a:txBody>
                    <a:bodyPr/>
                    <a:lstStyle/>
                    <a:p>
                      <a:pPr marL="0" marR="0" algn="ctr">
                        <a:lnSpc>
                          <a:spcPct val="107000"/>
                        </a:lnSpc>
                        <a:spcBef>
                          <a:spcPts val="0"/>
                        </a:spcBef>
                        <a:spcAft>
                          <a:spcPts val="0"/>
                        </a:spcAft>
                      </a:pPr>
                      <a:r>
                        <a:rPr lang="en-US" sz="4400" b="0" dirty="0">
                          <a:effectLst/>
                          <a:latin typeface="Tahoma" panose="020B0604030504040204" pitchFamily="34" charset="0"/>
                          <a:ea typeface="Tahoma" panose="020B0604030504040204" pitchFamily="34" charset="0"/>
                          <a:cs typeface="Tahoma" panose="020B0604030504040204" pitchFamily="34" charset="0"/>
                        </a:rPr>
                        <a:t>God’s Word</a:t>
                      </a:r>
                    </a:p>
                  </a:txBody>
                  <a:tcPr marL="68580" marR="68580" marT="0" marB="0"/>
                </a:tc>
                <a:extLst>
                  <a:ext uri="{0D108BD9-81ED-4DB2-BD59-A6C34878D82A}">
                    <a16:rowId xmlns:a16="http://schemas.microsoft.com/office/drawing/2014/main" val="1187918128"/>
                  </a:ext>
                </a:extLst>
              </a:tr>
              <a:tr h="1277760">
                <a:tc>
                  <a:txBody>
                    <a:bodyPr/>
                    <a:lstStyle/>
                    <a:p>
                      <a:pPr marL="0" marR="0" algn="ctr">
                        <a:lnSpc>
                          <a:spcPct val="107000"/>
                        </a:lnSpc>
                        <a:spcBef>
                          <a:spcPts val="0"/>
                        </a:spcBef>
                        <a:spcAft>
                          <a:spcPts val="0"/>
                        </a:spcAft>
                      </a:pPr>
                      <a:r>
                        <a:rPr lang="en-US" sz="3200" b="0" dirty="0">
                          <a:effectLst/>
                          <a:latin typeface="Tahoma" panose="020B0604030504040204" pitchFamily="34" charset="0"/>
                          <a:ea typeface="Tahoma" panose="020B0604030504040204" pitchFamily="34" charset="0"/>
                          <a:cs typeface="Tahoma" panose="020B0604030504040204" pitchFamily="34" charset="0"/>
                        </a:rPr>
                        <a:t>Right to be affirmed in sexual orientation that best fits their personality</a:t>
                      </a:r>
                    </a:p>
                  </a:txBody>
                  <a:tcPr marL="68580" marR="68580" marT="0" marB="0"/>
                </a:tc>
                <a:tc>
                  <a:txBody>
                    <a:bodyPr/>
                    <a:lstStyle/>
                    <a:p>
                      <a:pPr marL="0" marR="0" algn="ctr">
                        <a:lnSpc>
                          <a:spcPct val="107000"/>
                        </a:lnSpc>
                        <a:spcBef>
                          <a:spcPts val="0"/>
                        </a:spcBef>
                        <a:spcAft>
                          <a:spcPts val="0"/>
                        </a:spcAft>
                      </a:pPr>
                      <a:endParaRPr lang="en-US" sz="3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739930361"/>
                  </a:ext>
                </a:extLst>
              </a:tr>
              <a:tr h="4836175">
                <a:tc>
                  <a:txBody>
                    <a:bodyPr/>
                    <a:lstStyle/>
                    <a:p>
                      <a:pPr marL="0" marR="0" algn="ctr">
                        <a:lnSpc>
                          <a:spcPct val="107000"/>
                        </a:lnSpc>
                        <a:spcBef>
                          <a:spcPts val="0"/>
                        </a:spcBef>
                        <a:spcAft>
                          <a:spcPts val="0"/>
                        </a:spcAft>
                      </a:pPr>
                      <a:r>
                        <a:rPr lang="en-US" sz="3200" b="0" i="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“The AHA AFFIRMS the right of every person to be affirmed in the sexual orientation &amp; gender expression that best fit their personality, including expressions which may be singular, multiple, unclear, or none at all” </a:t>
                      </a:r>
                      <a:r>
                        <a:rPr lang="en-US" sz="2800" b="0" i="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(9/27/2015 Resolution Affirming Human Rights for All)</a:t>
                      </a:r>
                      <a:endParaRPr lang="en-US" sz="2800" b="0" i="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620126550"/>
                  </a:ext>
                </a:extLst>
              </a:tr>
            </a:tbl>
          </a:graphicData>
        </a:graphic>
      </p:graphicFrame>
    </p:spTree>
    <p:extLst>
      <p:ext uri="{BB962C8B-B14F-4D97-AF65-F5344CB8AC3E}">
        <p14:creationId xmlns:p14="http://schemas.microsoft.com/office/powerpoint/2010/main" val="3964429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C19D2A7-4C10-4035-B9B4-A923CC4ECE5A}"/>
              </a:ext>
            </a:extLst>
          </p:cNvPr>
          <p:cNvGraphicFramePr>
            <a:graphicFrameLocks noGrp="1"/>
          </p:cNvGraphicFramePr>
          <p:nvPr>
            <p:ph idx="1"/>
            <p:extLst>
              <p:ext uri="{D42A27DB-BD31-4B8C-83A1-F6EECF244321}">
                <p14:modId xmlns:p14="http://schemas.microsoft.com/office/powerpoint/2010/main" val="556232789"/>
              </p:ext>
            </p:extLst>
          </p:nvPr>
        </p:nvGraphicFramePr>
        <p:xfrm>
          <a:off x="0" y="2"/>
          <a:ext cx="12192000" cy="7098777"/>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126012618"/>
                    </a:ext>
                  </a:extLst>
                </a:gridCol>
                <a:gridCol w="6096000">
                  <a:extLst>
                    <a:ext uri="{9D8B030D-6E8A-4147-A177-3AD203B41FA5}">
                      <a16:colId xmlns:a16="http://schemas.microsoft.com/office/drawing/2014/main" val="3206933552"/>
                    </a:ext>
                  </a:extLst>
                </a:gridCol>
              </a:tblGrid>
              <a:tr h="744063">
                <a:tc>
                  <a:txBody>
                    <a:bodyPr/>
                    <a:lstStyle/>
                    <a:p>
                      <a:pPr marL="0" marR="0" algn="ctr">
                        <a:lnSpc>
                          <a:spcPct val="107000"/>
                        </a:lnSpc>
                        <a:spcBef>
                          <a:spcPts val="0"/>
                        </a:spcBef>
                        <a:spcAft>
                          <a:spcPts val="0"/>
                        </a:spcAft>
                      </a:pPr>
                      <a:r>
                        <a:rPr lang="en-US" sz="4400" b="0" dirty="0">
                          <a:effectLst/>
                          <a:latin typeface="Tahoma" panose="020B0604030504040204" pitchFamily="34" charset="0"/>
                          <a:ea typeface="Tahoma" panose="020B0604030504040204" pitchFamily="34" charset="0"/>
                          <a:cs typeface="Tahoma" panose="020B0604030504040204" pitchFamily="34" charset="0"/>
                        </a:rPr>
                        <a:t>Humanism- It’s Goals</a:t>
                      </a:r>
                    </a:p>
                  </a:txBody>
                  <a:tcPr marL="68580" marR="68580" marT="0" marB="0"/>
                </a:tc>
                <a:tc>
                  <a:txBody>
                    <a:bodyPr/>
                    <a:lstStyle/>
                    <a:p>
                      <a:pPr marL="0" marR="0" algn="ctr">
                        <a:lnSpc>
                          <a:spcPct val="107000"/>
                        </a:lnSpc>
                        <a:spcBef>
                          <a:spcPts val="0"/>
                        </a:spcBef>
                        <a:spcAft>
                          <a:spcPts val="0"/>
                        </a:spcAft>
                      </a:pPr>
                      <a:r>
                        <a:rPr lang="en-US" sz="44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God’s Word</a:t>
                      </a:r>
                    </a:p>
                  </a:txBody>
                  <a:tcPr marL="68580" marR="68580" marT="0" marB="0"/>
                </a:tc>
                <a:extLst>
                  <a:ext uri="{0D108BD9-81ED-4DB2-BD59-A6C34878D82A}">
                    <a16:rowId xmlns:a16="http://schemas.microsoft.com/office/drawing/2014/main" val="1187918128"/>
                  </a:ext>
                </a:extLst>
              </a:tr>
              <a:tr h="1277760">
                <a:tc>
                  <a:txBody>
                    <a:bodyPr/>
                    <a:lstStyle/>
                    <a:p>
                      <a:pPr marL="0" marR="0" algn="ctr">
                        <a:lnSpc>
                          <a:spcPct val="107000"/>
                        </a:lnSpc>
                        <a:spcBef>
                          <a:spcPts val="0"/>
                        </a:spcBef>
                        <a:spcAft>
                          <a:spcPts val="0"/>
                        </a:spcAft>
                      </a:pPr>
                      <a:r>
                        <a:rPr lang="en-US" sz="3200" b="0" dirty="0">
                          <a:effectLst/>
                          <a:latin typeface="Tahoma" panose="020B0604030504040204" pitchFamily="34" charset="0"/>
                          <a:ea typeface="Tahoma" panose="020B0604030504040204" pitchFamily="34" charset="0"/>
                          <a:cs typeface="Tahoma" panose="020B0604030504040204" pitchFamily="34" charset="0"/>
                        </a:rPr>
                        <a:t>Right to be affirmed in sexual orientation that best fits their personality</a:t>
                      </a:r>
                    </a:p>
                  </a:txBody>
                  <a:tcPr marL="68580" marR="68580" marT="0" marB="0"/>
                </a:tc>
                <a:tc>
                  <a:txBody>
                    <a:bodyPr/>
                    <a:lstStyle/>
                    <a:p>
                      <a:pPr marL="0" marR="0" algn="ctr">
                        <a:lnSpc>
                          <a:spcPct val="107000"/>
                        </a:lnSpc>
                        <a:spcBef>
                          <a:spcPts val="0"/>
                        </a:spcBef>
                        <a:spcAft>
                          <a:spcPts val="0"/>
                        </a:spcAft>
                      </a:pPr>
                      <a:r>
                        <a:rPr lang="en-US" sz="3200" b="0" dirty="0">
                          <a:effectLst/>
                          <a:latin typeface="Tahoma" panose="020B0604030504040204" pitchFamily="34" charset="0"/>
                          <a:ea typeface="Tahoma" panose="020B0604030504040204" pitchFamily="34" charset="0"/>
                          <a:cs typeface="Tahoma" panose="020B0604030504040204" pitchFamily="34" charset="0"/>
                        </a:rPr>
                        <a:t>God determined your gender at birth- you don’t have the right to change it </a:t>
                      </a:r>
                    </a:p>
                  </a:txBody>
                  <a:tcPr marL="68580" marR="68580" marT="0" marB="0"/>
                </a:tc>
                <a:extLst>
                  <a:ext uri="{0D108BD9-81ED-4DB2-BD59-A6C34878D82A}">
                    <a16:rowId xmlns:a16="http://schemas.microsoft.com/office/drawing/2014/main" val="739930361"/>
                  </a:ext>
                </a:extLst>
              </a:tr>
              <a:tr h="4836175">
                <a:tc>
                  <a:txBody>
                    <a:bodyPr/>
                    <a:lstStyle/>
                    <a:p>
                      <a:pPr marL="0" marR="0" algn="ctr">
                        <a:lnSpc>
                          <a:spcPct val="107000"/>
                        </a:lnSpc>
                        <a:spcBef>
                          <a:spcPts val="0"/>
                        </a:spcBef>
                        <a:spcAft>
                          <a:spcPts val="0"/>
                        </a:spcAft>
                      </a:pPr>
                      <a:r>
                        <a:rPr lang="en-US" sz="3200" b="0" i="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“The AHA AFFIRMS the right of every person to be affirmed in the sexual orientation &amp; gender expression that best fit their personality, including expressions which may be singular, multiple, unclear, or none at all” </a:t>
                      </a:r>
                      <a:r>
                        <a:rPr lang="en-US" sz="2800" b="0" i="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(9/27/2015 Resolution Affirming Human Rights for All)</a:t>
                      </a:r>
                      <a:endParaRPr lang="en-US" sz="2800" b="0" i="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2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3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620126550"/>
                  </a:ext>
                </a:extLst>
              </a:tr>
            </a:tbl>
          </a:graphicData>
        </a:graphic>
      </p:graphicFrame>
    </p:spTree>
    <p:extLst>
      <p:ext uri="{BB962C8B-B14F-4D97-AF65-F5344CB8AC3E}">
        <p14:creationId xmlns:p14="http://schemas.microsoft.com/office/powerpoint/2010/main" val="3267695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C19D2A7-4C10-4035-B9B4-A923CC4ECE5A}"/>
              </a:ext>
            </a:extLst>
          </p:cNvPr>
          <p:cNvGraphicFramePr>
            <a:graphicFrameLocks noGrp="1"/>
          </p:cNvGraphicFramePr>
          <p:nvPr>
            <p:ph idx="1"/>
            <p:extLst>
              <p:ext uri="{D42A27DB-BD31-4B8C-83A1-F6EECF244321}">
                <p14:modId xmlns:p14="http://schemas.microsoft.com/office/powerpoint/2010/main" val="126739469"/>
              </p:ext>
            </p:extLst>
          </p:nvPr>
        </p:nvGraphicFramePr>
        <p:xfrm>
          <a:off x="0" y="2"/>
          <a:ext cx="12192000" cy="7098777"/>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126012618"/>
                    </a:ext>
                  </a:extLst>
                </a:gridCol>
                <a:gridCol w="6096000">
                  <a:extLst>
                    <a:ext uri="{9D8B030D-6E8A-4147-A177-3AD203B41FA5}">
                      <a16:colId xmlns:a16="http://schemas.microsoft.com/office/drawing/2014/main" val="3206933552"/>
                    </a:ext>
                  </a:extLst>
                </a:gridCol>
              </a:tblGrid>
              <a:tr h="744063">
                <a:tc>
                  <a:txBody>
                    <a:bodyPr/>
                    <a:lstStyle/>
                    <a:p>
                      <a:pPr marL="0" marR="0" algn="ctr">
                        <a:lnSpc>
                          <a:spcPct val="107000"/>
                        </a:lnSpc>
                        <a:spcBef>
                          <a:spcPts val="0"/>
                        </a:spcBef>
                        <a:spcAft>
                          <a:spcPts val="0"/>
                        </a:spcAft>
                      </a:pPr>
                      <a:r>
                        <a:rPr lang="en-US" sz="4400" b="0" dirty="0">
                          <a:effectLst/>
                          <a:latin typeface="Tahoma" panose="020B0604030504040204" pitchFamily="34" charset="0"/>
                          <a:ea typeface="Tahoma" panose="020B0604030504040204" pitchFamily="34" charset="0"/>
                          <a:cs typeface="Tahoma" panose="020B0604030504040204" pitchFamily="34" charset="0"/>
                        </a:rPr>
                        <a:t>Humanism- It’s Goals</a:t>
                      </a:r>
                    </a:p>
                  </a:txBody>
                  <a:tcPr marL="68580" marR="68580" marT="0" marB="0"/>
                </a:tc>
                <a:tc>
                  <a:txBody>
                    <a:bodyPr/>
                    <a:lstStyle/>
                    <a:p>
                      <a:pPr marL="0" marR="0" algn="ctr">
                        <a:lnSpc>
                          <a:spcPct val="107000"/>
                        </a:lnSpc>
                        <a:spcBef>
                          <a:spcPts val="0"/>
                        </a:spcBef>
                        <a:spcAft>
                          <a:spcPts val="0"/>
                        </a:spcAft>
                      </a:pPr>
                      <a:r>
                        <a:rPr lang="en-US" sz="44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God’s Word</a:t>
                      </a:r>
                    </a:p>
                  </a:txBody>
                  <a:tcPr marL="68580" marR="68580" marT="0" marB="0"/>
                </a:tc>
                <a:extLst>
                  <a:ext uri="{0D108BD9-81ED-4DB2-BD59-A6C34878D82A}">
                    <a16:rowId xmlns:a16="http://schemas.microsoft.com/office/drawing/2014/main" val="1187918128"/>
                  </a:ext>
                </a:extLst>
              </a:tr>
              <a:tr h="1277760">
                <a:tc>
                  <a:txBody>
                    <a:bodyPr/>
                    <a:lstStyle/>
                    <a:p>
                      <a:pPr marL="0" marR="0" algn="ctr">
                        <a:lnSpc>
                          <a:spcPct val="107000"/>
                        </a:lnSpc>
                        <a:spcBef>
                          <a:spcPts val="0"/>
                        </a:spcBef>
                        <a:spcAft>
                          <a:spcPts val="0"/>
                        </a:spcAft>
                      </a:pPr>
                      <a:r>
                        <a:rPr lang="en-US" sz="3200" b="0" dirty="0">
                          <a:effectLst/>
                          <a:latin typeface="Tahoma" panose="020B0604030504040204" pitchFamily="34" charset="0"/>
                          <a:ea typeface="Tahoma" panose="020B0604030504040204" pitchFamily="34" charset="0"/>
                          <a:cs typeface="Tahoma" panose="020B0604030504040204" pitchFamily="34" charset="0"/>
                        </a:rPr>
                        <a:t>Right to be affirmed in sexual orientation that best fits their personality</a:t>
                      </a:r>
                    </a:p>
                  </a:txBody>
                  <a:tcPr marL="68580" marR="68580" marT="0" marB="0"/>
                </a:tc>
                <a:tc>
                  <a:txBody>
                    <a:bodyPr/>
                    <a:lstStyle/>
                    <a:p>
                      <a:pPr marL="0" marR="0" algn="ctr">
                        <a:lnSpc>
                          <a:spcPct val="107000"/>
                        </a:lnSpc>
                        <a:spcBef>
                          <a:spcPts val="0"/>
                        </a:spcBef>
                        <a:spcAft>
                          <a:spcPts val="0"/>
                        </a:spcAft>
                      </a:pPr>
                      <a:r>
                        <a:rPr lang="en-US" sz="3200" b="0" dirty="0">
                          <a:effectLst/>
                          <a:latin typeface="Tahoma" panose="020B0604030504040204" pitchFamily="34" charset="0"/>
                          <a:ea typeface="Tahoma" panose="020B0604030504040204" pitchFamily="34" charset="0"/>
                          <a:cs typeface="Tahoma" panose="020B0604030504040204" pitchFamily="34" charset="0"/>
                        </a:rPr>
                        <a:t>God determined your gender at birth- you don’t have the right to change it </a:t>
                      </a:r>
                    </a:p>
                  </a:txBody>
                  <a:tcPr marL="68580" marR="68580" marT="0" marB="0"/>
                </a:tc>
                <a:extLst>
                  <a:ext uri="{0D108BD9-81ED-4DB2-BD59-A6C34878D82A}">
                    <a16:rowId xmlns:a16="http://schemas.microsoft.com/office/drawing/2014/main" val="739930361"/>
                  </a:ext>
                </a:extLst>
              </a:tr>
              <a:tr h="4836175">
                <a:tc>
                  <a:txBody>
                    <a:bodyPr/>
                    <a:lstStyle/>
                    <a:p>
                      <a:pPr marL="0" marR="0" algn="ctr">
                        <a:lnSpc>
                          <a:spcPct val="107000"/>
                        </a:lnSpc>
                        <a:spcBef>
                          <a:spcPts val="0"/>
                        </a:spcBef>
                        <a:spcAft>
                          <a:spcPts val="0"/>
                        </a:spcAft>
                      </a:pPr>
                      <a:r>
                        <a:rPr lang="en-US" sz="3200" b="0" i="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“The AHA AFFIRMS the right of every person to be affirmed in the sexual orientation &amp; gender expression that best fit their personality, including expressions which may be singular, multiple, unclear, or none at all” </a:t>
                      </a:r>
                      <a:r>
                        <a:rPr lang="en-US" sz="2800" b="0" i="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(9/27/2015 Resolution Affirming Human Rights for All)</a:t>
                      </a:r>
                      <a:endParaRPr lang="en-US" sz="2800" b="0" i="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200" b="0" dirty="0">
                          <a:effectLst/>
                          <a:latin typeface="Tahoma" panose="020B0604030504040204" pitchFamily="34" charset="0"/>
                          <a:ea typeface="Tahoma" panose="020B0604030504040204" pitchFamily="34" charset="0"/>
                          <a:cs typeface="Tahoma" panose="020B0604030504040204" pitchFamily="34" charset="0"/>
                        </a:rPr>
                        <a:t>God made them male &amp; female at the beginning (Gen. 1:27)</a:t>
                      </a:r>
                    </a:p>
                    <a:p>
                      <a:pPr marL="0" marR="0" algn="ctr">
                        <a:lnSpc>
                          <a:spcPct val="107000"/>
                        </a:lnSpc>
                        <a:spcBef>
                          <a:spcPts val="0"/>
                        </a:spcBef>
                        <a:spcAft>
                          <a:spcPts val="0"/>
                        </a:spcAft>
                      </a:pPr>
                      <a:endParaRPr lang="en-US" sz="32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200" b="0" dirty="0">
                          <a:effectLst/>
                          <a:latin typeface="Tahoma" panose="020B0604030504040204" pitchFamily="34" charset="0"/>
                          <a:ea typeface="Tahoma" panose="020B0604030504040204" pitchFamily="34" charset="0"/>
                          <a:cs typeface="Tahoma" panose="020B0604030504040204" pitchFamily="34" charset="0"/>
                        </a:rPr>
                        <a:t>You don’t have the right to do what you want with your body because it belongs to God </a:t>
                      </a:r>
                    </a:p>
                    <a:p>
                      <a:pPr marL="0" marR="0" algn="ctr">
                        <a:lnSpc>
                          <a:spcPct val="107000"/>
                        </a:lnSpc>
                        <a:spcBef>
                          <a:spcPts val="0"/>
                        </a:spcBef>
                        <a:spcAft>
                          <a:spcPts val="0"/>
                        </a:spcAft>
                      </a:pPr>
                      <a:r>
                        <a:rPr lang="en-US" sz="3200" b="0" dirty="0">
                          <a:effectLst/>
                          <a:latin typeface="Tahoma" panose="020B0604030504040204" pitchFamily="34" charset="0"/>
                          <a:ea typeface="Tahoma" panose="020B0604030504040204" pitchFamily="34" charset="0"/>
                          <a:cs typeface="Tahoma" panose="020B0604030504040204" pitchFamily="34" charset="0"/>
                        </a:rPr>
                        <a:t>(1 Cor. 6:19-20; 10:31)</a:t>
                      </a:r>
                    </a:p>
                    <a:p>
                      <a:pPr marL="0" marR="0" algn="ctr">
                        <a:lnSpc>
                          <a:spcPct val="107000"/>
                        </a:lnSpc>
                        <a:spcBef>
                          <a:spcPts val="0"/>
                        </a:spcBef>
                        <a:spcAft>
                          <a:spcPts val="0"/>
                        </a:spcAft>
                      </a:pPr>
                      <a:endParaRPr lang="en-US" sz="32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3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620126550"/>
                  </a:ext>
                </a:extLst>
              </a:tr>
            </a:tbl>
          </a:graphicData>
        </a:graphic>
      </p:graphicFrame>
    </p:spTree>
    <p:extLst>
      <p:ext uri="{BB962C8B-B14F-4D97-AF65-F5344CB8AC3E}">
        <p14:creationId xmlns:p14="http://schemas.microsoft.com/office/powerpoint/2010/main" val="41777616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7FE94-9CBC-44B9-963D-F7C0F0B3408F}"/>
              </a:ext>
            </a:extLst>
          </p:cNvPr>
          <p:cNvSpPr>
            <a:spLocks noGrp="1"/>
          </p:cNvSpPr>
          <p:nvPr>
            <p:ph type="title"/>
          </p:nvPr>
        </p:nvSpPr>
        <p:spPr>
          <a:xfrm>
            <a:off x="0" y="1"/>
            <a:ext cx="12192000" cy="1111347"/>
          </a:xfrm>
        </p:spPr>
        <p:txBody>
          <a:bodyPr>
            <a:normAutofit/>
          </a:bodyPr>
          <a:lstStyle/>
          <a:p>
            <a:pPr algn="ctr"/>
            <a:r>
              <a:rPr lang="en-US" sz="5000" dirty="0">
                <a:solidFill>
                  <a:srgbClr val="FFFF00"/>
                </a:solidFill>
                <a:latin typeface="Tahoma" panose="020B0604030504040204" pitchFamily="34" charset="0"/>
                <a:ea typeface="Tahoma" panose="020B0604030504040204" pitchFamily="34" charset="0"/>
                <a:cs typeface="Tahoma" panose="020B0604030504040204" pitchFamily="34" charset="0"/>
              </a:rPr>
              <a:t>Charting of Humanism’s Progress &amp; Goals</a:t>
            </a:r>
          </a:p>
        </p:txBody>
      </p:sp>
      <p:sp>
        <p:nvSpPr>
          <p:cNvPr id="3" name="Content Placeholder 2">
            <a:extLst>
              <a:ext uri="{FF2B5EF4-FFF2-40B4-BE49-F238E27FC236}">
                <a16:creationId xmlns:a16="http://schemas.microsoft.com/office/drawing/2014/main" id="{EFECA5C4-3AE6-47AC-8555-4A1583BFDE71}"/>
              </a:ext>
            </a:extLst>
          </p:cNvPr>
          <p:cNvSpPr>
            <a:spLocks noGrp="1"/>
          </p:cNvSpPr>
          <p:nvPr>
            <p:ph idx="1"/>
          </p:nvPr>
        </p:nvSpPr>
        <p:spPr>
          <a:xfrm>
            <a:off x="0" y="1111348"/>
            <a:ext cx="12192000" cy="5746651"/>
          </a:xfrm>
        </p:spPr>
        <p:txBody>
          <a:bodyPr>
            <a:normAutofit/>
          </a:bodyPr>
          <a:lstStyle/>
          <a:p>
            <a:pPr marL="0" indent="0"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Battle for Evolution started early 1900’s- taught everywhere</a:t>
            </a:r>
          </a:p>
          <a:p>
            <a:pPr marL="0" indent="0" algn="ctr">
              <a:buNone/>
            </a:pPr>
            <a:endParaRPr lang="en-US" sz="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Prayer &amp; Bible reading banned in public schools- 1962</a:t>
            </a:r>
          </a:p>
          <a:p>
            <a:pPr marL="0" indent="0" algn="ctr">
              <a:buNone/>
            </a:pPr>
            <a:endParaRPr lang="en-US" sz="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Abortion for any reason- Roe vs. Wade- 1973</a:t>
            </a:r>
          </a:p>
          <a:p>
            <a:pPr marL="0" indent="0" algn="ctr">
              <a:buNone/>
            </a:pPr>
            <a:endParaRPr lang="en-US" sz="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Divorce for any reason allowed in every state today</a:t>
            </a:r>
          </a:p>
          <a:p>
            <a:pPr marL="0" indent="0" algn="ctr">
              <a:buNone/>
            </a:pPr>
            <a:endParaRPr lang="en-US" sz="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Same sex marriage allowed- 2015</a:t>
            </a:r>
          </a:p>
          <a:p>
            <a:pPr marL="0" indent="0" algn="ctr">
              <a:buNone/>
            </a:pPr>
            <a:endParaRPr lang="en-US" sz="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Sex education required in public schools in 30 states today</a:t>
            </a:r>
          </a:p>
          <a:p>
            <a:pPr marL="0" indent="0" algn="ctr">
              <a:buNone/>
            </a:pPr>
            <a:endParaRPr lang="en-US" sz="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LGBT history required to be taught in 5 states now</a:t>
            </a:r>
          </a:p>
        </p:txBody>
      </p:sp>
    </p:spTree>
    <p:extLst>
      <p:ext uri="{BB962C8B-B14F-4D97-AF65-F5344CB8AC3E}">
        <p14:creationId xmlns:p14="http://schemas.microsoft.com/office/powerpoint/2010/main" val="3477156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fade">
                                      <p:cBhvr>
                                        <p:cTn id="3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C19D2A7-4C10-4035-B9B4-A923CC4ECE5A}"/>
              </a:ext>
            </a:extLst>
          </p:cNvPr>
          <p:cNvGraphicFramePr>
            <a:graphicFrameLocks noGrp="1"/>
          </p:cNvGraphicFramePr>
          <p:nvPr>
            <p:ph idx="1"/>
            <p:extLst>
              <p:ext uri="{D42A27DB-BD31-4B8C-83A1-F6EECF244321}">
                <p14:modId xmlns:p14="http://schemas.microsoft.com/office/powerpoint/2010/main" val="2686358686"/>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126012618"/>
                    </a:ext>
                  </a:extLst>
                </a:gridCol>
                <a:gridCol w="6096000">
                  <a:extLst>
                    <a:ext uri="{9D8B030D-6E8A-4147-A177-3AD203B41FA5}">
                      <a16:colId xmlns:a16="http://schemas.microsoft.com/office/drawing/2014/main" val="3206933552"/>
                    </a:ext>
                  </a:extLst>
                </a:gridCol>
              </a:tblGrid>
              <a:tr h="719644">
                <a:tc>
                  <a:txBody>
                    <a:bodyPr/>
                    <a:lstStyle/>
                    <a:p>
                      <a:pPr marL="0" marR="0" algn="ctr">
                        <a:lnSpc>
                          <a:spcPct val="107000"/>
                        </a:lnSpc>
                        <a:spcBef>
                          <a:spcPts val="0"/>
                        </a:spcBef>
                        <a:spcAft>
                          <a:spcPts val="0"/>
                        </a:spcAft>
                      </a:pPr>
                      <a:r>
                        <a:rPr lang="en-US" sz="4400" b="0" dirty="0">
                          <a:effectLst/>
                          <a:latin typeface="Tahoma" panose="020B0604030504040204" pitchFamily="34" charset="0"/>
                          <a:ea typeface="Tahoma" panose="020B0604030504040204" pitchFamily="34" charset="0"/>
                          <a:cs typeface="Tahoma" panose="020B0604030504040204" pitchFamily="34" charset="0"/>
                        </a:rPr>
                        <a:t>Humanism- It’s Goals</a:t>
                      </a:r>
                    </a:p>
                  </a:txBody>
                  <a:tcPr marL="68580" marR="68580" marT="0" marB="0"/>
                </a:tc>
                <a:tc>
                  <a:txBody>
                    <a:bodyPr/>
                    <a:lstStyle/>
                    <a:p>
                      <a:pPr marL="0" marR="0" algn="ctr">
                        <a:lnSpc>
                          <a:spcPct val="107000"/>
                        </a:lnSpc>
                        <a:spcBef>
                          <a:spcPts val="0"/>
                        </a:spcBef>
                        <a:spcAft>
                          <a:spcPts val="0"/>
                        </a:spcAft>
                      </a:pPr>
                      <a:r>
                        <a:rPr lang="en-US" sz="4400" b="0" dirty="0">
                          <a:effectLst/>
                          <a:latin typeface="Tahoma" panose="020B0604030504040204" pitchFamily="34" charset="0"/>
                          <a:ea typeface="Tahoma" panose="020B0604030504040204" pitchFamily="34" charset="0"/>
                          <a:cs typeface="Tahoma" panose="020B0604030504040204" pitchFamily="34" charset="0"/>
                        </a:rPr>
                        <a:t>God’s Word</a:t>
                      </a:r>
                    </a:p>
                  </a:txBody>
                  <a:tcPr marL="68580" marR="68580" marT="0" marB="0"/>
                </a:tc>
                <a:extLst>
                  <a:ext uri="{0D108BD9-81ED-4DB2-BD59-A6C34878D82A}">
                    <a16:rowId xmlns:a16="http://schemas.microsoft.com/office/drawing/2014/main" val="1187918128"/>
                  </a:ext>
                </a:extLst>
              </a:tr>
              <a:tr h="2002542">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739930361"/>
                  </a:ext>
                </a:extLst>
              </a:tr>
              <a:tr h="4135814">
                <a:tc>
                  <a:txBody>
                    <a:bodyPr/>
                    <a:lstStyle/>
                    <a:p>
                      <a:pPr marL="0" marR="0" algn="ctr">
                        <a:lnSpc>
                          <a:spcPct val="107000"/>
                        </a:lnSpc>
                        <a:spcBef>
                          <a:spcPts val="0"/>
                        </a:spcBef>
                        <a:spcAft>
                          <a:spcPts val="0"/>
                        </a:spcAft>
                      </a:pPr>
                      <a:endParaRPr lang="en-US" sz="3300" b="0" i="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502786442"/>
                  </a:ext>
                </a:extLst>
              </a:tr>
            </a:tbl>
          </a:graphicData>
        </a:graphic>
      </p:graphicFrame>
    </p:spTree>
    <p:extLst>
      <p:ext uri="{BB962C8B-B14F-4D97-AF65-F5344CB8AC3E}">
        <p14:creationId xmlns:p14="http://schemas.microsoft.com/office/powerpoint/2010/main" val="4179723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C19D2A7-4C10-4035-B9B4-A923CC4ECE5A}"/>
              </a:ext>
            </a:extLst>
          </p:cNvPr>
          <p:cNvGraphicFramePr>
            <a:graphicFrameLocks noGrp="1"/>
          </p:cNvGraphicFramePr>
          <p:nvPr>
            <p:ph idx="1"/>
            <p:extLst>
              <p:ext uri="{D42A27DB-BD31-4B8C-83A1-F6EECF244321}">
                <p14:modId xmlns:p14="http://schemas.microsoft.com/office/powerpoint/2010/main" val="3852938327"/>
              </p:ext>
            </p:extLst>
          </p:nvPr>
        </p:nvGraphicFramePr>
        <p:xfrm>
          <a:off x="0" y="0"/>
          <a:ext cx="12192000" cy="6857999"/>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126012618"/>
                    </a:ext>
                  </a:extLst>
                </a:gridCol>
                <a:gridCol w="6096000">
                  <a:extLst>
                    <a:ext uri="{9D8B030D-6E8A-4147-A177-3AD203B41FA5}">
                      <a16:colId xmlns:a16="http://schemas.microsoft.com/office/drawing/2014/main" val="3206933552"/>
                    </a:ext>
                  </a:extLst>
                </a:gridCol>
              </a:tblGrid>
              <a:tr h="717524">
                <a:tc>
                  <a:txBody>
                    <a:bodyPr/>
                    <a:lstStyle/>
                    <a:p>
                      <a:pPr marL="0" marR="0" algn="ctr">
                        <a:lnSpc>
                          <a:spcPct val="107000"/>
                        </a:lnSpc>
                        <a:spcBef>
                          <a:spcPts val="0"/>
                        </a:spcBef>
                        <a:spcAft>
                          <a:spcPts val="0"/>
                        </a:spcAft>
                      </a:pPr>
                      <a:r>
                        <a:rPr lang="en-US" sz="4400" b="0" dirty="0">
                          <a:solidFill>
                            <a:srgbClr val="FFC000"/>
                          </a:solidFill>
                          <a:effectLst/>
                          <a:latin typeface="Tahoma" panose="020B0604030504040204" pitchFamily="34" charset="0"/>
                          <a:ea typeface="Tahoma" panose="020B0604030504040204" pitchFamily="34" charset="0"/>
                          <a:cs typeface="Tahoma" panose="020B0604030504040204" pitchFamily="34" charset="0"/>
                        </a:rPr>
                        <a:t>Humanism- It’s Goals</a:t>
                      </a:r>
                    </a:p>
                  </a:txBody>
                  <a:tcPr marL="68580" marR="68580" marT="0" marB="0"/>
                </a:tc>
                <a:tc>
                  <a:txBody>
                    <a:bodyPr/>
                    <a:lstStyle/>
                    <a:p>
                      <a:pPr marL="0" marR="0" algn="ctr">
                        <a:lnSpc>
                          <a:spcPct val="107000"/>
                        </a:lnSpc>
                        <a:spcBef>
                          <a:spcPts val="0"/>
                        </a:spcBef>
                        <a:spcAft>
                          <a:spcPts val="0"/>
                        </a:spcAft>
                      </a:pPr>
                      <a:r>
                        <a:rPr lang="en-US" sz="4400" b="0" dirty="0">
                          <a:effectLst/>
                          <a:latin typeface="Tahoma" panose="020B0604030504040204" pitchFamily="34" charset="0"/>
                          <a:ea typeface="Tahoma" panose="020B0604030504040204" pitchFamily="34" charset="0"/>
                          <a:cs typeface="Tahoma" panose="020B0604030504040204" pitchFamily="34" charset="0"/>
                        </a:rPr>
                        <a:t>God’s Word</a:t>
                      </a:r>
                    </a:p>
                  </a:txBody>
                  <a:tcPr marL="68580" marR="68580" marT="0" marB="0"/>
                </a:tc>
                <a:extLst>
                  <a:ext uri="{0D108BD9-81ED-4DB2-BD59-A6C34878D82A}">
                    <a16:rowId xmlns:a16="http://schemas.microsoft.com/office/drawing/2014/main" val="1187918128"/>
                  </a:ext>
                </a:extLst>
              </a:tr>
              <a:tr h="2016843">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Get God out of all human institutions, proselytize children to humanism</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739930361"/>
                  </a:ext>
                </a:extLst>
              </a:tr>
              <a:tr h="4123632">
                <a:tc>
                  <a:txBody>
                    <a:bodyPr/>
                    <a:lstStyle/>
                    <a:p>
                      <a:pPr marL="0" marR="0" algn="ctr">
                        <a:lnSpc>
                          <a:spcPct val="107000"/>
                        </a:lnSpc>
                        <a:spcBef>
                          <a:spcPts val="0"/>
                        </a:spcBef>
                        <a:spcAft>
                          <a:spcPts val="0"/>
                        </a:spcAft>
                      </a:pPr>
                      <a:endParaRPr lang="en-US" sz="3300" b="0" i="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502786442"/>
                  </a:ext>
                </a:extLst>
              </a:tr>
            </a:tbl>
          </a:graphicData>
        </a:graphic>
      </p:graphicFrame>
    </p:spTree>
    <p:extLst>
      <p:ext uri="{BB962C8B-B14F-4D97-AF65-F5344CB8AC3E}">
        <p14:creationId xmlns:p14="http://schemas.microsoft.com/office/powerpoint/2010/main" val="3341551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C19D2A7-4C10-4035-B9B4-A923CC4ECE5A}"/>
              </a:ext>
            </a:extLst>
          </p:cNvPr>
          <p:cNvGraphicFramePr>
            <a:graphicFrameLocks noGrp="1"/>
          </p:cNvGraphicFramePr>
          <p:nvPr>
            <p:ph idx="1"/>
            <p:extLst>
              <p:ext uri="{D42A27DB-BD31-4B8C-83A1-F6EECF244321}">
                <p14:modId xmlns:p14="http://schemas.microsoft.com/office/powerpoint/2010/main" val="568239506"/>
              </p:ext>
            </p:extLst>
          </p:nvPr>
        </p:nvGraphicFramePr>
        <p:xfrm>
          <a:off x="0" y="0"/>
          <a:ext cx="12192000" cy="6829606"/>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126012618"/>
                    </a:ext>
                  </a:extLst>
                </a:gridCol>
                <a:gridCol w="6096000">
                  <a:extLst>
                    <a:ext uri="{9D8B030D-6E8A-4147-A177-3AD203B41FA5}">
                      <a16:colId xmlns:a16="http://schemas.microsoft.com/office/drawing/2014/main" val="3206933552"/>
                    </a:ext>
                  </a:extLst>
                </a:gridCol>
              </a:tblGrid>
              <a:tr h="675249">
                <a:tc>
                  <a:txBody>
                    <a:bodyPr/>
                    <a:lstStyle/>
                    <a:p>
                      <a:pPr marL="0" marR="0" algn="ctr">
                        <a:lnSpc>
                          <a:spcPct val="107000"/>
                        </a:lnSpc>
                        <a:spcBef>
                          <a:spcPts val="0"/>
                        </a:spcBef>
                        <a:spcAft>
                          <a:spcPts val="0"/>
                        </a:spcAft>
                      </a:pPr>
                      <a:r>
                        <a:rPr lang="en-US" sz="4400" b="0" dirty="0">
                          <a:solidFill>
                            <a:srgbClr val="FFC000"/>
                          </a:solidFill>
                          <a:effectLst/>
                          <a:latin typeface="Tahoma" panose="020B0604030504040204" pitchFamily="34" charset="0"/>
                          <a:ea typeface="Tahoma" panose="020B0604030504040204" pitchFamily="34" charset="0"/>
                          <a:cs typeface="Tahoma" panose="020B0604030504040204" pitchFamily="34" charset="0"/>
                        </a:rPr>
                        <a:t>Humanism- It’s Goals</a:t>
                      </a:r>
                    </a:p>
                  </a:txBody>
                  <a:tcPr marL="68580" marR="68580" marT="0" marB="0"/>
                </a:tc>
                <a:tc>
                  <a:txBody>
                    <a:bodyPr/>
                    <a:lstStyle/>
                    <a:p>
                      <a:pPr marL="0" marR="0" algn="ctr">
                        <a:lnSpc>
                          <a:spcPct val="107000"/>
                        </a:lnSpc>
                        <a:spcBef>
                          <a:spcPts val="0"/>
                        </a:spcBef>
                        <a:spcAft>
                          <a:spcPts val="0"/>
                        </a:spcAft>
                      </a:pPr>
                      <a:r>
                        <a:rPr lang="en-US" sz="4400" b="0" dirty="0">
                          <a:effectLst/>
                          <a:latin typeface="Tahoma" panose="020B0604030504040204" pitchFamily="34" charset="0"/>
                          <a:ea typeface="Tahoma" panose="020B0604030504040204" pitchFamily="34" charset="0"/>
                          <a:cs typeface="Tahoma" panose="020B0604030504040204" pitchFamily="34" charset="0"/>
                        </a:rPr>
                        <a:t>God’s Word</a:t>
                      </a:r>
                    </a:p>
                  </a:txBody>
                  <a:tcPr marL="68580" marR="68580" marT="0" marB="0"/>
                </a:tc>
                <a:extLst>
                  <a:ext uri="{0D108BD9-81ED-4DB2-BD59-A6C34878D82A}">
                    <a16:rowId xmlns:a16="http://schemas.microsoft.com/office/drawing/2014/main" val="1187918128"/>
                  </a:ext>
                </a:extLst>
              </a:tr>
              <a:tr h="1879005">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Get God out of all human institutions, proselytize children to humanism</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739930361"/>
                  </a:ext>
                </a:extLst>
              </a:tr>
              <a:tr h="3880676">
                <a:tc>
                  <a:txBody>
                    <a:bodyPr/>
                    <a:lstStyle/>
                    <a:p>
                      <a:pPr marL="0" marR="0" algn="ctr">
                        <a:lnSpc>
                          <a:spcPct val="107000"/>
                        </a:lnSpc>
                        <a:spcBef>
                          <a:spcPts val="0"/>
                        </a:spcBef>
                        <a:spcAft>
                          <a:spcPts val="0"/>
                        </a:spcAft>
                      </a:pPr>
                      <a:r>
                        <a:rPr lang="en-US" sz="3300" b="0" i="1" dirty="0">
                          <a:effectLst/>
                          <a:latin typeface="Tahoma" panose="020B0604030504040204" pitchFamily="34" charset="0"/>
                          <a:ea typeface="Tahoma" panose="020B0604030504040204" pitchFamily="34" charset="0"/>
                          <a:cs typeface="Tahoma" panose="020B0604030504040204" pitchFamily="34" charset="0"/>
                        </a:rPr>
                        <a:t>“…every American school is a school of humanism. What can a theistic Sunday school’s meeting for an hour once a week…do to stem the tide of a 5 day program of humanistic teaching?” (Potter, Humanism: A Religion 1930)</a:t>
                      </a:r>
                    </a:p>
                  </a:txBody>
                  <a:tcPr marL="68580" marR="68580" marT="0" marB="0"/>
                </a:tc>
                <a:tc>
                  <a:txBody>
                    <a:bodyPr/>
                    <a:lstStyle/>
                    <a:p>
                      <a:pPr marL="0" marR="0" algn="ctr">
                        <a:lnSpc>
                          <a:spcPct val="107000"/>
                        </a:lnSpc>
                        <a:spcBef>
                          <a:spcPts val="0"/>
                        </a:spcBef>
                        <a:spcAft>
                          <a:spcPts val="0"/>
                        </a:spcAft>
                      </a:pPr>
                      <a:endParaRPr lang="en-US" sz="3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502786442"/>
                  </a:ext>
                </a:extLst>
              </a:tr>
            </a:tbl>
          </a:graphicData>
        </a:graphic>
      </p:graphicFrame>
    </p:spTree>
    <p:extLst>
      <p:ext uri="{BB962C8B-B14F-4D97-AF65-F5344CB8AC3E}">
        <p14:creationId xmlns:p14="http://schemas.microsoft.com/office/powerpoint/2010/main" val="76718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C19D2A7-4C10-4035-B9B4-A923CC4ECE5A}"/>
              </a:ext>
            </a:extLst>
          </p:cNvPr>
          <p:cNvGraphicFramePr>
            <a:graphicFrameLocks noGrp="1"/>
          </p:cNvGraphicFramePr>
          <p:nvPr>
            <p:ph idx="1"/>
            <p:extLst>
              <p:ext uri="{D42A27DB-BD31-4B8C-83A1-F6EECF244321}">
                <p14:modId xmlns:p14="http://schemas.microsoft.com/office/powerpoint/2010/main" val="3343116266"/>
              </p:ext>
            </p:extLst>
          </p:nvPr>
        </p:nvGraphicFramePr>
        <p:xfrm>
          <a:off x="0" y="0"/>
          <a:ext cx="12192000" cy="6829606"/>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126012618"/>
                    </a:ext>
                  </a:extLst>
                </a:gridCol>
                <a:gridCol w="6096000">
                  <a:extLst>
                    <a:ext uri="{9D8B030D-6E8A-4147-A177-3AD203B41FA5}">
                      <a16:colId xmlns:a16="http://schemas.microsoft.com/office/drawing/2014/main" val="3206933552"/>
                    </a:ext>
                  </a:extLst>
                </a:gridCol>
              </a:tblGrid>
              <a:tr h="675249">
                <a:tc>
                  <a:txBody>
                    <a:bodyPr/>
                    <a:lstStyle/>
                    <a:p>
                      <a:pPr marL="0" marR="0" algn="ctr">
                        <a:lnSpc>
                          <a:spcPct val="107000"/>
                        </a:lnSpc>
                        <a:spcBef>
                          <a:spcPts val="0"/>
                        </a:spcBef>
                        <a:spcAft>
                          <a:spcPts val="0"/>
                        </a:spcAft>
                      </a:pPr>
                      <a:r>
                        <a:rPr lang="en-US" sz="4400" b="0" dirty="0">
                          <a:effectLst/>
                          <a:latin typeface="Tahoma" panose="020B0604030504040204" pitchFamily="34" charset="0"/>
                          <a:ea typeface="Tahoma" panose="020B0604030504040204" pitchFamily="34" charset="0"/>
                          <a:cs typeface="Tahoma" panose="020B0604030504040204" pitchFamily="34" charset="0"/>
                        </a:rPr>
                        <a:t>Humanism- It’s Goals</a:t>
                      </a:r>
                    </a:p>
                  </a:txBody>
                  <a:tcPr marL="68580" marR="68580" marT="0" marB="0"/>
                </a:tc>
                <a:tc>
                  <a:txBody>
                    <a:bodyPr/>
                    <a:lstStyle/>
                    <a:p>
                      <a:pPr marL="0" marR="0" algn="ctr">
                        <a:lnSpc>
                          <a:spcPct val="107000"/>
                        </a:lnSpc>
                        <a:spcBef>
                          <a:spcPts val="0"/>
                        </a:spcBef>
                        <a:spcAft>
                          <a:spcPts val="0"/>
                        </a:spcAft>
                      </a:pPr>
                      <a:r>
                        <a:rPr lang="en-US" sz="44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God’s Word</a:t>
                      </a:r>
                    </a:p>
                  </a:txBody>
                  <a:tcPr marL="68580" marR="68580" marT="0" marB="0"/>
                </a:tc>
                <a:extLst>
                  <a:ext uri="{0D108BD9-81ED-4DB2-BD59-A6C34878D82A}">
                    <a16:rowId xmlns:a16="http://schemas.microsoft.com/office/drawing/2014/main" val="1187918128"/>
                  </a:ext>
                </a:extLst>
              </a:tr>
              <a:tr h="1879005">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Get God out of all human institutions, proselytize children to humanism</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Fear &amp; obey God-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teach your children,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heed warnings</a:t>
                      </a:r>
                    </a:p>
                  </a:txBody>
                  <a:tcPr marL="68580" marR="68580" marT="0" marB="0"/>
                </a:tc>
                <a:extLst>
                  <a:ext uri="{0D108BD9-81ED-4DB2-BD59-A6C34878D82A}">
                    <a16:rowId xmlns:a16="http://schemas.microsoft.com/office/drawing/2014/main" val="739930361"/>
                  </a:ext>
                </a:extLst>
              </a:tr>
              <a:tr h="3880676">
                <a:tc>
                  <a:txBody>
                    <a:bodyPr/>
                    <a:lstStyle/>
                    <a:p>
                      <a:pPr marL="0" marR="0" algn="ctr">
                        <a:lnSpc>
                          <a:spcPct val="107000"/>
                        </a:lnSpc>
                        <a:spcBef>
                          <a:spcPts val="0"/>
                        </a:spcBef>
                        <a:spcAft>
                          <a:spcPts val="0"/>
                        </a:spcAft>
                      </a:pPr>
                      <a:r>
                        <a:rPr lang="en-US" sz="3300" b="0" i="1" dirty="0">
                          <a:effectLst/>
                          <a:latin typeface="Tahoma" panose="020B0604030504040204" pitchFamily="34" charset="0"/>
                          <a:ea typeface="Tahoma" panose="020B0604030504040204" pitchFamily="34" charset="0"/>
                          <a:cs typeface="Tahoma" panose="020B0604030504040204" pitchFamily="34" charset="0"/>
                        </a:rPr>
                        <a:t>“…every American school is a school of humanism. What can a theistic Sunday school’s meeting for an hour once a week…do to stem the tide of a 5 day program of humanistic teaching?” (Potter, Humanism: A Religion 1930)</a:t>
                      </a:r>
                    </a:p>
                  </a:txBody>
                  <a:tcPr marL="68580" marR="68580" marT="0" marB="0"/>
                </a:tc>
                <a:tc>
                  <a:txBody>
                    <a:bodyPr/>
                    <a:lstStyle/>
                    <a:p>
                      <a:pPr marL="0" marR="0" algn="ctr">
                        <a:lnSpc>
                          <a:spcPct val="107000"/>
                        </a:lnSpc>
                        <a:spcBef>
                          <a:spcPts val="0"/>
                        </a:spcBef>
                        <a:spcAft>
                          <a:spcPts val="0"/>
                        </a:spcAft>
                      </a:pPr>
                      <a:endParaRPr lang="en-US" sz="3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502786442"/>
                  </a:ext>
                </a:extLst>
              </a:tr>
            </a:tbl>
          </a:graphicData>
        </a:graphic>
      </p:graphicFrame>
    </p:spTree>
    <p:extLst>
      <p:ext uri="{BB962C8B-B14F-4D97-AF65-F5344CB8AC3E}">
        <p14:creationId xmlns:p14="http://schemas.microsoft.com/office/powerpoint/2010/main" val="1223396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D90D7-61EA-4B98-9062-EDAF0328EFEB}"/>
              </a:ext>
            </a:extLst>
          </p:cNvPr>
          <p:cNvSpPr>
            <a:spLocks noGrp="1"/>
          </p:cNvSpPr>
          <p:nvPr>
            <p:ph type="title"/>
          </p:nvPr>
        </p:nvSpPr>
        <p:spPr>
          <a:xfrm>
            <a:off x="0" y="1"/>
            <a:ext cx="12192000" cy="1103085"/>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3222E5E3-13A5-4EA6-B909-57E21394F5CB}"/>
              </a:ext>
            </a:extLst>
          </p:cNvPr>
          <p:cNvSpPr>
            <a:spLocks noGrp="1"/>
          </p:cNvSpPr>
          <p:nvPr>
            <p:ph idx="1"/>
          </p:nvPr>
        </p:nvSpPr>
        <p:spPr>
          <a:xfrm>
            <a:off x="-1" y="1103086"/>
            <a:ext cx="12191999" cy="5754913"/>
          </a:xfrm>
        </p:spPr>
        <p:txBody>
          <a:bodyPr>
            <a:normAutofit/>
          </a:bodyPr>
          <a:lstStyle/>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452- He Keeps Me Singing</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48s- Thy Word- then Opening Prayer</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152- By Christ Redeemed</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500- Give Me the Bible</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Sermon- Humanism, its Goals</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297- Prepare to Meet Thy God</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Closing Song &amp; Closing Prayer</a:t>
            </a:r>
          </a:p>
          <a:p>
            <a:pPr marL="0" indent="0">
              <a:buNone/>
            </a:pP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2301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C19D2A7-4C10-4035-B9B4-A923CC4ECE5A}"/>
              </a:ext>
            </a:extLst>
          </p:cNvPr>
          <p:cNvGraphicFramePr>
            <a:graphicFrameLocks noGrp="1"/>
          </p:cNvGraphicFramePr>
          <p:nvPr>
            <p:ph idx="1"/>
          </p:nvPr>
        </p:nvGraphicFramePr>
        <p:xfrm>
          <a:off x="0" y="0"/>
          <a:ext cx="12192000" cy="6829606"/>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126012618"/>
                    </a:ext>
                  </a:extLst>
                </a:gridCol>
                <a:gridCol w="6096000">
                  <a:extLst>
                    <a:ext uri="{9D8B030D-6E8A-4147-A177-3AD203B41FA5}">
                      <a16:colId xmlns:a16="http://schemas.microsoft.com/office/drawing/2014/main" val="3206933552"/>
                    </a:ext>
                  </a:extLst>
                </a:gridCol>
              </a:tblGrid>
              <a:tr h="675249">
                <a:tc>
                  <a:txBody>
                    <a:bodyPr/>
                    <a:lstStyle/>
                    <a:p>
                      <a:pPr marL="0" marR="0" algn="ctr">
                        <a:lnSpc>
                          <a:spcPct val="107000"/>
                        </a:lnSpc>
                        <a:spcBef>
                          <a:spcPts val="0"/>
                        </a:spcBef>
                        <a:spcAft>
                          <a:spcPts val="0"/>
                        </a:spcAft>
                      </a:pPr>
                      <a:r>
                        <a:rPr lang="en-US" sz="4400" b="0" dirty="0">
                          <a:effectLst/>
                          <a:latin typeface="Tahoma" panose="020B0604030504040204" pitchFamily="34" charset="0"/>
                          <a:ea typeface="Tahoma" panose="020B0604030504040204" pitchFamily="34" charset="0"/>
                          <a:cs typeface="Tahoma" panose="020B0604030504040204" pitchFamily="34" charset="0"/>
                        </a:rPr>
                        <a:t>Humanism- It’s Goals</a:t>
                      </a:r>
                    </a:p>
                  </a:txBody>
                  <a:tcPr marL="68580" marR="68580" marT="0" marB="0"/>
                </a:tc>
                <a:tc>
                  <a:txBody>
                    <a:bodyPr/>
                    <a:lstStyle/>
                    <a:p>
                      <a:pPr marL="0" marR="0" algn="ctr">
                        <a:lnSpc>
                          <a:spcPct val="107000"/>
                        </a:lnSpc>
                        <a:spcBef>
                          <a:spcPts val="0"/>
                        </a:spcBef>
                        <a:spcAft>
                          <a:spcPts val="0"/>
                        </a:spcAft>
                      </a:pPr>
                      <a:r>
                        <a:rPr lang="en-US" sz="44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God’s Word</a:t>
                      </a:r>
                    </a:p>
                  </a:txBody>
                  <a:tcPr marL="68580" marR="68580" marT="0" marB="0"/>
                </a:tc>
                <a:extLst>
                  <a:ext uri="{0D108BD9-81ED-4DB2-BD59-A6C34878D82A}">
                    <a16:rowId xmlns:a16="http://schemas.microsoft.com/office/drawing/2014/main" val="1187918128"/>
                  </a:ext>
                </a:extLst>
              </a:tr>
              <a:tr h="1879005">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Get God out of all human institutions, proselytize children to humanism</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Fear &amp; obey God-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teach your children,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heed warnings</a:t>
                      </a:r>
                    </a:p>
                  </a:txBody>
                  <a:tcPr marL="68580" marR="68580" marT="0" marB="0"/>
                </a:tc>
                <a:extLst>
                  <a:ext uri="{0D108BD9-81ED-4DB2-BD59-A6C34878D82A}">
                    <a16:rowId xmlns:a16="http://schemas.microsoft.com/office/drawing/2014/main" val="739930361"/>
                  </a:ext>
                </a:extLst>
              </a:tr>
              <a:tr h="3880676">
                <a:tc>
                  <a:txBody>
                    <a:bodyPr/>
                    <a:lstStyle/>
                    <a:p>
                      <a:pPr marL="0" marR="0" algn="ctr">
                        <a:lnSpc>
                          <a:spcPct val="107000"/>
                        </a:lnSpc>
                        <a:spcBef>
                          <a:spcPts val="0"/>
                        </a:spcBef>
                        <a:spcAft>
                          <a:spcPts val="0"/>
                        </a:spcAft>
                      </a:pPr>
                      <a:r>
                        <a:rPr lang="en-US" sz="3300" b="0" i="1" dirty="0">
                          <a:effectLst/>
                          <a:latin typeface="Tahoma" panose="020B0604030504040204" pitchFamily="34" charset="0"/>
                          <a:ea typeface="Tahoma" panose="020B0604030504040204" pitchFamily="34" charset="0"/>
                          <a:cs typeface="Tahoma" panose="020B0604030504040204" pitchFamily="34" charset="0"/>
                        </a:rPr>
                        <a:t>“…every American school is a school of humanism. What can a theistic Sunday school’s meeting for an hour once a week…do to stem the tide of a 5 day program of humanistic teaching?” (Potter, Humanism: A Religion 1930)</a:t>
                      </a:r>
                    </a:p>
                  </a:txBody>
                  <a:tcPr marL="68580" marR="68580" marT="0" marB="0"/>
                </a:tc>
                <a:tc>
                  <a:txBody>
                    <a:bodyPr/>
                    <a:lstStyle/>
                    <a:p>
                      <a:pPr marL="0" marR="0" algn="ctr">
                        <a:lnSpc>
                          <a:spcPct val="107000"/>
                        </a:lnSpc>
                        <a:spcBef>
                          <a:spcPts val="0"/>
                        </a:spcBef>
                        <a:spcAft>
                          <a:spcPts val="0"/>
                        </a:spcAft>
                      </a:pPr>
                      <a:r>
                        <a:rPr lang="en-US" sz="3200" b="0" dirty="0">
                          <a:effectLst/>
                          <a:latin typeface="Tahoma" panose="020B0604030504040204" pitchFamily="34" charset="0"/>
                          <a:ea typeface="Tahoma" panose="020B0604030504040204" pitchFamily="34" charset="0"/>
                          <a:cs typeface="Tahoma" panose="020B0604030504040204" pitchFamily="34" charset="0"/>
                        </a:rPr>
                        <a:t>Must be taught daily in word &amp; deed by holy living &amp; instruction so that you will be prepared give a defense to everyone who asks you of your hope in Christ</a:t>
                      </a:r>
                    </a:p>
                    <a:p>
                      <a:pPr marL="0" marR="0" algn="ctr">
                        <a:lnSpc>
                          <a:spcPct val="107000"/>
                        </a:lnSpc>
                        <a:spcBef>
                          <a:spcPts val="0"/>
                        </a:spcBef>
                        <a:spcAft>
                          <a:spcPts val="0"/>
                        </a:spcAft>
                      </a:pPr>
                      <a:r>
                        <a:rPr lang="en-US" sz="3200" b="0" dirty="0">
                          <a:effectLst/>
                          <a:latin typeface="Tahoma" panose="020B0604030504040204" pitchFamily="34" charset="0"/>
                          <a:ea typeface="Tahoma" panose="020B0604030504040204" pitchFamily="34" charset="0"/>
                          <a:cs typeface="Tahoma" panose="020B0604030504040204" pitchFamily="34" charset="0"/>
                        </a:rPr>
                        <a:t>(Deut. 6:6-9; Prov. 1:7ff; </a:t>
                      </a:r>
                    </a:p>
                    <a:p>
                      <a:pPr marL="0" marR="0" algn="ctr">
                        <a:lnSpc>
                          <a:spcPct val="107000"/>
                        </a:lnSpc>
                        <a:spcBef>
                          <a:spcPts val="0"/>
                        </a:spcBef>
                        <a:spcAft>
                          <a:spcPts val="0"/>
                        </a:spcAft>
                      </a:pPr>
                      <a:r>
                        <a:rPr lang="en-US" sz="3200" b="0" dirty="0">
                          <a:effectLst/>
                          <a:latin typeface="Tahoma" panose="020B0604030504040204" pitchFamily="34" charset="0"/>
                          <a:ea typeface="Tahoma" panose="020B0604030504040204" pitchFamily="34" charset="0"/>
                          <a:cs typeface="Tahoma" panose="020B0604030504040204" pitchFamily="34" charset="0"/>
                        </a:rPr>
                        <a:t>1 Pet. 3:15; Luke 9:23;</a:t>
                      </a:r>
                    </a:p>
                    <a:p>
                      <a:pPr marL="0" marR="0" algn="ctr">
                        <a:lnSpc>
                          <a:spcPct val="107000"/>
                        </a:lnSpc>
                        <a:spcBef>
                          <a:spcPts val="0"/>
                        </a:spcBef>
                        <a:spcAft>
                          <a:spcPts val="0"/>
                        </a:spcAft>
                      </a:pPr>
                      <a:r>
                        <a:rPr lang="en-US" sz="3200" b="0" dirty="0">
                          <a:effectLst/>
                          <a:latin typeface="Tahoma" panose="020B0604030504040204" pitchFamily="34" charset="0"/>
                          <a:ea typeface="Tahoma" panose="020B0604030504040204" pitchFamily="34" charset="0"/>
                          <a:cs typeface="Tahoma" panose="020B0604030504040204" pitchFamily="34" charset="0"/>
                        </a:rPr>
                        <a:t>Col. 3:17)</a:t>
                      </a:r>
                    </a:p>
                  </a:txBody>
                  <a:tcPr marL="68580" marR="68580" marT="0" marB="0"/>
                </a:tc>
                <a:extLst>
                  <a:ext uri="{0D108BD9-81ED-4DB2-BD59-A6C34878D82A}">
                    <a16:rowId xmlns:a16="http://schemas.microsoft.com/office/drawing/2014/main" val="2502786442"/>
                  </a:ext>
                </a:extLst>
              </a:tr>
            </a:tbl>
          </a:graphicData>
        </a:graphic>
      </p:graphicFrame>
    </p:spTree>
    <p:extLst>
      <p:ext uri="{BB962C8B-B14F-4D97-AF65-F5344CB8AC3E}">
        <p14:creationId xmlns:p14="http://schemas.microsoft.com/office/powerpoint/2010/main" val="3055926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C19D2A7-4C10-4035-B9B4-A923CC4ECE5A}"/>
              </a:ext>
            </a:extLst>
          </p:cNvPr>
          <p:cNvGraphicFramePr>
            <a:graphicFrameLocks noGrp="1"/>
          </p:cNvGraphicFramePr>
          <p:nvPr>
            <p:ph idx="1"/>
            <p:extLst>
              <p:ext uri="{D42A27DB-BD31-4B8C-83A1-F6EECF244321}">
                <p14:modId xmlns:p14="http://schemas.microsoft.com/office/powerpoint/2010/main" val="3069670654"/>
              </p:ext>
            </p:extLst>
          </p:nvPr>
        </p:nvGraphicFramePr>
        <p:xfrm>
          <a:off x="0" y="1"/>
          <a:ext cx="12192000" cy="6857999"/>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126012618"/>
                    </a:ext>
                  </a:extLst>
                </a:gridCol>
                <a:gridCol w="6096000">
                  <a:extLst>
                    <a:ext uri="{9D8B030D-6E8A-4147-A177-3AD203B41FA5}">
                      <a16:colId xmlns:a16="http://schemas.microsoft.com/office/drawing/2014/main" val="3206933552"/>
                    </a:ext>
                  </a:extLst>
                </a:gridCol>
              </a:tblGrid>
              <a:tr h="716852">
                <a:tc>
                  <a:txBody>
                    <a:bodyPr/>
                    <a:lstStyle/>
                    <a:p>
                      <a:pPr marL="0" marR="0" algn="ctr">
                        <a:lnSpc>
                          <a:spcPct val="107000"/>
                        </a:lnSpc>
                        <a:spcBef>
                          <a:spcPts val="0"/>
                        </a:spcBef>
                        <a:spcAft>
                          <a:spcPts val="0"/>
                        </a:spcAft>
                      </a:pPr>
                      <a:r>
                        <a:rPr lang="en-US" sz="4400" b="0" dirty="0">
                          <a:solidFill>
                            <a:srgbClr val="FFC000"/>
                          </a:solidFill>
                          <a:effectLst/>
                          <a:latin typeface="Tahoma" panose="020B0604030504040204" pitchFamily="34" charset="0"/>
                          <a:ea typeface="Tahoma" panose="020B0604030504040204" pitchFamily="34" charset="0"/>
                          <a:cs typeface="Tahoma" panose="020B0604030504040204" pitchFamily="34" charset="0"/>
                        </a:rPr>
                        <a:t>Humanism- It’s Goals</a:t>
                      </a:r>
                    </a:p>
                  </a:txBody>
                  <a:tcPr marL="68580" marR="68580" marT="0" marB="0"/>
                </a:tc>
                <a:tc>
                  <a:txBody>
                    <a:bodyPr/>
                    <a:lstStyle/>
                    <a:p>
                      <a:pPr marL="0" marR="0" algn="ctr">
                        <a:lnSpc>
                          <a:spcPct val="107000"/>
                        </a:lnSpc>
                        <a:spcBef>
                          <a:spcPts val="0"/>
                        </a:spcBef>
                        <a:spcAft>
                          <a:spcPts val="0"/>
                        </a:spcAft>
                      </a:pPr>
                      <a:r>
                        <a:rPr lang="en-US" sz="4400" b="0" dirty="0">
                          <a:effectLst/>
                          <a:latin typeface="Tahoma" panose="020B0604030504040204" pitchFamily="34" charset="0"/>
                          <a:ea typeface="Tahoma" panose="020B0604030504040204" pitchFamily="34" charset="0"/>
                          <a:cs typeface="Tahoma" panose="020B0604030504040204" pitchFamily="34" charset="0"/>
                        </a:rPr>
                        <a:t>God’s Word</a:t>
                      </a:r>
                    </a:p>
                  </a:txBody>
                  <a:tcPr marL="68580" marR="68580" marT="0" marB="0"/>
                </a:tc>
                <a:extLst>
                  <a:ext uri="{0D108BD9-81ED-4DB2-BD59-A6C34878D82A}">
                    <a16:rowId xmlns:a16="http://schemas.microsoft.com/office/drawing/2014/main" val="1187918128"/>
                  </a:ext>
                </a:extLst>
              </a:tr>
              <a:tr h="1269596">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End worship and service to God</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739930361"/>
                  </a:ext>
                </a:extLst>
              </a:tr>
              <a:tr h="4871551">
                <a:tc>
                  <a:txBody>
                    <a:bodyPr/>
                    <a:lstStyle/>
                    <a:p>
                      <a:pPr marL="0" marR="0" algn="ctr">
                        <a:lnSpc>
                          <a:spcPct val="107000"/>
                        </a:lnSpc>
                        <a:spcBef>
                          <a:spcPts val="0"/>
                        </a:spcBef>
                        <a:spcAft>
                          <a:spcPts val="0"/>
                        </a:spcAft>
                      </a:pPr>
                      <a:endParaRPr lang="en-US" sz="3600" b="0" i="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502786442"/>
                  </a:ext>
                </a:extLst>
              </a:tr>
            </a:tbl>
          </a:graphicData>
        </a:graphic>
      </p:graphicFrame>
    </p:spTree>
    <p:extLst>
      <p:ext uri="{BB962C8B-B14F-4D97-AF65-F5344CB8AC3E}">
        <p14:creationId xmlns:p14="http://schemas.microsoft.com/office/powerpoint/2010/main" val="22590013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1380</TotalTime>
  <Words>1655</Words>
  <Application>Microsoft Office PowerPoint</Application>
  <PresentationFormat>Widescreen</PresentationFormat>
  <Paragraphs>149</Paragraphs>
  <Slides>25</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Calibri Light</vt:lpstr>
      <vt:lpstr>Tahoma</vt:lpstr>
      <vt:lpstr>Times New Roman</vt:lpstr>
      <vt:lpstr>Verdana</vt:lpstr>
      <vt:lpstr>Office Theme</vt:lpstr>
      <vt:lpstr>Hymns for Worship at Woodmont</vt:lpstr>
      <vt:lpstr>PowerPoint Presentation</vt:lpstr>
      <vt:lpstr>PowerPoint Presentation</vt:lpstr>
      <vt:lpstr>PowerPoint Presentation</vt:lpstr>
      <vt:lpstr>PowerPoint Presentation</vt:lpstr>
      <vt:lpstr>PowerPoint Presentation</vt:lpstr>
      <vt:lpstr>Hymns for Worship at Woodmont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Charting of Humanism’s Progress &amp; Goals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9</cp:revision>
  <cp:lastPrinted>2021-08-01T18:57:48Z</cp:lastPrinted>
  <dcterms:created xsi:type="dcterms:W3CDTF">2021-08-01T00:44:52Z</dcterms:created>
  <dcterms:modified xsi:type="dcterms:W3CDTF">2021-08-01T23:45:28Z</dcterms:modified>
</cp:coreProperties>
</file>