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F810C4C5-F845-4C73-803B-68B0265243C5}"/>
    <pc:docChg chg="custSel modSld modNotesMaster">
      <pc:chgData name="Bettye Locklair" userId="c2d7acf3736df889" providerId="LiveId" clId="{F810C4C5-F845-4C73-803B-68B0265243C5}" dt="2021-09-19T21:22:48.927" v="147" actId="20577"/>
      <pc:docMkLst>
        <pc:docMk/>
      </pc:docMkLst>
      <pc:sldChg chg="modSp mod modAnim">
        <pc:chgData name="Bettye Locklair" userId="c2d7acf3736df889" providerId="LiveId" clId="{F810C4C5-F845-4C73-803B-68B0265243C5}" dt="2021-09-19T21:22:48.927" v="147" actId="20577"/>
        <pc:sldMkLst>
          <pc:docMk/>
          <pc:sldMk cId="1648697821" sldId="262"/>
        </pc:sldMkLst>
        <pc:spChg chg="mod">
          <ac:chgData name="Bettye Locklair" userId="c2d7acf3736df889" providerId="LiveId" clId="{F810C4C5-F845-4C73-803B-68B0265243C5}" dt="2021-09-19T21:22:48.927" v="147" actId="20577"/>
          <ac:spMkLst>
            <pc:docMk/>
            <pc:sldMk cId="1648697821" sldId="262"/>
            <ac:spMk id="3" creationId="{E4B30A8B-6FF7-41BD-888C-613E5BE7F3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BAECEDD-7292-4D0E-A508-DA97D8EAC8B5}" type="datetimeFigureOut">
              <a:rPr lang="en-US" smtClean="0"/>
              <a:t>9/19/2021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66BBE2F-202D-4038-AF01-81A5A8A82695}" type="slidenum">
              <a:rPr lang="en-US" smtClean="0"/>
              <a:t>‹#›</a:t>
            </a:fld>
            <a:endParaRPr lang="en-US"/>
          </a:p>
        </p:txBody>
      </p:sp>
    </p:spTree>
    <p:extLst>
      <p:ext uri="{BB962C8B-B14F-4D97-AF65-F5344CB8AC3E}">
        <p14:creationId xmlns:p14="http://schemas.microsoft.com/office/powerpoint/2010/main" val="355012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Amazon Ember"/>
              </a:rPr>
              <a:t>Have you heard of any bad news lately? I'm sure that you have. Did you seek out this bad news; did you go looking for it? I'm sure that you didn't. Bad news seems to find its way to us, all day - every day. We now live with 24-hour news cycles, and with social media being so popular, these bad news messages just seem to surround us. How can anyone live their life to the fullest with so much disappointment, pain, tragedies and well - just bad news - constantly bombarding us? I can answer that. There is hope. I have some good news for you! www.AleyshaProctor.com</a:t>
            </a:r>
            <a:endParaRPr lang="en-US" dirty="0"/>
          </a:p>
        </p:txBody>
      </p:sp>
      <p:sp>
        <p:nvSpPr>
          <p:cNvPr id="4" name="Slide Number Placeholder 3"/>
          <p:cNvSpPr>
            <a:spLocks noGrp="1"/>
          </p:cNvSpPr>
          <p:nvPr>
            <p:ph type="sldNum" sz="quarter" idx="5"/>
          </p:nvPr>
        </p:nvSpPr>
        <p:spPr/>
        <p:txBody>
          <a:bodyPr/>
          <a:lstStyle/>
          <a:p>
            <a:fld id="{266BBE2F-202D-4038-AF01-81A5A8A82695}" type="slidenum">
              <a:rPr lang="en-US" smtClean="0"/>
              <a:t>1</a:t>
            </a:fld>
            <a:endParaRPr lang="en-US"/>
          </a:p>
        </p:txBody>
      </p:sp>
    </p:spTree>
    <p:extLst>
      <p:ext uri="{BB962C8B-B14F-4D97-AF65-F5344CB8AC3E}">
        <p14:creationId xmlns:p14="http://schemas.microsoft.com/office/powerpoint/2010/main" val="1608248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4F38-EDF9-4322-890F-0105CF4029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47CB4C-1466-4915-9350-EF2B7EAEC3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727011-0FBF-4865-ABDE-F3EE6B74F24B}"/>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5" name="Footer Placeholder 4">
            <a:extLst>
              <a:ext uri="{FF2B5EF4-FFF2-40B4-BE49-F238E27FC236}">
                <a16:creationId xmlns:a16="http://schemas.microsoft.com/office/drawing/2014/main" id="{A8CBDB3B-1159-4EB1-A52B-0D470538A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CA74E-83E4-41D9-9990-5D9967001051}"/>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422553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67B4D-C2CC-4FCD-94C0-C6187D14DA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50F1A5-4F5F-47DC-9D4E-02EBC9725E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74D74-83BE-4695-B2F9-3A63FFFE2E0E}"/>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5" name="Footer Placeholder 4">
            <a:extLst>
              <a:ext uri="{FF2B5EF4-FFF2-40B4-BE49-F238E27FC236}">
                <a16:creationId xmlns:a16="http://schemas.microsoft.com/office/drawing/2014/main" id="{A501F7FE-E7AF-4929-99CD-635B0A6CA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0F01E-0A44-4219-A61C-8BBABC843758}"/>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110616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9D1C0A-BDFB-4840-AFC4-04587EC808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8B15DA-13B2-424E-817C-E17FA2F71A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672D3-9874-4FE8-BA5E-C218BED5BDF0}"/>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5" name="Footer Placeholder 4">
            <a:extLst>
              <a:ext uri="{FF2B5EF4-FFF2-40B4-BE49-F238E27FC236}">
                <a16:creationId xmlns:a16="http://schemas.microsoft.com/office/drawing/2014/main" id="{EAF80079-1118-433C-9C0A-A6B20597C7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CD6FD-E6A6-416D-8711-4098C62C53AB}"/>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44715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412F-7F66-4388-B93B-EA12D705D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9275A-8E20-45A1-8B9E-085B9BF86A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28B540-E04D-44F4-8119-BA3F3F383B09}"/>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5" name="Footer Placeholder 4">
            <a:extLst>
              <a:ext uri="{FF2B5EF4-FFF2-40B4-BE49-F238E27FC236}">
                <a16:creationId xmlns:a16="http://schemas.microsoft.com/office/drawing/2014/main" id="{7C6FE43E-4CDC-48F5-A7CD-9416B7DC4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5DF8AE-0A6C-4388-B9FA-0C74C104534C}"/>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94959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5B441-8BFF-4165-8EE1-A1C6A16B6E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7C3CEA-443F-4F50-8BB5-6B96A6813B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FD17EC-5166-4054-9298-FA9067803BCD}"/>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5" name="Footer Placeholder 4">
            <a:extLst>
              <a:ext uri="{FF2B5EF4-FFF2-40B4-BE49-F238E27FC236}">
                <a16:creationId xmlns:a16="http://schemas.microsoft.com/office/drawing/2014/main" id="{8A9E29B1-2D59-470B-A719-BC6CD433A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EB37C-E64D-4A4D-82DF-279452FB9200}"/>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199531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9779-0C7E-437C-B366-3F2B1EC5C8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EAC345-B5E5-499C-A597-02A9518F6B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F1D9CB-B535-4861-BC48-9742C7B12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113420-DCEC-4BB5-AC2B-BC8676B8128E}"/>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6" name="Footer Placeholder 5">
            <a:extLst>
              <a:ext uri="{FF2B5EF4-FFF2-40B4-BE49-F238E27FC236}">
                <a16:creationId xmlns:a16="http://schemas.microsoft.com/office/drawing/2014/main" id="{F4A56696-7CF8-469A-9AA9-76BDA64E9E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023920-8362-429A-95C0-9502D33A3688}"/>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91401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DFE3-8C7F-4AF6-A1AE-2080E1F726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CDABF4-B004-45A9-866C-8D721E2B49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11635C-976B-4396-8279-9DD821B522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57DF4B-F7A4-4BA0-AAFB-65FB5D328E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CF14D9-2FED-441F-8289-50D1CDE215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3B6A4-D738-455D-8B23-F63E20E60867}"/>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8" name="Footer Placeholder 7">
            <a:extLst>
              <a:ext uri="{FF2B5EF4-FFF2-40B4-BE49-F238E27FC236}">
                <a16:creationId xmlns:a16="http://schemas.microsoft.com/office/drawing/2014/main" id="{36E31B3C-8800-43A3-9237-77C4C74CFB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5EE1C9-2B98-4E88-BDF1-05C1A830E074}"/>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179681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3725-F44E-4961-9F22-93EAA0E6A5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0C4988-C916-495E-B274-FB431284028B}"/>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4" name="Footer Placeholder 3">
            <a:extLst>
              <a:ext uri="{FF2B5EF4-FFF2-40B4-BE49-F238E27FC236}">
                <a16:creationId xmlns:a16="http://schemas.microsoft.com/office/drawing/2014/main" id="{802EB174-092A-41D4-86C5-77DDBF320B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6A84-4664-4A04-8C1D-5EE4851667C8}"/>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198682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EB6460-6DD4-452D-84A2-DBEC83C13BB6}"/>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3" name="Footer Placeholder 2">
            <a:extLst>
              <a:ext uri="{FF2B5EF4-FFF2-40B4-BE49-F238E27FC236}">
                <a16:creationId xmlns:a16="http://schemas.microsoft.com/office/drawing/2014/main" id="{131244CE-00F5-4050-93FB-21DA7231B2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BFEB07-E998-4883-A56F-73D31C68ADE7}"/>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6556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30B3-558F-4211-A2AA-5A295C3E1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E627BB-A970-4E5C-A98D-DC1D41653E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A8E85A-9E9D-43EC-822C-F4F329D28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544CF1-5FD4-455C-8922-D0BFA4F99D66}"/>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6" name="Footer Placeholder 5">
            <a:extLst>
              <a:ext uri="{FF2B5EF4-FFF2-40B4-BE49-F238E27FC236}">
                <a16:creationId xmlns:a16="http://schemas.microsoft.com/office/drawing/2014/main" id="{0ABE98B0-E50C-41DF-BF0E-12F568B7E8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3CF8E-2FFB-4035-B959-A587E486F1FF}"/>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218391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60B7-7E98-4F7B-BFB3-8E928D359F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4017CF-F99A-4FCB-BA90-2016BD6055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A1D201-2269-424D-B7C1-08CC43B3E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4E1456-2485-4F9B-8540-F7B89F75DE69}"/>
              </a:ext>
            </a:extLst>
          </p:cNvPr>
          <p:cNvSpPr>
            <a:spLocks noGrp="1"/>
          </p:cNvSpPr>
          <p:nvPr>
            <p:ph type="dt" sz="half" idx="10"/>
          </p:nvPr>
        </p:nvSpPr>
        <p:spPr/>
        <p:txBody>
          <a:bodyPr/>
          <a:lstStyle/>
          <a:p>
            <a:fld id="{7C1E1E50-29D7-4EB8-91E0-9F97CF0CA119}" type="datetimeFigureOut">
              <a:rPr lang="en-US" smtClean="0"/>
              <a:t>9/19/2021</a:t>
            </a:fld>
            <a:endParaRPr lang="en-US"/>
          </a:p>
        </p:txBody>
      </p:sp>
      <p:sp>
        <p:nvSpPr>
          <p:cNvPr id="6" name="Footer Placeholder 5">
            <a:extLst>
              <a:ext uri="{FF2B5EF4-FFF2-40B4-BE49-F238E27FC236}">
                <a16:creationId xmlns:a16="http://schemas.microsoft.com/office/drawing/2014/main" id="{95B2DCC5-525F-413A-B42D-66F3E6A80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58497C-08BD-48CF-904F-44C360226D82}"/>
              </a:ext>
            </a:extLst>
          </p:cNvPr>
          <p:cNvSpPr>
            <a:spLocks noGrp="1"/>
          </p:cNvSpPr>
          <p:nvPr>
            <p:ph type="sldNum" sz="quarter" idx="12"/>
          </p:nvPr>
        </p:nvSpPr>
        <p:spPr/>
        <p:txBody>
          <a:bodyPr/>
          <a:lstStyle/>
          <a:p>
            <a:fld id="{1C174A8C-2D05-4631-8760-8AC10C1C6E29}" type="slidenum">
              <a:rPr lang="en-US" smtClean="0"/>
              <a:t>‹#›</a:t>
            </a:fld>
            <a:endParaRPr lang="en-US"/>
          </a:p>
        </p:txBody>
      </p:sp>
    </p:spTree>
    <p:extLst>
      <p:ext uri="{BB962C8B-B14F-4D97-AF65-F5344CB8AC3E}">
        <p14:creationId xmlns:p14="http://schemas.microsoft.com/office/powerpoint/2010/main" val="281479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3C4CEE-836F-4435-BD0C-3934177BF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67620E-4ADF-4736-BF82-CA24350F0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B65744-14AC-4B95-9B04-CAA3FCDAE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E1E50-29D7-4EB8-91E0-9F97CF0CA119}" type="datetimeFigureOut">
              <a:rPr lang="en-US" smtClean="0"/>
              <a:t>9/19/2021</a:t>
            </a:fld>
            <a:endParaRPr lang="en-US"/>
          </a:p>
        </p:txBody>
      </p:sp>
      <p:sp>
        <p:nvSpPr>
          <p:cNvPr id="5" name="Footer Placeholder 4">
            <a:extLst>
              <a:ext uri="{FF2B5EF4-FFF2-40B4-BE49-F238E27FC236}">
                <a16:creationId xmlns:a16="http://schemas.microsoft.com/office/drawing/2014/main" id="{88A148E4-77B3-4811-BD77-91F22F4A68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A559B8-3625-4DE1-927C-2F7121B08E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74A8C-2D05-4631-8760-8AC10C1C6E29}" type="slidenum">
              <a:rPr lang="en-US" smtClean="0"/>
              <a:t>‹#›</a:t>
            </a:fld>
            <a:endParaRPr lang="en-US"/>
          </a:p>
        </p:txBody>
      </p:sp>
    </p:spTree>
    <p:extLst>
      <p:ext uri="{BB962C8B-B14F-4D97-AF65-F5344CB8AC3E}">
        <p14:creationId xmlns:p14="http://schemas.microsoft.com/office/powerpoint/2010/main" val="178813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02C7679-BFD3-4668-86BF-2BC4C3D5133C}"/>
              </a:ext>
            </a:extLst>
          </p:cNvPr>
          <p:cNvSpPr>
            <a:spLocks noGrp="1"/>
          </p:cNvSpPr>
          <p:nvPr>
            <p:ph type="subTitle" idx="1"/>
          </p:nvPr>
        </p:nvSpPr>
        <p:spPr>
          <a:xfrm>
            <a:off x="0" y="0"/>
            <a:ext cx="12192000" cy="773723"/>
          </a:xfrm>
        </p:spPr>
        <p:txBody>
          <a:bodyPr>
            <a:normAutofit/>
          </a:bodyPr>
          <a:lstStyle/>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Seeing the Good News in a Bad News World</a:t>
            </a:r>
          </a:p>
        </p:txBody>
      </p:sp>
      <p:pic>
        <p:nvPicPr>
          <p:cNvPr id="1030" name="Picture 6" descr="PDF Good News In A Bad News World">
            <a:extLst>
              <a:ext uri="{FF2B5EF4-FFF2-40B4-BE49-F238E27FC236}">
                <a16:creationId xmlns:a16="http://schemas.microsoft.com/office/drawing/2014/main" id="{0F9A6D02-7584-45F1-9B79-2AFF1D9E7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876494"/>
            <a:ext cx="12192000" cy="5981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87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2F6C-EC0F-439B-B194-83F792FB512B}"/>
              </a:ext>
            </a:extLst>
          </p:cNvPr>
          <p:cNvSpPr>
            <a:spLocks noGrp="1"/>
          </p:cNvSpPr>
          <p:nvPr>
            <p:ph type="title"/>
          </p:nvPr>
        </p:nvSpPr>
        <p:spPr>
          <a:xfrm>
            <a:off x="0" y="1"/>
            <a:ext cx="12192000" cy="1030513"/>
          </a:xfrm>
        </p:spPr>
        <p:txBody>
          <a:bodyPr>
            <a:normAutofit fontScale="90000"/>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God can Bring Good News Out of the Bad</a:t>
            </a:r>
          </a:p>
        </p:txBody>
      </p:sp>
      <p:sp>
        <p:nvSpPr>
          <p:cNvPr id="3" name="Content Placeholder 2">
            <a:extLst>
              <a:ext uri="{FF2B5EF4-FFF2-40B4-BE49-F238E27FC236}">
                <a16:creationId xmlns:a16="http://schemas.microsoft.com/office/drawing/2014/main" id="{E4B30A8B-6FF7-41BD-888C-613E5BE7F37A}"/>
              </a:ext>
            </a:extLst>
          </p:cNvPr>
          <p:cNvSpPr>
            <a:spLocks noGrp="1"/>
          </p:cNvSpPr>
          <p:nvPr>
            <p:ph idx="1"/>
          </p:nvPr>
        </p:nvSpPr>
        <p:spPr>
          <a:xfrm>
            <a:off x="0" y="1161142"/>
            <a:ext cx="12192000" cy="5696857"/>
          </a:xfrm>
        </p:spPr>
        <p:txBody>
          <a:bodyPr>
            <a:normAutofit/>
          </a:bodyPr>
          <a:lstStyle/>
          <a:p>
            <a:pPr algn="ctr">
              <a:buNone/>
            </a:pPr>
            <a:r>
              <a:rPr lang="en-US" sz="3600" dirty="0">
                <a:solidFill>
                  <a:schemeClr val="bg1"/>
                </a:solidFill>
                <a:latin typeface="Tahoma" pitchFamily="34" charset="0"/>
                <a:ea typeface="Tahoma" pitchFamily="34" charset="0"/>
                <a:cs typeface="Tahoma" pitchFamily="34" charset="0"/>
              </a:rPr>
              <a:t>The Jews crucified God’s Son but His Father raised Him</a:t>
            </a:r>
          </a:p>
          <a:p>
            <a:pPr algn="ctr">
              <a:buNone/>
            </a:pPr>
            <a:r>
              <a:rPr lang="en-US" sz="3600" dirty="0">
                <a:solidFill>
                  <a:schemeClr val="bg1"/>
                </a:solidFill>
                <a:latin typeface="Tahoma" pitchFamily="34" charset="0"/>
                <a:ea typeface="Tahoma" pitchFamily="34" charset="0"/>
                <a:cs typeface="Tahoma" pitchFamily="34" charset="0"/>
              </a:rPr>
              <a:t>from the dead so that they could be saved (Acts 2:21-24).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Joseph suffered much evil but later on understood God’s</a:t>
            </a:r>
          </a:p>
          <a:p>
            <a:pPr algn="ctr">
              <a:buNone/>
            </a:pPr>
            <a:r>
              <a:rPr lang="en-US" sz="3600" dirty="0">
                <a:solidFill>
                  <a:schemeClr val="bg1"/>
                </a:solidFill>
                <a:latin typeface="Tahoma" pitchFamily="34" charset="0"/>
                <a:ea typeface="Tahoma" pitchFamily="34" charset="0"/>
                <a:cs typeface="Tahoma" pitchFamily="34" charset="0"/>
              </a:rPr>
              <a:t>providence in saving many people &amp; was willing to forgive</a:t>
            </a:r>
          </a:p>
          <a:p>
            <a:pPr algn="ctr">
              <a:buNone/>
            </a:pPr>
            <a:r>
              <a:rPr lang="en-US" sz="3600" dirty="0">
                <a:solidFill>
                  <a:schemeClr val="bg1"/>
                </a:solidFill>
                <a:latin typeface="Tahoma" pitchFamily="34" charset="0"/>
                <a:ea typeface="Tahoma" pitchFamily="34" charset="0"/>
                <a:cs typeface="Tahoma" pitchFamily="34" charset="0"/>
              </a:rPr>
              <a:t>his brothers (Genesis 50:20).</a:t>
            </a:r>
          </a:p>
          <a:p>
            <a:pPr algn="ctr">
              <a:buNone/>
            </a:pPr>
            <a:r>
              <a:rPr lang="en-US" sz="1050" dirty="0">
                <a:solidFill>
                  <a:schemeClr val="bg1"/>
                </a:solidFill>
                <a:latin typeface="Tahoma" pitchFamily="34" charset="0"/>
                <a:ea typeface="Tahoma" pitchFamily="34" charset="0"/>
                <a:cs typeface="Tahoma" pitchFamily="34" charset="0"/>
              </a:rPr>
              <a:t> </a:t>
            </a:r>
            <a:endParaRPr lang="en-US" sz="1050" dirty="0">
              <a:solidFill>
                <a:srgbClr val="FFFF00"/>
              </a:solidFill>
              <a:effectLst/>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The Psalmist understood it was good for him to be afflicted</a:t>
            </a:r>
          </a:p>
          <a:p>
            <a:pPr algn="ctr">
              <a:buNone/>
            </a:pPr>
            <a:r>
              <a:rPr lang="en-US" sz="3600" dirty="0">
                <a:solidFill>
                  <a:schemeClr val="bg1"/>
                </a:solidFill>
                <a:latin typeface="Tahoma" pitchFamily="34" charset="0"/>
                <a:ea typeface="Tahoma" pitchFamily="34" charset="0"/>
                <a:cs typeface="Tahoma" pitchFamily="34" charset="0"/>
              </a:rPr>
              <a:t>that he might learn God’s faithfulness (Ps. 119:67, 71, 75). </a:t>
            </a:r>
          </a:p>
          <a:p>
            <a:endParaRPr lang="en-US" dirty="0"/>
          </a:p>
        </p:txBody>
      </p:sp>
    </p:spTree>
    <p:extLst>
      <p:ext uri="{BB962C8B-B14F-4D97-AF65-F5344CB8AC3E}">
        <p14:creationId xmlns:p14="http://schemas.microsoft.com/office/powerpoint/2010/main" val="223035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2F6C-EC0F-439B-B194-83F792FB512B}"/>
              </a:ext>
            </a:extLst>
          </p:cNvPr>
          <p:cNvSpPr>
            <a:spLocks noGrp="1"/>
          </p:cNvSpPr>
          <p:nvPr>
            <p:ph type="title"/>
          </p:nvPr>
        </p:nvSpPr>
        <p:spPr>
          <a:xfrm>
            <a:off x="0" y="1"/>
            <a:ext cx="12192000" cy="1567542"/>
          </a:xfrm>
        </p:spPr>
        <p:txBody>
          <a:bodyPr>
            <a:normAutofit fontScale="90000"/>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The Bad News of Hell should Help Us Yearn for the Good News of the Gospel</a:t>
            </a:r>
          </a:p>
        </p:txBody>
      </p:sp>
      <p:sp>
        <p:nvSpPr>
          <p:cNvPr id="3" name="Content Placeholder 2">
            <a:extLst>
              <a:ext uri="{FF2B5EF4-FFF2-40B4-BE49-F238E27FC236}">
                <a16:creationId xmlns:a16="http://schemas.microsoft.com/office/drawing/2014/main" id="{E4B30A8B-6FF7-41BD-888C-613E5BE7F37A}"/>
              </a:ext>
            </a:extLst>
          </p:cNvPr>
          <p:cNvSpPr>
            <a:spLocks noGrp="1"/>
          </p:cNvSpPr>
          <p:nvPr>
            <p:ph idx="1"/>
          </p:nvPr>
        </p:nvSpPr>
        <p:spPr>
          <a:xfrm>
            <a:off x="0" y="1567543"/>
            <a:ext cx="12192000" cy="5290456"/>
          </a:xfrm>
        </p:spPr>
        <p:txBody>
          <a:bodyPr>
            <a:normAutofit fontScale="92500"/>
          </a:bodyPr>
          <a:lstStyle/>
          <a:p>
            <a:pPr algn="ctr">
              <a:buNone/>
            </a:pPr>
            <a:r>
              <a:rPr lang="en-US" sz="3600" dirty="0">
                <a:solidFill>
                  <a:schemeClr val="bg1"/>
                </a:solidFill>
                <a:latin typeface="Tahoma" pitchFamily="34" charset="0"/>
                <a:ea typeface="Tahoma" pitchFamily="34" charset="0"/>
                <a:cs typeface="Tahoma" pitchFamily="34" charset="0"/>
              </a:rPr>
              <a:t>Jesus warned about it’s danger many times</a:t>
            </a:r>
          </a:p>
          <a:p>
            <a:pPr algn="ctr">
              <a:buNone/>
            </a:pPr>
            <a:r>
              <a:rPr lang="en-US" sz="3600" dirty="0">
                <a:solidFill>
                  <a:schemeClr val="bg1"/>
                </a:solidFill>
                <a:latin typeface="Tahoma" pitchFamily="34" charset="0"/>
                <a:ea typeface="Tahoma" pitchFamily="34" charset="0"/>
                <a:cs typeface="Tahoma" pitchFamily="34" charset="0"/>
              </a:rPr>
              <a:t>(Matt. 10:28; Mark 9:43-48; Luke 12:5)</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We can only be saved from God’s wrath by Him (Rom. 5:6-9).</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The Holy Spirit works through the word to “convict the world of sin, righteousness &amp; judgment” (John 16:8; Eph. 6:17)</a:t>
            </a:r>
          </a:p>
          <a:p>
            <a:pPr algn="ctr">
              <a:buNone/>
            </a:pPr>
            <a:endParaRPr lang="en-US" sz="1100" dirty="0">
              <a:solidFill>
                <a:schemeClr val="bg1"/>
              </a:solidFill>
              <a:effectLst/>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The Jews on Pentecost were convicted that they had crucified Jesus &amp; about 3,000 gladly received the good news &amp; were baptized (Acts 2:36-41). </a:t>
            </a:r>
          </a:p>
          <a:p>
            <a:endParaRPr lang="en-US" dirty="0"/>
          </a:p>
        </p:txBody>
      </p:sp>
    </p:spTree>
    <p:extLst>
      <p:ext uri="{BB962C8B-B14F-4D97-AF65-F5344CB8AC3E}">
        <p14:creationId xmlns:p14="http://schemas.microsoft.com/office/powerpoint/2010/main" val="321419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2F6C-EC0F-439B-B194-83F792FB512B}"/>
              </a:ext>
            </a:extLst>
          </p:cNvPr>
          <p:cNvSpPr>
            <a:spLocks noGrp="1"/>
          </p:cNvSpPr>
          <p:nvPr>
            <p:ph type="title"/>
          </p:nvPr>
        </p:nvSpPr>
        <p:spPr>
          <a:xfrm>
            <a:off x="0" y="1"/>
            <a:ext cx="12192000" cy="1567542"/>
          </a:xfrm>
        </p:spPr>
        <p:txBody>
          <a:bodyPr>
            <a:norm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The Bad News of Tribulation can Turn into Joy as We Depend on Christ’s Power for Strength</a:t>
            </a:r>
          </a:p>
        </p:txBody>
      </p:sp>
      <p:sp>
        <p:nvSpPr>
          <p:cNvPr id="3" name="Content Placeholder 2">
            <a:extLst>
              <a:ext uri="{FF2B5EF4-FFF2-40B4-BE49-F238E27FC236}">
                <a16:creationId xmlns:a16="http://schemas.microsoft.com/office/drawing/2014/main" id="{E4B30A8B-6FF7-41BD-888C-613E5BE7F37A}"/>
              </a:ext>
            </a:extLst>
          </p:cNvPr>
          <p:cNvSpPr>
            <a:spLocks noGrp="1"/>
          </p:cNvSpPr>
          <p:nvPr>
            <p:ph idx="1"/>
          </p:nvPr>
        </p:nvSpPr>
        <p:spPr>
          <a:xfrm>
            <a:off x="0" y="1567543"/>
            <a:ext cx="12192000" cy="5290456"/>
          </a:xfrm>
        </p:spPr>
        <p:txBody>
          <a:bodyPr>
            <a:normAutofit/>
          </a:bodyPr>
          <a:lstStyle/>
          <a:p>
            <a:pPr algn="ctr">
              <a:buNone/>
            </a:pPr>
            <a:r>
              <a:rPr lang="en-US" sz="3600" dirty="0">
                <a:solidFill>
                  <a:schemeClr val="bg1"/>
                </a:solidFill>
                <a:latin typeface="Tahoma" pitchFamily="34" charset="0"/>
                <a:ea typeface="Tahoma" pitchFamily="34" charset="0"/>
                <a:cs typeface="Tahoma" pitchFamily="34" charset="0"/>
              </a:rPr>
              <a:t>Jesus said that we are going to have tribulations here but take courage, He has overcome the world (John 16:33).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The disciples were devastated by Jesus’ death but had boldness to preach His word after many convincing proofs of His resurrection (Acts 1:1-3; 4:13).</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Instead of whining after they were flogged for preaching</a:t>
            </a:r>
          </a:p>
          <a:p>
            <a:pPr algn="ctr">
              <a:buNone/>
            </a:pPr>
            <a:r>
              <a:rPr lang="en-US" sz="3600" dirty="0">
                <a:solidFill>
                  <a:schemeClr val="bg1"/>
                </a:solidFill>
                <a:latin typeface="Tahoma" pitchFamily="34" charset="0"/>
                <a:ea typeface="Tahoma" pitchFamily="34" charset="0"/>
                <a:cs typeface="Tahoma" pitchFamily="34" charset="0"/>
              </a:rPr>
              <a:t>Jesus, “they were rejoicing that they had been considered </a:t>
            </a:r>
          </a:p>
          <a:p>
            <a:pPr algn="ctr">
              <a:buNone/>
            </a:pPr>
            <a:r>
              <a:rPr lang="en-US" sz="3600" dirty="0">
                <a:solidFill>
                  <a:schemeClr val="bg1"/>
                </a:solidFill>
                <a:latin typeface="Tahoma" pitchFamily="34" charset="0"/>
                <a:ea typeface="Tahoma" pitchFamily="34" charset="0"/>
                <a:cs typeface="Tahoma" pitchFamily="34" charset="0"/>
              </a:rPr>
              <a:t>worthy to suffer shame for His name” (Acts 5:41)</a:t>
            </a:r>
          </a:p>
          <a:p>
            <a:endParaRPr lang="en-US" dirty="0"/>
          </a:p>
        </p:txBody>
      </p:sp>
    </p:spTree>
    <p:extLst>
      <p:ext uri="{BB962C8B-B14F-4D97-AF65-F5344CB8AC3E}">
        <p14:creationId xmlns:p14="http://schemas.microsoft.com/office/powerpoint/2010/main" val="33043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2F6C-EC0F-439B-B194-83F792FB512B}"/>
              </a:ext>
            </a:extLst>
          </p:cNvPr>
          <p:cNvSpPr>
            <a:spLocks noGrp="1"/>
          </p:cNvSpPr>
          <p:nvPr>
            <p:ph type="title"/>
          </p:nvPr>
        </p:nvSpPr>
        <p:spPr>
          <a:xfrm>
            <a:off x="0" y="1"/>
            <a:ext cx="12192000" cy="1567542"/>
          </a:xfrm>
        </p:spPr>
        <p:txBody>
          <a:bodyPr>
            <a:norm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The Bad News of Tribulation can Turn into Joy as We Depend on Christ’s Power for Strength</a:t>
            </a:r>
          </a:p>
        </p:txBody>
      </p:sp>
      <p:sp>
        <p:nvSpPr>
          <p:cNvPr id="3" name="Content Placeholder 2">
            <a:extLst>
              <a:ext uri="{FF2B5EF4-FFF2-40B4-BE49-F238E27FC236}">
                <a16:creationId xmlns:a16="http://schemas.microsoft.com/office/drawing/2014/main" id="{E4B30A8B-6FF7-41BD-888C-613E5BE7F37A}"/>
              </a:ext>
            </a:extLst>
          </p:cNvPr>
          <p:cNvSpPr>
            <a:spLocks noGrp="1"/>
          </p:cNvSpPr>
          <p:nvPr>
            <p:ph idx="1"/>
          </p:nvPr>
        </p:nvSpPr>
        <p:spPr>
          <a:xfrm>
            <a:off x="0" y="1567543"/>
            <a:ext cx="12192000" cy="5290456"/>
          </a:xfrm>
        </p:spPr>
        <p:txBody>
          <a:bodyPr>
            <a:normAutofit fontScale="92500"/>
          </a:bodyPr>
          <a:lstStyle/>
          <a:p>
            <a:pPr algn="ctr">
              <a:buNone/>
            </a:pPr>
            <a:r>
              <a:rPr lang="en-US" sz="3900" dirty="0">
                <a:solidFill>
                  <a:schemeClr val="bg1"/>
                </a:solidFill>
                <a:latin typeface="Tahoma" pitchFamily="34" charset="0"/>
                <a:ea typeface="Tahoma" pitchFamily="34" charset="0"/>
                <a:cs typeface="Tahoma" pitchFamily="34" charset="0"/>
              </a:rPr>
              <a:t>Paul prayed fervently that his thorn in the flesh might be</a:t>
            </a:r>
          </a:p>
          <a:p>
            <a:pPr algn="ctr">
              <a:buNone/>
            </a:pPr>
            <a:r>
              <a:rPr lang="en-US" sz="3900" dirty="0">
                <a:solidFill>
                  <a:schemeClr val="bg1"/>
                </a:solidFill>
                <a:latin typeface="Tahoma" pitchFamily="34" charset="0"/>
                <a:ea typeface="Tahoma" pitchFamily="34" charset="0"/>
                <a:cs typeface="Tahoma" pitchFamily="34" charset="0"/>
              </a:rPr>
              <a:t>removed &amp; was told “God’s grace is sufficient for you, for </a:t>
            </a:r>
          </a:p>
          <a:p>
            <a:pPr algn="ctr">
              <a:buNone/>
            </a:pPr>
            <a:r>
              <a:rPr lang="en-US" sz="3900" dirty="0">
                <a:solidFill>
                  <a:schemeClr val="bg1"/>
                </a:solidFill>
                <a:latin typeface="Tahoma" pitchFamily="34" charset="0"/>
                <a:ea typeface="Tahoma" pitchFamily="34" charset="0"/>
                <a:cs typeface="Tahoma" pitchFamily="34" charset="0"/>
              </a:rPr>
              <a:t>power is perfected in weakness” (2 Cor. 12:8-9). </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900" dirty="0">
                <a:solidFill>
                  <a:schemeClr val="bg1"/>
                </a:solidFill>
                <a:latin typeface="Tahoma" pitchFamily="34" charset="0"/>
                <a:ea typeface="Tahoma" pitchFamily="34" charset="0"/>
                <a:cs typeface="Tahoma" pitchFamily="34" charset="0"/>
              </a:rPr>
              <a:t>Paul realized Satan was using it to torment him, but it</a:t>
            </a:r>
          </a:p>
          <a:p>
            <a:pPr algn="ctr">
              <a:buNone/>
            </a:pPr>
            <a:r>
              <a:rPr lang="en-US" sz="3900" dirty="0">
                <a:solidFill>
                  <a:schemeClr val="bg1"/>
                </a:solidFill>
                <a:latin typeface="Tahoma" pitchFamily="34" charset="0"/>
                <a:ea typeface="Tahoma" pitchFamily="34" charset="0"/>
                <a:cs typeface="Tahoma" pitchFamily="34" charset="0"/>
              </a:rPr>
              <a:t>helped him remain strong in weakness (12:7, 10).  </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900" dirty="0">
                <a:solidFill>
                  <a:schemeClr val="bg1"/>
                </a:solidFill>
                <a:latin typeface="Tahoma" pitchFamily="34" charset="0"/>
                <a:ea typeface="Tahoma" pitchFamily="34" charset="0"/>
                <a:cs typeface="Tahoma" pitchFamily="34" charset="0"/>
              </a:rPr>
              <a:t>Instead of fearing persecution and complaining about it, </a:t>
            </a:r>
          </a:p>
          <a:p>
            <a:pPr algn="ctr">
              <a:buNone/>
            </a:pPr>
            <a:r>
              <a:rPr lang="en-US" sz="3900" dirty="0">
                <a:solidFill>
                  <a:schemeClr val="bg1"/>
                </a:solidFill>
                <a:latin typeface="Tahoma" pitchFamily="34" charset="0"/>
                <a:ea typeface="Tahoma" pitchFamily="34" charset="0"/>
                <a:cs typeface="Tahoma" pitchFamily="34" charset="0"/>
              </a:rPr>
              <a:t>you can help others (1 Pet. 3:14-16; Phil. 2:14-18)</a:t>
            </a:r>
          </a:p>
          <a:p>
            <a:pPr algn="ctr">
              <a:buNone/>
            </a:pPr>
            <a:endParaRPr lang="en-US" sz="3600" dirty="0">
              <a:solidFill>
                <a:schemeClr val="bg1"/>
              </a:solidFill>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182476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2F6C-EC0F-439B-B194-83F792FB512B}"/>
              </a:ext>
            </a:extLst>
          </p:cNvPr>
          <p:cNvSpPr>
            <a:spLocks noGrp="1"/>
          </p:cNvSpPr>
          <p:nvPr>
            <p:ph type="title"/>
          </p:nvPr>
        </p:nvSpPr>
        <p:spPr>
          <a:xfrm>
            <a:off x="0" y="0"/>
            <a:ext cx="12192000" cy="1422399"/>
          </a:xfrm>
        </p:spPr>
        <p:txBody>
          <a:bodyPr>
            <a:norm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Trials will Help Perfect, Confirm, Strengthen, and Establish Your Faith</a:t>
            </a:r>
          </a:p>
        </p:txBody>
      </p:sp>
      <p:sp>
        <p:nvSpPr>
          <p:cNvPr id="3" name="Content Placeholder 2">
            <a:extLst>
              <a:ext uri="{FF2B5EF4-FFF2-40B4-BE49-F238E27FC236}">
                <a16:creationId xmlns:a16="http://schemas.microsoft.com/office/drawing/2014/main" id="{E4B30A8B-6FF7-41BD-888C-613E5BE7F37A}"/>
              </a:ext>
            </a:extLst>
          </p:cNvPr>
          <p:cNvSpPr>
            <a:spLocks noGrp="1"/>
          </p:cNvSpPr>
          <p:nvPr>
            <p:ph idx="1"/>
          </p:nvPr>
        </p:nvSpPr>
        <p:spPr>
          <a:xfrm>
            <a:off x="0" y="1422399"/>
            <a:ext cx="12192000" cy="5435600"/>
          </a:xfrm>
        </p:spPr>
        <p:txBody>
          <a:bodyPr>
            <a:normAutofit/>
          </a:bodyPr>
          <a:lstStyle/>
          <a:p>
            <a:pPr algn="ctr">
              <a:buNone/>
            </a:pPr>
            <a:r>
              <a:rPr lang="en-US" sz="3600" dirty="0">
                <a:solidFill>
                  <a:schemeClr val="bg1"/>
                </a:solidFill>
                <a:latin typeface="Tahoma" pitchFamily="34" charset="0"/>
                <a:ea typeface="Tahoma" pitchFamily="34" charset="0"/>
                <a:cs typeface="Tahoma" pitchFamily="34" charset="0"/>
              </a:rPr>
              <a:t>Satan is trying to devour your soul, but you can resist him by being firm in your faith knowing that God still cares for you &amp; other brethren are suffering also (1 Pet. 5:6-11).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So rejoice in your trials because you are always going to learn something that will help you grow spiritually &amp; eventually will lead to eternal life (James 1:2-4, 12).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The bad news of your trial is God’s positive purpose for your long term good as Job discovered (James 5:11). </a:t>
            </a:r>
          </a:p>
          <a:p>
            <a:pPr algn="ctr">
              <a:buNone/>
            </a:pPr>
            <a:endParaRPr lang="en-US" sz="3600" dirty="0">
              <a:solidFill>
                <a:schemeClr val="bg1"/>
              </a:solidFill>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25193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30A8B-6FF7-41BD-888C-613E5BE7F37A}"/>
              </a:ext>
            </a:extLst>
          </p:cNvPr>
          <p:cNvSpPr>
            <a:spLocks noGrp="1"/>
          </p:cNvSpPr>
          <p:nvPr>
            <p:ph idx="1"/>
          </p:nvPr>
        </p:nvSpPr>
        <p:spPr>
          <a:xfrm>
            <a:off x="0" y="0"/>
            <a:ext cx="12192000" cy="6857999"/>
          </a:xfrm>
        </p:spPr>
        <p:txBody>
          <a:bodyPr>
            <a:normAutofit fontScale="92500"/>
          </a:bodyPr>
          <a:lstStyle/>
          <a:p>
            <a:pPr algn="ctr">
              <a:buNone/>
            </a:pPr>
            <a:r>
              <a:rPr lang="en-US" sz="3600" dirty="0">
                <a:solidFill>
                  <a:schemeClr val="bg1"/>
                </a:solidFill>
                <a:latin typeface="Tahoma" pitchFamily="34" charset="0"/>
                <a:ea typeface="Tahoma" pitchFamily="34" charset="0"/>
                <a:cs typeface="Tahoma" pitchFamily="34" charset="0"/>
              </a:rPr>
              <a:t>We’re all going to die. That’s bad! But the good news is Jesus</a:t>
            </a:r>
          </a:p>
          <a:p>
            <a:pPr algn="ctr">
              <a:buNone/>
            </a:pPr>
            <a:r>
              <a:rPr lang="en-US" sz="3600" dirty="0">
                <a:solidFill>
                  <a:schemeClr val="bg1"/>
                </a:solidFill>
                <a:latin typeface="Tahoma" pitchFamily="34" charset="0"/>
                <a:ea typeface="Tahoma" pitchFamily="34" charset="0"/>
                <a:cs typeface="Tahoma" pitchFamily="34" charset="0"/>
              </a:rPr>
              <a:t>overcame death so that we don’t have to </a:t>
            </a:r>
            <a:r>
              <a:rPr lang="en-US" sz="3600">
                <a:solidFill>
                  <a:schemeClr val="bg1"/>
                </a:solidFill>
                <a:latin typeface="Tahoma" pitchFamily="34" charset="0"/>
                <a:ea typeface="Tahoma" pitchFamily="34" charset="0"/>
                <a:cs typeface="Tahoma" pitchFamily="34" charset="0"/>
              </a:rPr>
              <a:t>fear it (</a:t>
            </a:r>
            <a:r>
              <a:rPr lang="en-US" sz="3600" dirty="0">
                <a:solidFill>
                  <a:schemeClr val="bg1"/>
                </a:solidFill>
                <a:latin typeface="Tahoma" pitchFamily="34" charset="0"/>
                <a:ea typeface="Tahoma" pitchFamily="34" charset="0"/>
                <a:cs typeface="Tahoma" pitchFamily="34" charset="0"/>
              </a:rPr>
              <a:t>Heb. 2:14-15)</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The bad news…</a:t>
            </a:r>
          </a:p>
          <a:p>
            <a:pPr algn="ctr">
              <a:buNone/>
            </a:pPr>
            <a:r>
              <a:rPr lang="en-US" sz="3600" dirty="0">
                <a:solidFill>
                  <a:schemeClr val="bg1"/>
                </a:solidFill>
                <a:latin typeface="Tahoma" pitchFamily="34" charset="0"/>
                <a:ea typeface="Tahoma" pitchFamily="34" charset="0"/>
                <a:cs typeface="Tahoma" pitchFamily="34" charset="0"/>
              </a:rPr>
              <a:t> …of hell should help you yearn for the good news. </a:t>
            </a:r>
          </a:p>
          <a:p>
            <a:pPr algn="ctr">
              <a:buNone/>
            </a:pPr>
            <a:r>
              <a:rPr lang="en-US" sz="3600" dirty="0">
                <a:solidFill>
                  <a:schemeClr val="bg1"/>
                </a:solidFill>
                <a:latin typeface="Tahoma" pitchFamily="34" charset="0"/>
                <a:ea typeface="Tahoma" pitchFamily="34" charset="0"/>
                <a:cs typeface="Tahoma" pitchFamily="34" charset="0"/>
              </a:rPr>
              <a:t>…of tribulation should help you depend on God’s power. </a:t>
            </a:r>
          </a:p>
          <a:p>
            <a:pPr algn="ctr">
              <a:buNone/>
            </a:pPr>
            <a:r>
              <a:rPr lang="en-US" sz="3600" dirty="0">
                <a:solidFill>
                  <a:schemeClr val="bg1"/>
                </a:solidFill>
                <a:latin typeface="Tahoma" pitchFamily="34" charset="0"/>
                <a:ea typeface="Tahoma" pitchFamily="34" charset="0"/>
                <a:cs typeface="Tahoma" pitchFamily="34" charset="0"/>
              </a:rPr>
              <a:t>…of trials should help you strengthen &amp; establish your faith.</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If you realize that you are still in your sins and headed for torment, obey the “good news” of Christ by being baptized.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If you are a faithful Christian don’t despair, God has promised to be with you &amp; bring you safely to heaven where He will wipe away every tear from your eyes (Heb. 13:5; Rev. 21:4). </a:t>
            </a:r>
            <a:endParaRPr lang="en-US" sz="6000" dirty="0">
              <a:solidFill>
                <a:schemeClr val="bg1"/>
              </a:solidFill>
              <a:latin typeface="Tahoma" pitchFamily="34" charset="0"/>
              <a:ea typeface="Tahoma" pitchFamily="34" charset="0"/>
              <a:cs typeface="Tahoma" pitchFamily="34" charset="0"/>
            </a:endParaRPr>
          </a:p>
          <a:p>
            <a:pPr algn="ctr">
              <a:buNone/>
            </a:pPr>
            <a:endParaRPr lang="en-US" sz="3600" dirty="0">
              <a:solidFill>
                <a:schemeClr val="bg1"/>
              </a:solidFill>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164869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766</Words>
  <Application>Microsoft Office PowerPoint</Application>
  <PresentationFormat>Widescreen</PresentationFormat>
  <Paragraphs>57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Amazon Ember</vt:lpstr>
      <vt:lpstr>Arial</vt:lpstr>
      <vt:lpstr>Calibri</vt:lpstr>
      <vt:lpstr>Calibri Light</vt:lpstr>
      <vt:lpstr>Tahoma</vt:lpstr>
      <vt:lpstr>Office Theme</vt:lpstr>
      <vt:lpstr>PowerPoint Presentation</vt:lpstr>
      <vt:lpstr>God can Bring Good News Out of the Bad</vt:lpstr>
      <vt:lpstr>The Bad News of Hell should Help Us Yearn for the Good News of the Gospel</vt:lpstr>
      <vt:lpstr>The Bad News of Tribulation can Turn into Joy as We Depend on Christ’s Power for Strength</vt:lpstr>
      <vt:lpstr>The Bad News of Tribulation can Turn into Joy as We Depend on Christ’s Power for Strength</vt:lpstr>
      <vt:lpstr>Trials will Help Perfect, Confirm, Strengthen, and Establish Your Faith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cp:revision>
  <cp:lastPrinted>2021-09-19T21:06:57Z</cp:lastPrinted>
  <dcterms:created xsi:type="dcterms:W3CDTF">2021-09-19T20:23:17Z</dcterms:created>
  <dcterms:modified xsi:type="dcterms:W3CDTF">2021-09-19T21:23:03Z</dcterms:modified>
</cp:coreProperties>
</file>