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91"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58" r:id="rId19"/>
    <p:sldId id="266" r:id="rId20"/>
    <p:sldId id="267" r:id="rId21"/>
    <p:sldId id="268" r:id="rId22"/>
    <p:sldId id="259" r:id="rId23"/>
    <p:sldId id="269" r:id="rId24"/>
    <p:sldId id="270" r:id="rId25"/>
    <p:sldId id="260" r:id="rId26"/>
    <p:sldId id="271" r:id="rId27"/>
    <p:sldId id="272" r:id="rId28"/>
    <p:sldId id="273" r:id="rId29"/>
    <p:sldId id="261" r:id="rId30"/>
    <p:sldId id="274" r:id="rId31"/>
    <p:sldId id="275" r:id="rId32"/>
    <p:sldId id="264" r:id="rId33"/>
    <p:sldId id="265"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88950" autoAdjust="0"/>
  </p:normalViewPr>
  <p:slideViewPr>
    <p:cSldViewPr snapToGrid="0">
      <p:cViewPr varScale="1">
        <p:scale>
          <a:sx n="64" d="100"/>
          <a:sy n="64" d="100"/>
        </p:scale>
        <p:origin x="1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AAFF953F-46FF-4F74-82FB-C5F0A5AA7BC4}"/>
    <pc:docChg chg="custSel addSld modSld sldOrd">
      <pc:chgData name="Bettye Locklair" userId="c2d7acf3736df889" providerId="LiveId" clId="{AAFF953F-46FF-4F74-82FB-C5F0A5AA7BC4}" dt="2021-09-19T15:23:49.260" v="8239"/>
      <pc:docMkLst>
        <pc:docMk/>
      </pc:docMkLst>
      <pc:sldChg chg="modNotesTx">
        <pc:chgData name="Bettye Locklair" userId="c2d7acf3736df889" providerId="LiveId" clId="{AAFF953F-46FF-4F74-82FB-C5F0A5AA7BC4}" dt="2021-09-19T10:24:10.534" v="185" actId="6549"/>
        <pc:sldMkLst>
          <pc:docMk/>
          <pc:sldMk cId="0" sldId="257"/>
        </pc:sldMkLst>
      </pc:sldChg>
      <pc:sldChg chg="modSp mod modNotesTx">
        <pc:chgData name="Bettye Locklair" userId="c2d7acf3736df889" providerId="LiveId" clId="{AAFF953F-46FF-4F74-82FB-C5F0A5AA7BC4}" dt="2021-09-19T10:40:11.342" v="1162" actId="20577"/>
        <pc:sldMkLst>
          <pc:docMk/>
          <pc:sldMk cId="3677028860" sldId="258"/>
        </pc:sldMkLst>
        <pc:spChg chg="mod">
          <ac:chgData name="Bettye Locklair" userId="c2d7acf3736df889" providerId="LiveId" clId="{AAFF953F-46FF-4F74-82FB-C5F0A5AA7BC4}" dt="2021-09-19T10:36:42.193" v="976" actId="20577"/>
          <ac:spMkLst>
            <pc:docMk/>
            <pc:sldMk cId="3677028860" sldId="258"/>
            <ac:spMk id="3" creationId="{3D2C037D-F2B2-402F-93B2-777A62203862}"/>
          </ac:spMkLst>
        </pc:spChg>
      </pc:sldChg>
      <pc:sldChg chg="modNotesTx">
        <pc:chgData name="Bettye Locklair" userId="c2d7acf3736df889" providerId="LiveId" clId="{AAFF953F-46FF-4F74-82FB-C5F0A5AA7BC4}" dt="2021-09-19T11:04:08.075" v="2576" actId="20577"/>
        <pc:sldMkLst>
          <pc:docMk/>
          <pc:sldMk cId="2097002284" sldId="259"/>
        </pc:sldMkLst>
      </pc:sldChg>
      <pc:sldChg chg="modNotesTx">
        <pc:chgData name="Bettye Locklair" userId="c2d7acf3736df889" providerId="LiveId" clId="{AAFF953F-46FF-4F74-82FB-C5F0A5AA7BC4}" dt="2021-09-19T11:37:00.403" v="6619" actId="20577"/>
        <pc:sldMkLst>
          <pc:docMk/>
          <pc:sldMk cId="4147798282" sldId="261"/>
        </pc:sldMkLst>
      </pc:sldChg>
      <pc:sldChg chg="modSp mod">
        <pc:chgData name="Bettye Locklair" userId="c2d7acf3736df889" providerId="LiveId" clId="{AAFF953F-46FF-4F74-82FB-C5F0A5AA7BC4}" dt="2021-09-19T11:47:22.823" v="7612" actId="20577"/>
        <pc:sldMkLst>
          <pc:docMk/>
          <pc:sldMk cId="1922434790" sldId="265"/>
        </pc:sldMkLst>
        <pc:spChg chg="mod">
          <ac:chgData name="Bettye Locklair" userId="c2d7acf3736df889" providerId="LiveId" clId="{AAFF953F-46FF-4F74-82FB-C5F0A5AA7BC4}" dt="2021-09-19T11:47:22.823" v="7612" actId="20577"/>
          <ac:spMkLst>
            <pc:docMk/>
            <pc:sldMk cId="1922434790" sldId="265"/>
            <ac:spMk id="3" creationId="{3D2C037D-F2B2-402F-93B2-777A62203862}"/>
          </ac:spMkLst>
        </pc:spChg>
      </pc:sldChg>
      <pc:sldChg chg="modSp mod modNotesTx">
        <pc:chgData name="Bettye Locklair" userId="c2d7acf3736df889" providerId="LiveId" clId="{AAFF953F-46FF-4F74-82FB-C5F0A5AA7BC4}" dt="2021-09-19T11:45:39.112" v="7558" actId="20577"/>
        <pc:sldMkLst>
          <pc:docMk/>
          <pc:sldMk cId="295666112" sldId="266"/>
        </pc:sldMkLst>
        <pc:spChg chg="mod">
          <ac:chgData name="Bettye Locklair" userId="c2d7acf3736df889" providerId="LiveId" clId="{AAFF953F-46FF-4F74-82FB-C5F0A5AA7BC4}" dt="2021-09-19T11:45:39.112" v="7558" actId="20577"/>
          <ac:spMkLst>
            <pc:docMk/>
            <pc:sldMk cId="295666112" sldId="266"/>
            <ac:spMk id="3" creationId="{3D2C037D-F2B2-402F-93B2-777A62203862}"/>
          </ac:spMkLst>
        </pc:spChg>
      </pc:sldChg>
      <pc:sldChg chg="modSp mod modNotesTx">
        <pc:chgData name="Bettye Locklair" userId="c2d7acf3736df889" providerId="LiveId" clId="{AAFF953F-46FF-4F74-82FB-C5F0A5AA7BC4}" dt="2021-09-19T13:29:42.435" v="7990" actId="20577"/>
        <pc:sldMkLst>
          <pc:docMk/>
          <pc:sldMk cId="77839085" sldId="267"/>
        </pc:sldMkLst>
        <pc:spChg chg="mod">
          <ac:chgData name="Bettye Locklair" userId="c2d7acf3736df889" providerId="LiveId" clId="{AAFF953F-46FF-4F74-82FB-C5F0A5AA7BC4}" dt="2021-09-19T11:45:47.207" v="7560" actId="20577"/>
          <ac:spMkLst>
            <pc:docMk/>
            <pc:sldMk cId="77839085" sldId="267"/>
            <ac:spMk id="3" creationId="{3D2C037D-F2B2-402F-93B2-777A62203862}"/>
          </ac:spMkLst>
        </pc:spChg>
      </pc:sldChg>
      <pc:sldChg chg="modSp mod modNotesTx">
        <pc:chgData name="Bettye Locklair" userId="c2d7acf3736df889" providerId="LiveId" clId="{AAFF953F-46FF-4F74-82FB-C5F0A5AA7BC4}" dt="2021-09-19T13:31:08.465" v="8072" actId="20577"/>
        <pc:sldMkLst>
          <pc:docMk/>
          <pc:sldMk cId="3678637814" sldId="268"/>
        </pc:sldMkLst>
        <pc:spChg chg="mod">
          <ac:chgData name="Bettye Locklair" userId="c2d7acf3736df889" providerId="LiveId" clId="{AAFF953F-46FF-4F74-82FB-C5F0A5AA7BC4}" dt="2021-09-19T11:46:03.831" v="7562" actId="20577"/>
          <ac:spMkLst>
            <pc:docMk/>
            <pc:sldMk cId="3678637814" sldId="268"/>
            <ac:spMk id="3" creationId="{3D2C037D-F2B2-402F-93B2-777A62203862}"/>
          </ac:spMkLst>
        </pc:spChg>
      </pc:sldChg>
      <pc:sldChg chg="modSp mod modNotesTx">
        <pc:chgData name="Bettye Locklair" userId="c2d7acf3736df889" providerId="LiveId" clId="{AAFF953F-46FF-4F74-82FB-C5F0A5AA7BC4}" dt="2021-09-19T11:07:58.838" v="2770" actId="20577"/>
        <pc:sldMkLst>
          <pc:docMk/>
          <pc:sldMk cId="3180765841" sldId="269"/>
        </pc:sldMkLst>
        <pc:spChg chg="mod">
          <ac:chgData name="Bettye Locklair" userId="c2d7acf3736df889" providerId="LiveId" clId="{AAFF953F-46FF-4F74-82FB-C5F0A5AA7BC4}" dt="2021-09-19T11:07:58.838" v="2770" actId="20577"/>
          <ac:spMkLst>
            <pc:docMk/>
            <pc:sldMk cId="3180765841" sldId="269"/>
            <ac:spMk id="3" creationId="{3D2C037D-F2B2-402F-93B2-777A62203862}"/>
          </ac:spMkLst>
        </pc:spChg>
      </pc:sldChg>
      <pc:sldChg chg="modNotesTx">
        <pc:chgData name="Bettye Locklair" userId="c2d7acf3736df889" providerId="LiveId" clId="{AAFF953F-46FF-4F74-82FB-C5F0A5AA7BC4}" dt="2021-09-19T11:12:11.266" v="3271" actId="20577"/>
        <pc:sldMkLst>
          <pc:docMk/>
          <pc:sldMk cId="3571495553" sldId="270"/>
        </pc:sldMkLst>
      </pc:sldChg>
      <pc:sldChg chg="modNotesTx">
        <pc:chgData name="Bettye Locklair" userId="c2d7acf3736df889" providerId="LiveId" clId="{AAFF953F-46FF-4F74-82FB-C5F0A5AA7BC4}" dt="2021-09-19T11:18:51.005" v="4286" actId="20577"/>
        <pc:sldMkLst>
          <pc:docMk/>
          <pc:sldMk cId="3027307656" sldId="271"/>
        </pc:sldMkLst>
      </pc:sldChg>
      <pc:sldChg chg="modNotesTx">
        <pc:chgData name="Bettye Locklair" userId="c2d7acf3736df889" providerId="LiveId" clId="{AAFF953F-46FF-4F74-82FB-C5F0A5AA7BC4}" dt="2021-09-19T11:27:06.502" v="5178" actId="20577"/>
        <pc:sldMkLst>
          <pc:docMk/>
          <pc:sldMk cId="3636978556" sldId="272"/>
        </pc:sldMkLst>
      </pc:sldChg>
      <pc:sldChg chg="modNotesTx">
        <pc:chgData name="Bettye Locklair" userId="c2d7acf3736df889" providerId="LiveId" clId="{AAFF953F-46FF-4F74-82FB-C5F0A5AA7BC4}" dt="2021-09-19T11:33:52.345" v="5992" actId="20577"/>
        <pc:sldMkLst>
          <pc:docMk/>
          <pc:sldMk cId="951938214" sldId="273"/>
        </pc:sldMkLst>
      </pc:sldChg>
      <pc:sldChg chg="modSp mod modNotesTx">
        <pc:chgData name="Bettye Locklair" userId="c2d7acf3736df889" providerId="LiveId" clId="{AAFF953F-46FF-4F74-82FB-C5F0A5AA7BC4}" dt="2021-09-19T11:57:15.691" v="7762" actId="20577"/>
        <pc:sldMkLst>
          <pc:docMk/>
          <pc:sldMk cId="961177140" sldId="274"/>
        </pc:sldMkLst>
        <pc:spChg chg="mod">
          <ac:chgData name="Bettye Locklair" userId="c2d7acf3736df889" providerId="LiveId" clId="{AAFF953F-46FF-4F74-82FB-C5F0A5AA7BC4}" dt="2021-09-19T11:38:11.963" v="6788" actId="20577"/>
          <ac:spMkLst>
            <pc:docMk/>
            <pc:sldMk cId="961177140" sldId="274"/>
            <ac:spMk id="3" creationId="{3D2C037D-F2B2-402F-93B2-777A62203862}"/>
          </ac:spMkLst>
        </pc:spChg>
      </pc:sldChg>
      <pc:sldChg chg="modNotesTx">
        <pc:chgData name="Bettye Locklair" userId="c2d7acf3736df889" providerId="LiveId" clId="{AAFF953F-46FF-4F74-82FB-C5F0A5AA7BC4}" dt="2021-09-19T11:43:30.556" v="7556" actId="20577"/>
        <pc:sldMkLst>
          <pc:docMk/>
          <pc:sldMk cId="347895082" sldId="275"/>
        </pc:sldMkLst>
      </pc:sldChg>
      <pc:sldChg chg="modNotesTx">
        <pc:chgData name="Bettye Locklair" userId="c2d7acf3736df889" providerId="LiveId" clId="{AAFF953F-46FF-4F74-82FB-C5F0A5AA7BC4}" dt="2021-09-19T10:29:15.324" v="671" actId="20577"/>
        <pc:sldMkLst>
          <pc:docMk/>
          <pc:sldMk cId="1369747925" sldId="276"/>
        </pc:sldMkLst>
      </pc:sldChg>
      <pc:sldChg chg="modSp mod">
        <pc:chgData name="Bettye Locklair" userId="c2d7acf3736df889" providerId="LiveId" clId="{AAFF953F-46FF-4F74-82FB-C5F0A5AA7BC4}" dt="2021-09-19T10:29:35.848" v="672" actId="20577"/>
        <pc:sldMkLst>
          <pc:docMk/>
          <pc:sldMk cId="1462639346" sldId="290"/>
        </pc:sldMkLst>
        <pc:spChg chg="mod">
          <ac:chgData name="Bettye Locklair" userId="c2d7acf3736df889" providerId="LiveId" clId="{AAFF953F-46FF-4F74-82FB-C5F0A5AA7BC4}" dt="2021-09-19T10:29:35.848" v="672" actId="20577"/>
          <ac:spMkLst>
            <pc:docMk/>
            <pc:sldMk cId="1462639346" sldId="290"/>
            <ac:spMk id="3" creationId="{A194040A-33DF-4ADD-98CD-AB269F6B035C}"/>
          </ac:spMkLst>
        </pc:spChg>
      </pc:sldChg>
      <pc:sldChg chg="modSp new mod ord setBg">
        <pc:chgData name="Bettye Locklair" userId="c2d7acf3736df889" providerId="LiveId" clId="{AAFF953F-46FF-4F74-82FB-C5F0A5AA7BC4}" dt="2021-09-19T15:23:36.394" v="8236" actId="20577"/>
        <pc:sldMkLst>
          <pc:docMk/>
          <pc:sldMk cId="718900610" sldId="291"/>
        </pc:sldMkLst>
        <pc:spChg chg="mod">
          <ac:chgData name="Bettye Locklair" userId="c2d7acf3736df889" providerId="LiveId" clId="{AAFF953F-46FF-4F74-82FB-C5F0A5AA7BC4}" dt="2021-09-19T13:23:16.901" v="7814" actId="255"/>
          <ac:spMkLst>
            <pc:docMk/>
            <pc:sldMk cId="718900610" sldId="291"/>
            <ac:spMk id="2" creationId="{7E819356-5ABE-4DE8-A073-FCF572751608}"/>
          </ac:spMkLst>
        </pc:spChg>
        <pc:spChg chg="mod">
          <ac:chgData name="Bettye Locklair" userId="c2d7acf3736df889" providerId="LiveId" clId="{AAFF953F-46FF-4F74-82FB-C5F0A5AA7BC4}" dt="2021-09-19T15:23:36.394" v="8236" actId="20577"/>
          <ac:spMkLst>
            <pc:docMk/>
            <pc:sldMk cId="718900610" sldId="291"/>
            <ac:spMk id="3" creationId="{4F23E073-F2AB-443E-B8EE-4A5586A1887E}"/>
          </ac:spMkLst>
        </pc:spChg>
      </pc:sldChg>
      <pc:sldChg chg="add ord">
        <pc:chgData name="Bettye Locklair" userId="c2d7acf3736df889" providerId="LiveId" clId="{AAFF953F-46FF-4F74-82FB-C5F0A5AA7BC4}" dt="2021-09-19T15:23:49.260" v="8239"/>
        <pc:sldMkLst>
          <pc:docMk/>
          <pc:sldMk cId="1514998495"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7F19C-D852-4DEB-8AAB-4F7203793452}" type="datetimeFigureOut">
              <a:rPr lang="en-US" smtClean="0"/>
              <a:t>9/19/2021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5FC77-6574-483D-AE2D-B20FE4666B2B}" type="slidenum">
              <a:rPr lang="en-US" smtClean="0"/>
              <a:t>‹#›</a:t>
            </a:fld>
            <a:endParaRPr lang="en-US"/>
          </a:p>
        </p:txBody>
      </p:sp>
    </p:spTree>
    <p:extLst>
      <p:ext uri="{BB962C8B-B14F-4D97-AF65-F5344CB8AC3E}">
        <p14:creationId xmlns:p14="http://schemas.microsoft.com/office/powerpoint/2010/main" val="280845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God desires that we learn OT examples (Jude 1:11). What is your attitude towards God’s authority in your life?  How will you deal with controversy when it comes to you from your family or our brethren?  God will respond to the rebellious- will you heed the warnings in His word or suffer the consequences? Let us understand the seeds of Korah’s rebellion &amp; make application to our lives (1 Th. 5:21-22).</a:t>
            </a:r>
            <a:endParaRPr lang="en-US" dirty="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4BD5FC77-6574-483D-AE2D-B20FE4666B2B}" type="slidenum">
              <a:rPr lang="en-US" smtClean="0"/>
              <a:t>2</a:t>
            </a:fld>
            <a:endParaRPr lang="en-US"/>
          </a:p>
        </p:txBody>
      </p:sp>
    </p:spTree>
    <p:extLst>
      <p:ext uri="{BB962C8B-B14F-4D97-AF65-F5344CB8AC3E}">
        <p14:creationId xmlns:p14="http://schemas.microsoft.com/office/powerpoint/2010/main" val="2975120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discontent with gender, want to be opposite sex, marry same sex, rebellion against God &amp; they suffer &amp; live ungodly, unhappy lives instead of being content on how God made them.  Not content as </a:t>
            </a:r>
            <a:r>
              <a:rPr lang="en-US" dirty="0" err="1"/>
              <a:t>pouse</a:t>
            </a:r>
            <a:r>
              <a:rPr lang="en-US" dirty="0"/>
              <a:t>, not wanting to submit or sacrifice for their spouse may rebel by seeking an internet romance, an affair, destroy family, parent might be tired of their children’s rebellious behavior because they failed to discipline their children as God wants &amp; leave home. Student rebelling against teacher, citizen against government, etc. </a:t>
            </a:r>
          </a:p>
        </p:txBody>
      </p:sp>
      <p:sp>
        <p:nvSpPr>
          <p:cNvPr id="4" name="Slide Number Placeholder 3"/>
          <p:cNvSpPr>
            <a:spLocks noGrp="1"/>
          </p:cNvSpPr>
          <p:nvPr>
            <p:ph type="sldNum" sz="quarter" idx="5"/>
          </p:nvPr>
        </p:nvSpPr>
        <p:spPr/>
        <p:txBody>
          <a:bodyPr/>
          <a:lstStyle/>
          <a:p>
            <a:fld id="{4BD5FC77-6574-483D-AE2D-B20FE4666B2B}" type="slidenum">
              <a:rPr lang="en-US" smtClean="0"/>
              <a:t>26</a:t>
            </a:fld>
            <a:endParaRPr lang="en-US"/>
          </a:p>
        </p:txBody>
      </p:sp>
    </p:spTree>
    <p:extLst>
      <p:ext uri="{BB962C8B-B14F-4D97-AF65-F5344CB8AC3E}">
        <p14:creationId xmlns:p14="http://schemas.microsoft.com/office/powerpoint/2010/main" val="4134724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Rebellion against elders, preaching of the gospel, grumble thinking they are lording it over us &amp; not caring about us especially when discipline has to happen with a wayward member.  Are you content with your role as a Christian at Woodmont church of Christ &amp; using your talents in the Lord’s service or will you be tempted to be factious &amp; lead other brethren astray with your pet project?  I have seen it happen too many times in my life &amp; you likely have seen it too. It’s tragic because souls will be lost.  “Let us not become boastful, challenging one another, envying one another”  Problem- talk to elders, reconcile situation, repent if needed. The preacher is told to refuse an accusation against the elders except on the basis of 2 or 3 witnesses.  If they continue in sin, they are to be rebuked before all so that the rest will be fearful of sinning. </a:t>
            </a:r>
          </a:p>
        </p:txBody>
      </p:sp>
      <p:sp>
        <p:nvSpPr>
          <p:cNvPr id="4" name="Slide Number Placeholder 3"/>
          <p:cNvSpPr>
            <a:spLocks noGrp="1"/>
          </p:cNvSpPr>
          <p:nvPr>
            <p:ph type="sldNum" sz="quarter" idx="5"/>
          </p:nvPr>
        </p:nvSpPr>
        <p:spPr/>
        <p:txBody>
          <a:bodyPr/>
          <a:lstStyle/>
          <a:p>
            <a:fld id="{4BD5FC77-6574-483D-AE2D-B20FE4666B2B}" type="slidenum">
              <a:rPr lang="en-US" smtClean="0"/>
              <a:t>27</a:t>
            </a:fld>
            <a:endParaRPr lang="en-US"/>
          </a:p>
        </p:txBody>
      </p:sp>
    </p:spTree>
    <p:extLst>
      <p:ext uri="{BB962C8B-B14F-4D97-AF65-F5344CB8AC3E}">
        <p14:creationId xmlns:p14="http://schemas.microsoft.com/office/powerpoint/2010/main" val="784212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stand up for the divine pattern for truth on the one true church, obedience necessary for salvation with baptism, 5 acts of worship, assemble together, you likely have heard that you think you’re the only ones going to heaven &amp; we’re all going be intimidated by that.  When this is spoken, this is following the rebellious pattern of Korah that led to apostasy, &amp; their death.  Do you want to go down that road to rebellion &amp; ruin?  Do you get mad when rebuked &amp; claim that you are holy.  The faithful gospel preacher must preach the word whether they like it or not and be longsuffering when told that he is the problem  Endure hardship as a good soldier of Christ Jesus. </a:t>
            </a:r>
          </a:p>
        </p:txBody>
      </p:sp>
      <p:sp>
        <p:nvSpPr>
          <p:cNvPr id="4" name="Slide Number Placeholder 3"/>
          <p:cNvSpPr>
            <a:spLocks noGrp="1"/>
          </p:cNvSpPr>
          <p:nvPr>
            <p:ph type="sldNum" sz="quarter" idx="5"/>
          </p:nvPr>
        </p:nvSpPr>
        <p:spPr/>
        <p:txBody>
          <a:bodyPr/>
          <a:lstStyle/>
          <a:p>
            <a:fld id="{4BD5FC77-6574-483D-AE2D-B20FE4666B2B}" type="slidenum">
              <a:rPr lang="en-US" smtClean="0"/>
              <a:t>28</a:t>
            </a:fld>
            <a:endParaRPr lang="en-US"/>
          </a:p>
        </p:txBody>
      </p:sp>
    </p:spTree>
    <p:extLst>
      <p:ext uri="{BB962C8B-B14F-4D97-AF65-F5344CB8AC3E}">
        <p14:creationId xmlns:p14="http://schemas.microsoft.com/office/powerpoint/2010/main" val="1413568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knows those who are His (2 Tim. 2:19-21) &amp; you only know if you are by the Scriptures.  “For the word of God is living &amp; active &amp; sharper than any 2 edged sword, &amp; piercing as far as the division of soul &amp; spirit, joints &amp; marrow, &amp; able to judge the thoughts &amp; intentions of the heart.  And there is no creature hidden from his sight, but all things are open &amp; laid bare to the eyes of him with whom we have to do”  “HE who rejects Me &amp; does not receive My sayings has one who judges Him the word I spoke is what will judge Him in the last day. </a:t>
            </a:r>
          </a:p>
        </p:txBody>
      </p:sp>
      <p:sp>
        <p:nvSpPr>
          <p:cNvPr id="4" name="Slide Number Placeholder 3"/>
          <p:cNvSpPr>
            <a:spLocks noGrp="1"/>
          </p:cNvSpPr>
          <p:nvPr>
            <p:ph type="sldNum" sz="quarter" idx="5"/>
          </p:nvPr>
        </p:nvSpPr>
        <p:spPr/>
        <p:txBody>
          <a:bodyPr/>
          <a:lstStyle/>
          <a:p>
            <a:fld id="{4BD5FC77-6574-483D-AE2D-B20FE4666B2B}" type="slidenum">
              <a:rPr lang="en-US" smtClean="0"/>
              <a:t>29</a:t>
            </a:fld>
            <a:endParaRPr lang="en-US"/>
          </a:p>
        </p:txBody>
      </p:sp>
    </p:spTree>
    <p:extLst>
      <p:ext uri="{BB962C8B-B14F-4D97-AF65-F5344CB8AC3E}">
        <p14:creationId xmlns:p14="http://schemas.microsoft.com/office/powerpoint/2010/main" val="3368264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don’t have conviction about the Scriptures &amp; don’t want to repent it is easy to join the crowd who aren’t content with doing what’s right. Discipline sinner who refuses to repent- you’re kicking them out of the church, condemning them to hell, they’re holy. Have no fellowship with the unfruitful works of darkness but instead expose them.  Reject a factious man after a 1</a:t>
            </a:r>
            <a:r>
              <a:rPr lang="en-US" baseline="30000" dirty="0"/>
              <a:t>st</a:t>
            </a:r>
            <a:r>
              <a:rPr lang="en-US" dirty="0"/>
              <a:t> &amp; 2</a:t>
            </a:r>
            <a:r>
              <a:rPr lang="en-US" baseline="30000" dirty="0"/>
              <a:t>nd</a:t>
            </a:r>
            <a:r>
              <a:rPr lang="en-US" dirty="0"/>
              <a:t> warning knowing that such a man is perverted &amp; is sinning, being self condemned.  Come out from their midst &amp; be separate (think back to God telling congregation to get back so they wouldn’t be consumed. If we bid </a:t>
            </a:r>
            <a:r>
              <a:rPr lang="en-US" dirty="0" err="1"/>
              <a:t>godpeed</a:t>
            </a:r>
            <a:r>
              <a:rPr lang="en-US" dirty="0"/>
              <a:t> to false teachers or willful sinners we share in their evil deeds. </a:t>
            </a:r>
          </a:p>
        </p:txBody>
      </p:sp>
      <p:sp>
        <p:nvSpPr>
          <p:cNvPr id="4" name="Slide Number Placeholder 3"/>
          <p:cNvSpPr>
            <a:spLocks noGrp="1"/>
          </p:cNvSpPr>
          <p:nvPr>
            <p:ph type="sldNum" sz="quarter" idx="5"/>
          </p:nvPr>
        </p:nvSpPr>
        <p:spPr/>
        <p:txBody>
          <a:bodyPr/>
          <a:lstStyle/>
          <a:p>
            <a:fld id="{4BD5FC77-6574-483D-AE2D-B20FE4666B2B}" type="slidenum">
              <a:rPr lang="en-US" smtClean="0"/>
              <a:t>30</a:t>
            </a:fld>
            <a:endParaRPr lang="en-US"/>
          </a:p>
        </p:txBody>
      </p:sp>
    </p:spTree>
    <p:extLst>
      <p:ext uri="{BB962C8B-B14F-4D97-AF65-F5344CB8AC3E}">
        <p14:creationId xmlns:p14="http://schemas.microsoft.com/office/powerpoint/2010/main" val="3370634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Warnings of Sodom &amp; Gomorrah &amp; the sign of eternal judgment that we talked about last week in the same context in Jude 1:11 perished in the rebellion of Korah.  Those who don’t know God &amp; don’t obey the gospel will be punished with everlasting destruction away from the presence of the Lord. </a:t>
            </a:r>
          </a:p>
        </p:txBody>
      </p:sp>
      <p:sp>
        <p:nvSpPr>
          <p:cNvPr id="4" name="Slide Number Placeholder 3"/>
          <p:cNvSpPr>
            <a:spLocks noGrp="1"/>
          </p:cNvSpPr>
          <p:nvPr>
            <p:ph type="sldNum" sz="quarter" idx="5"/>
          </p:nvPr>
        </p:nvSpPr>
        <p:spPr/>
        <p:txBody>
          <a:bodyPr/>
          <a:lstStyle/>
          <a:p>
            <a:fld id="{4BD5FC77-6574-483D-AE2D-B20FE4666B2B}" type="slidenum">
              <a:rPr lang="en-US" smtClean="0"/>
              <a:t>31</a:t>
            </a:fld>
            <a:endParaRPr lang="en-US"/>
          </a:p>
        </p:txBody>
      </p:sp>
    </p:spTree>
    <p:extLst>
      <p:ext uri="{BB962C8B-B14F-4D97-AF65-F5344CB8AC3E}">
        <p14:creationId xmlns:p14="http://schemas.microsoft.com/office/powerpoint/2010/main" val="36329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Korah is a cousin of Moses.  Israel has seen God’s mighty miracles in Egypt &amp; He delivered them from Egyptian bondage so they can go to the promised land but </a:t>
            </a:r>
            <a:r>
              <a:rPr lang="en-US" dirty="0" err="1"/>
              <a:t>but</a:t>
            </a:r>
            <a:r>
              <a:rPr lang="en-US" dirty="0"/>
              <a:t> they have to go through the wilderness. God allows them to be tested to see if they will trust &amp; obey Him &amp; they fail as they listen to the 10 unfaithful spies &amp; will suffer 40 years in the desert.  Rebellion against God occurs. We have Numbers 16 on the screen from the NASB</a:t>
            </a:r>
          </a:p>
        </p:txBody>
      </p:sp>
      <p:sp>
        <p:nvSpPr>
          <p:cNvPr id="4" name="Slide Number Placeholder 3"/>
          <p:cNvSpPr>
            <a:spLocks noGrp="1"/>
          </p:cNvSpPr>
          <p:nvPr>
            <p:ph type="sldNum" sz="quarter" idx="5"/>
          </p:nvPr>
        </p:nvSpPr>
        <p:spPr/>
        <p:txBody>
          <a:bodyPr/>
          <a:lstStyle/>
          <a:p>
            <a:fld id="{4BD5FC77-6574-483D-AE2D-B20FE4666B2B}" type="slidenum">
              <a:rPr lang="en-US" smtClean="0"/>
              <a:t>3</a:t>
            </a:fld>
            <a:endParaRPr lang="en-US"/>
          </a:p>
        </p:txBody>
      </p:sp>
    </p:spTree>
    <p:extLst>
      <p:ext uri="{BB962C8B-B14F-4D97-AF65-F5344CB8AC3E}">
        <p14:creationId xmlns:p14="http://schemas.microsoft.com/office/powerpoint/2010/main" val="404513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they would have been content with God’s plan &amp; their God given role of service in the tabernacle &amp; carrying the holy things, they would have been on the road to the reward in the promised land instead of the road to rebellion imprisoning themselves in the desert of sorrow and sin as the old song goes.  But they were envious of Moses &amp; Aaron (Ps. 106:16) &amp; wanted the priesthood also.</a:t>
            </a:r>
          </a:p>
        </p:txBody>
      </p:sp>
      <p:sp>
        <p:nvSpPr>
          <p:cNvPr id="4" name="Slide Number Placeholder 3"/>
          <p:cNvSpPr>
            <a:spLocks noGrp="1"/>
          </p:cNvSpPr>
          <p:nvPr>
            <p:ph type="sldNum" sz="quarter" idx="5"/>
          </p:nvPr>
        </p:nvSpPr>
        <p:spPr/>
        <p:txBody>
          <a:bodyPr/>
          <a:lstStyle/>
          <a:p>
            <a:fld id="{4BD5FC77-6574-483D-AE2D-B20FE4666B2B}" type="slidenum">
              <a:rPr lang="en-US" smtClean="0"/>
              <a:t>18</a:t>
            </a:fld>
            <a:endParaRPr lang="en-US"/>
          </a:p>
        </p:txBody>
      </p:sp>
    </p:spTree>
    <p:extLst>
      <p:ext uri="{BB962C8B-B14F-4D97-AF65-F5344CB8AC3E}">
        <p14:creationId xmlns:p14="http://schemas.microsoft.com/office/powerpoint/2010/main" val="1972429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Korah convinces </a:t>
            </a:r>
            <a:r>
              <a:rPr lang="en-US" sz="1200" dirty="0" err="1">
                <a:solidFill>
                  <a:schemeClr val="bg1"/>
                </a:solidFill>
                <a:latin typeface="Tahoma" pitchFamily="34" charset="0"/>
                <a:ea typeface="Tahoma" pitchFamily="34" charset="0"/>
                <a:cs typeface="Tahoma" pitchFamily="34" charset="0"/>
              </a:rPr>
              <a:t>Dathan</a:t>
            </a:r>
            <a:r>
              <a:rPr lang="en-US" sz="1200" dirty="0">
                <a:solidFill>
                  <a:schemeClr val="bg1"/>
                </a:solidFill>
                <a:latin typeface="Tahoma" pitchFamily="34" charset="0"/>
                <a:ea typeface="Tahoma" pitchFamily="34" charset="0"/>
                <a:cs typeface="Tahoma" pitchFamily="34" charset="0"/>
              </a:rPr>
              <a:t>, </a:t>
            </a:r>
            <a:r>
              <a:rPr lang="en-US" sz="1200" dirty="0" err="1">
                <a:solidFill>
                  <a:schemeClr val="bg1"/>
                </a:solidFill>
                <a:latin typeface="Tahoma" pitchFamily="34" charset="0"/>
                <a:ea typeface="Tahoma" pitchFamily="34" charset="0"/>
                <a:cs typeface="Tahoma" pitchFamily="34" charset="0"/>
              </a:rPr>
              <a:t>Abiram</a:t>
            </a:r>
            <a:r>
              <a:rPr lang="en-US" sz="1200" dirty="0">
                <a:solidFill>
                  <a:schemeClr val="bg1"/>
                </a:solidFill>
                <a:latin typeface="Tahoma" pitchFamily="34" charset="0"/>
                <a:ea typeface="Tahoma" pitchFamily="34" charset="0"/>
                <a:cs typeface="Tahoma" pitchFamily="34" charset="0"/>
              </a:rPr>
              <a:t>, &amp; 250 others to join in their </a:t>
            </a:r>
            <a:r>
              <a:rPr lang="en-US" sz="1200" dirty="0" err="1">
                <a:solidFill>
                  <a:schemeClr val="bg1"/>
                </a:solidFill>
                <a:latin typeface="Tahoma" pitchFamily="34" charset="0"/>
                <a:ea typeface="Tahoma" pitchFamily="34" charset="0"/>
                <a:cs typeface="Tahoma" pitchFamily="34" charset="0"/>
              </a:rPr>
              <a:t>rebellion,God</a:t>
            </a:r>
            <a:r>
              <a:rPr lang="en-US" sz="1200" dirty="0">
                <a:solidFill>
                  <a:schemeClr val="bg1"/>
                </a:solidFill>
                <a:latin typeface="Tahoma" pitchFamily="34" charset="0"/>
                <a:ea typeface="Tahoma" pitchFamily="34" charset="0"/>
                <a:cs typeface="Tahoma" pitchFamily="34" charset="0"/>
              </a:rPr>
              <a:t> hates those who sow discord among brethren. They are selfishly ambitious, arrogant &amp; cause division and havoc where ever they go (Js 3:14-16). Moses &amp; Aaron were peacemakers instead of </a:t>
            </a:r>
            <a:r>
              <a:rPr lang="en-US" sz="1200" dirty="0" err="1">
                <a:solidFill>
                  <a:schemeClr val="bg1"/>
                </a:solidFill>
                <a:latin typeface="Tahoma" pitchFamily="34" charset="0"/>
                <a:ea typeface="Tahoma" pitchFamily="34" charset="0"/>
                <a:cs typeface="Tahoma" pitchFamily="34" charset="0"/>
              </a:rPr>
              <a:t>strifemakers</a:t>
            </a:r>
            <a:r>
              <a:rPr lang="en-US" sz="1200" dirty="0">
                <a:solidFill>
                  <a:schemeClr val="bg1"/>
                </a:solidFill>
                <a:latin typeface="Tahoma" pitchFamily="34" charset="0"/>
                <a:ea typeface="Tahoma" pitchFamily="34" charset="0"/>
                <a:cs typeface="Tahoma" pitchFamily="34" charset="0"/>
              </a:rPr>
              <a:t> (James 3:17-18; Matt. 5:9).</a:t>
            </a:r>
            <a:endParaRPr lang="en-US" dirty="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4BD5FC77-6574-483D-AE2D-B20FE4666B2B}" type="slidenum">
              <a:rPr lang="en-US" smtClean="0"/>
              <a:t>19</a:t>
            </a:fld>
            <a:endParaRPr lang="en-US"/>
          </a:p>
        </p:txBody>
      </p:sp>
    </p:spTree>
    <p:extLst>
      <p:ext uri="{BB962C8B-B14F-4D97-AF65-F5344CB8AC3E}">
        <p14:creationId xmlns:p14="http://schemas.microsoft.com/office/powerpoint/2010/main" val="91609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i="1" dirty="0">
                <a:solidFill>
                  <a:schemeClr val="bg1"/>
                </a:solidFill>
                <a:latin typeface="Tahoma" pitchFamily="34" charset="0"/>
                <a:ea typeface="Tahoma" pitchFamily="34" charset="0"/>
                <a:cs typeface="Tahoma" pitchFamily="34" charset="0"/>
              </a:rPr>
              <a:t>“We’re all equal- we’re all priests- who do you think you are” </a:t>
            </a:r>
            <a:r>
              <a:rPr lang="en-US" sz="1200" dirty="0" err="1">
                <a:solidFill>
                  <a:schemeClr val="bg1"/>
                </a:solidFill>
                <a:latin typeface="Tahoma" pitchFamily="34" charset="0"/>
                <a:ea typeface="Tahoma" pitchFamily="34" charset="0"/>
                <a:cs typeface="Tahoma" pitchFamily="34" charset="0"/>
              </a:rPr>
              <a:t>Dathan</a:t>
            </a:r>
            <a:r>
              <a:rPr lang="en-US" sz="1200" dirty="0">
                <a:solidFill>
                  <a:schemeClr val="bg1"/>
                </a:solidFill>
                <a:latin typeface="Tahoma" pitchFamily="34" charset="0"/>
                <a:ea typeface="Tahoma" pitchFamily="34" charset="0"/>
                <a:cs typeface="Tahoma" pitchFamily="34" charset="0"/>
              </a:rPr>
              <a:t> &amp; </a:t>
            </a:r>
            <a:r>
              <a:rPr lang="en-US" sz="1200" dirty="0" err="1">
                <a:solidFill>
                  <a:schemeClr val="bg1"/>
                </a:solidFill>
                <a:latin typeface="Tahoma" pitchFamily="34" charset="0"/>
                <a:ea typeface="Tahoma" pitchFamily="34" charset="0"/>
                <a:cs typeface="Tahoma" pitchFamily="34" charset="0"/>
              </a:rPr>
              <a:t>Abiram</a:t>
            </a:r>
            <a:r>
              <a:rPr lang="en-US" sz="1200" dirty="0">
                <a:solidFill>
                  <a:schemeClr val="bg1"/>
                </a:solidFill>
                <a:latin typeface="Tahoma" pitchFamily="34" charset="0"/>
                <a:ea typeface="Tahoma" pitchFamily="34" charset="0"/>
                <a:cs typeface="Tahoma" pitchFamily="34" charset="0"/>
              </a:rPr>
              <a:t> disregarded Moses’ summons </a:t>
            </a:r>
            <a:r>
              <a:rPr lang="en-US" sz="1200" dirty="0" err="1">
                <a:solidFill>
                  <a:schemeClr val="bg1"/>
                </a:solidFill>
                <a:latin typeface="Tahoma" pitchFamily="34" charset="0"/>
                <a:ea typeface="Tahoma" pitchFamily="34" charset="0"/>
                <a:cs typeface="Tahoma" pitchFamily="34" charset="0"/>
              </a:rPr>
              <a:t>laimed</a:t>
            </a:r>
            <a:r>
              <a:rPr lang="en-US" sz="1200" dirty="0">
                <a:solidFill>
                  <a:schemeClr val="bg1"/>
                </a:solidFill>
                <a:latin typeface="Tahoma" pitchFamily="34" charset="0"/>
                <a:ea typeface="Tahoma" pitchFamily="34" charset="0"/>
                <a:cs typeface="Tahoma" pitchFamily="34" charset="0"/>
              </a:rPr>
              <a:t> that he had brought them from a land of milk &amp; honey (Egypt) to kill them in desert.  Deceived themselves believing lies, alternate reality, forgetting bondage &amp; everything was fine there when they suffered now were made at the messenger of truth. They tested God 10X (Num. 14:22).</a:t>
            </a:r>
          </a:p>
          <a:p>
            <a:endParaRPr lang="en-US" dirty="0"/>
          </a:p>
        </p:txBody>
      </p:sp>
      <p:sp>
        <p:nvSpPr>
          <p:cNvPr id="4" name="Slide Number Placeholder 3"/>
          <p:cNvSpPr>
            <a:spLocks noGrp="1"/>
          </p:cNvSpPr>
          <p:nvPr>
            <p:ph type="sldNum" sz="quarter" idx="5"/>
          </p:nvPr>
        </p:nvSpPr>
        <p:spPr/>
        <p:txBody>
          <a:bodyPr/>
          <a:lstStyle/>
          <a:p>
            <a:fld id="{4BD5FC77-6574-483D-AE2D-B20FE4666B2B}" type="slidenum">
              <a:rPr lang="en-US" smtClean="0"/>
              <a:t>20</a:t>
            </a:fld>
            <a:endParaRPr lang="en-US"/>
          </a:p>
        </p:txBody>
      </p:sp>
    </p:spTree>
    <p:extLst>
      <p:ext uri="{BB962C8B-B14F-4D97-AF65-F5344CB8AC3E}">
        <p14:creationId xmlns:p14="http://schemas.microsoft.com/office/powerpoint/2010/main" val="325534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Tahoma" pitchFamily="34" charset="0"/>
                <a:ea typeface="Tahoma" pitchFamily="34" charset="0"/>
                <a:cs typeface="Tahoma" pitchFamily="34" charset="0"/>
              </a:rPr>
              <a:t>Moses rebukes them but doesn’t claim holiness like they do, defend himself, quit, or compromise with them. He speaks to God (v. 15). Earlier they complained, </a:t>
            </a:r>
            <a:r>
              <a:rPr lang="en-US" sz="1200" dirty="0" err="1">
                <a:solidFill>
                  <a:schemeClr val="bg1"/>
                </a:solidFill>
                <a:latin typeface="Tahoma" pitchFamily="34" charset="0"/>
                <a:ea typeface="Tahoma" pitchFamily="34" charset="0"/>
                <a:cs typeface="Tahoma" pitchFamily="34" charset="0"/>
              </a:rPr>
              <a:t>ch</a:t>
            </a:r>
            <a:r>
              <a:rPr lang="en-US" sz="1200" dirty="0">
                <a:solidFill>
                  <a:schemeClr val="bg1"/>
                </a:solidFill>
                <a:latin typeface="Tahoma" pitchFamily="34" charset="0"/>
                <a:ea typeface="Tahoma" pitchFamily="34" charset="0"/>
                <a:cs typeface="Tahoma" pitchFamily="34" charset="0"/>
              </a:rPr>
              <a:t> &amp; demanded meat instead of manna, Moses told God that he couldn’t bear this burden anymore &amp; kill him if this was the way it was going to be (11:15). Moses spoke to Korah &amp; he obeyed to offer the sacrifice likely convincing Dothan &amp; </a:t>
            </a:r>
            <a:r>
              <a:rPr lang="en-US" sz="1200" dirty="0" err="1">
                <a:solidFill>
                  <a:schemeClr val="bg1"/>
                </a:solidFill>
                <a:latin typeface="Tahoma" pitchFamily="34" charset="0"/>
                <a:ea typeface="Tahoma" pitchFamily="34" charset="0"/>
                <a:cs typeface="Tahoma" pitchFamily="34" charset="0"/>
              </a:rPr>
              <a:t>Abiram</a:t>
            </a:r>
            <a:r>
              <a:rPr lang="en-US" sz="1200" dirty="0">
                <a:solidFill>
                  <a:schemeClr val="bg1"/>
                </a:solidFill>
                <a:latin typeface="Tahoma" pitchFamily="34" charset="0"/>
                <a:ea typeface="Tahoma" pitchFamily="34" charset="0"/>
                <a:cs typeface="Tahoma" pitchFamily="34" charset="0"/>
              </a:rPr>
              <a:t> they were right. Remember God knows those who are His (2 Tim. 2:19-21).  </a:t>
            </a:r>
            <a:endParaRPr lang="en-US" dirty="0"/>
          </a:p>
        </p:txBody>
      </p:sp>
      <p:sp>
        <p:nvSpPr>
          <p:cNvPr id="4" name="Slide Number Placeholder 3"/>
          <p:cNvSpPr>
            <a:spLocks noGrp="1"/>
          </p:cNvSpPr>
          <p:nvPr>
            <p:ph type="sldNum" sz="quarter" idx="5"/>
          </p:nvPr>
        </p:nvSpPr>
        <p:spPr/>
        <p:txBody>
          <a:bodyPr/>
          <a:lstStyle/>
          <a:p>
            <a:fld id="{4BD5FC77-6574-483D-AE2D-B20FE4666B2B}" type="slidenum">
              <a:rPr lang="en-US" smtClean="0"/>
              <a:t>21</a:t>
            </a:fld>
            <a:endParaRPr lang="en-US"/>
          </a:p>
        </p:txBody>
      </p:sp>
    </p:spTree>
    <p:extLst>
      <p:ext uri="{BB962C8B-B14F-4D97-AF65-F5344CB8AC3E}">
        <p14:creationId xmlns:p14="http://schemas.microsoft.com/office/powerpoint/2010/main" val="4076362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God told Moses to separate from the wicked &amp; he told the people &amp; they responded correctly at first. If the ground swallowed up the sinners, the people would know they were guilty.  It happened right away (v. 28-34). 250 men offering incense were consumed with fire from God (v. 35) like Nadab &amp; Abihu who offered strange or unauthorized fire (Lv. 10:1-2).  It wasn’t bad luck, incidental, just a big sink hole- it happened because of their rebellion.</a:t>
            </a:r>
          </a:p>
          <a:p>
            <a:endParaRPr lang="en-US" dirty="0"/>
          </a:p>
        </p:txBody>
      </p:sp>
      <p:sp>
        <p:nvSpPr>
          <p:cNvPr id="4" name="Slide Number Placeholder 3"/>
          <p:cNvSpPr>
            <a:spLocks noGrp="1"/>
          </p:cNvSpPr>
          <p:nvPr>
            <p:ph type="sldNum" sz="quarter" idx="5"/>
          </p:nvPr>
        </p:nvSpPr>
        <p:spPr/>
        <p:txBody>
          <a:bodyPr/>
          <a:lstStyle/>
          <a:p>
            <a:fld id="{4BD5FC77-6574-483D-AE2D-B20FE4666B2B}" type="slidenum">
              <a:rPr lang="en-US" smtClean="0"/>
              <a:t>22</a:t>
            </a:fld>
            <a:endParaRPr lang="en-US"/>
          </a:p>
        </p:txBody>
      </p:sp>
    </p:spTree>
    <p:extLst>
      <p:ext uri="{BB962C8B-B14F-4D97-AF65-F5344CB8AC3E}">
        <p14:creationId xmlns:p14="http://schemas.microsoft.com/office/powerpoint/2010/main" val="647238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repenting &amp; doing what’s right they grumbled &amp; were mad at the messengers claiming that they had killed the Lord’s people. </a:t>
            </a:r>
          </a:p>
        </p:txBody>
      </p:sp>
      <p:sp>
        <p:nvSpPr>
          <p:cNvPr id="4" name="Slide Number Placeholder 3"/>
          <p:cNvSpPr>
            <a:spLocks noGrp="1"/>
          </p:cNvSpPr>
          <p:nvPr>
            <p:ph type="sldNum" sz="quarter" idx="5"/>
          </p:nvPr>
        </p:nvSpPr>
        <p:spPr/>
        <p:txBody>
          <a:bodyPr/>
          <a:lstStyle/>
          <a:p>
            <a:fld id="{4BD5FC77-6574-483D-AE2D-B20FE4666B2B}" type="slidenum">
              <a:rPr lang="en-US" smtClean="0"/>
              <a:t>23</a:t>
            </a:fld>
            <a:endParaRPr lang="en-US"/>
          </a:p>
        </p:txBody>
      </p:sp>
    </p:spTree>
    <p:extLst>
      <p:ext uri="{BB962C8B-B14F-4D97-AF65-F5344CB8AC3E}">
        <p14:creationId xmlns:p14="http://schemas.microsoft.com/office/powerpoint/2010/main" val="4231602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Plague was occurring because of the congregation rebelled &amp; Aaron obeyed Moses in his desire to save the people from the plague.  So Aaron took his stand between the dead &amp; the living as he is offered the incense &amp; the plague was checked or more people would have died.  God’s messengers are always going to be blamed when people reap what they have sown for their sin &amp; don’t want to repent. Mark it down.</a:t>
            </a:r>
          </a:p>
        </p:txBody>
      </p:sp>
      <p:sp>
        <p:nvSpPr>
          <p:cNvPr id="4" name="Slide Number Placeholder 3"/>
          <p:cNvSpPr>
            <a:spLocks noGrp="1"/>
          </p:cNvSpPr>
          <p:nvPr>
            <p:ph type="sldNum" sz="quarter" idx="5"/>
          </p:nvPr>
        </p:nvSpPr>
        <p:spPr/>
        <p:txBody>
          <a:bodyPr/>
          <a:lstStyle/>
          <a:p>
            <a:fld id="{4BD5FC77-6574-483D-AE2D-B20FE4666B2B}" type="slidenum">
              <a:rPr lang="en-US" smtClean="0"/>
              <a:t>24</a:t>
            </a:fld>
            <a:endParaRPr lang="en-US"/>
          </a:p>
        </p:txBody>
      </p:sp>
    </p:spTree>
    <p:extLst>
      <p:ext uri="{BB962C8B-B14F-4D97-AF65-F5344CB8AC3E}">
        <p14:creationId xmlns:p14="http://schemas.microsoft.com/office/powerpoint/2010/main" val="103385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F7D8-5685-4568-AB32-3C89A97BAD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2AB382-205C-46CA-AA7A-F561E0A87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F8CA42-7CCF-4E7F-9CBE-0B6917F1A1F1}"/>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5" name="Footer Placeholder 4">
            <a:extLst>
              <a:ext uri="{FF2B5EF4-FFF2-40B4-BE49-F238E27FC236}">
                <a16:creationId xmlns:a16="http://schemas.microsoft.com/office/drawing/2014/main" id="{8CC4B083-725D-4ABC-A7BD-FA9015737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7F750-CF72-4F46-84A1-75DF2B4791B6}"/>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287866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E3235-1896-4E44-B098-72BA17DE00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BC337E-9441-44EB-9B53-17F8EB5BB6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CCA3A-B580-40DB-B1A7-EA6969F82FD4}"/>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5" name="Footer Placeholder 4">
            <a:extLst>
              <a:ext uri="{FF2B5EF4-FFF2-40B4-BE49-F238E27FC236}">
                <a16:creationId xmlns:a16="http://schemas.microsoft.com/office/drawing/2014/main" id="{1B677800-17A5-4265-A768-DEE2D25B22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E948A-046B-444A-B0B7-4A24CBB44614}"/>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203127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8B6487-F8A1-437E-97EB-99DB1A4857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626E9-B69D-4075-9F11-65E679495B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820424-5FBD-4B39-A99E-262C7E816FC4}"/>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5" name="Footer Placeholder 4">
            <a:extLst>
              <a:ext uri="{FF2B5EF4-FFF2-40B4-BE49-F238E27FC236}">
                <a16:creationId xmlns:a16="http://schemas.microsoft.com/office/drawing/2014/main" id="{56565952-45AE-4E00-BD6B-3C9E85733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0B6F8-D81D-4CBE-BAB5-9799A9FF40DF}"/>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80360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C7EC-0688-400C-8955-AEE72CEC38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7745E-5AA6-44F9-BAC1-C3A4A92D93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D084F-893F-48A2-AE1C-848584CC4065}"/>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5" name="Footer Placeholder 4">
            <a:extLst>
              <a:ext uri="{FF2B5EF4-FFF2-40B4-BE49-F238E27FC236}">
                <a16:creationId xmlns:a16="http://schemas.microsoft.com/office/drawing/2014/main" id="{1F9A6CBE-83FE-42D6-A7D4-52D315AE7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0E80A5-DC50-45F7-96AB-E8F1566DAFE8}"/>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39086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DABC-485D-44F4-93CA-DFB150A0FC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1A8361-4839-487D-B67D-6D1CBFFF61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EC639A-3836-4748-9639-A699434ED344}"/>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5" name="Footer Placeholder 4">
            <a:extLst>
              <a:ext uri="{FF2B5EF4-FFF2-40B4-BE49-F238E27FC236}">
                <a16:creationId xmlns:a16="http://schemas.microsoft.com/office/drawing/2014/main" id="{B211265D-D9B7-45F9-8FCC-0FA60030E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6C8684-0EDE-4E86-B95C-3E3D7FE0EA47}"/>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368039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A959-947A-43F9-BE3B-313F917B47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7456B2-56AE-4066-9841-99D253D4CB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45C082-60AA-4C18-BCED-C5C9DF6061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0AC299-6037-4984-9C0D-CCCEB57328F4}"/>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6" name="Footer Placeholder 5">
            <a:extLst>
              <a:ext uri="{FF2B5EF4-FFF2-40B4-BE49-F238E27FC236}">
                <a16:creationId xmlns:a16="http://schemas.microsoft.com/office/drawing/2014/main" id="{D0084DC8-6F5C-41A2-A30B-85F4DFBED4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6D983B-FEDA-4C00-B982-7CECC17B0862}"/>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393594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9E7F-2463-423D-8A27-BAB9C82A15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F66136-A4BD-406F-B028-493C26559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F81A98-6A82-4743-820D-6F660BF120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62A5AF-BA65-420F-A0DA-A61C9DA00C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E8554F-F65B-4A26-9012-7041643E73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D8EC2A-0BBA-4B8A-B926-593730995463}"/>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8" name="Footer Placeholder 7">
            <a:extLst>
              <a:ext uri="{FF2B5EF4-FFF2-40B4-BE49-F238E27FC236}">
                <a16:creationId xmlns:a16="http://schemas.microsoft.com/office/drawing/2014/main" id="{1AE99D9A-82CA-41B5-AF52-DB3900F678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F74A2C-DDAD-4BCD-A4F8-C5005818E54B}"/>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148934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841DC-9764-47BF-9546-2147AB643C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ECAF4D-ED8D-4967-A579-B1C367E5F3BB}"/>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4" name="Footer Placeholder 3">
            <a:extLst>
              <a:ext uri="{FF2B5EF4-FFF2-40B4-BE49-F238E27FC236}">
                <a16:creationId xmlns:a16="http://schemas.microsoft.com/office/drawing/2014/main" id="{9DBCB1D1-A221-4B2A-AF04-5B1369FE2E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5DAA42-8047-49F2-B6E5-FF31D606C840}"/>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292260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BD0E5-0EFB-49CB-A720-7B0907116E08}"/>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3" name="Footer Placeholder 2">
            <a:extLst>
              <a:ext uri="{FF2B5EF4-FFF2-40B4-BE49-F238E27FC236}">
                <a16:creationId xmlns:a16="http://schemas.microsoft.com/office/drawing/2014/main" id="{2AF2848D-0830-4687-BD46-0CCCC439A0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065FA9-98EF-4C33-AF80-A19388FB7EAE}"/>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79749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D5A0-BFF3-4190-8AB6-0665F3909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379023-C4A0-4B2B-8DA0-169D07761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CCFC94-3315-412C-8C2D-001CE5D64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F93A65-0EE5-4059-9CE0-71674FDCC8AB}"/>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6" name="Footer Placeholder 5">
            <a:extLst>
              <a:ext uri="{FF2B5EF4-FFF2-40B4-BE49-F238E27FC236}">
                <a16:creationId xmlns:a16="http://schemas.microsoft.com/office/drawing/2014/main" id="{63D51086-043E-4513-9962-8CA5933B9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CC167-888E-4FA7-B418-4B9872B9CF62}"/>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110161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E132-16C7-4BDD-9AD6-F5CD6D1FF9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B88B25-BF58-4F0B-AE3A-410B81354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86942E-6CEA-4C82-B6E9-A17221BE1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21D37F-254D-4CE0-86C8-0D6B94847A86}"/>
              </a:ext>
            </a:extLst>
          </p:cNvPr>
          <p:cNvSpPr>
            <a:spLocks noGrp="1"/>
          </p:cNvSpPr>
          <p:nvPr>
            <p:ph type="dt" sz="half" idx="10"/>
          </p:nvPr>
        </p:nvSpPr>
        <p:spPr/>
        <p:txBody>
          <a:bodyPr/>
          <a:lstStyle/>
          <a:p>
            <a:fld id="{D51A2E8A-F2FD-4BE4-9617-F333AB2A3999}" type="datetimeFigureOut">
              <a:rPr lang="en-US" smtClean="0"/>
              <a:t>9/19/2021</a:t>
            </a:fld>
            <a:endParaRPr lang="en-US"/>
          </a:p>
        </p:txBody>
      </p:sp>
      <p:sp>
        <p:nvSpPr>
          <p:cNvPr id="6" name="Footer Placeholder 5">
            <a:extLst>
              <a:ext uri="{FF2B5EF4-FFF2-40B4-BE49-F238E27FC236}">
                <a16:creationId xmlns:a16="http://schemas.microsoft.com/office/drawing/2014/main" id="{BD134EFA-CC98-4850-8B70-7361BEB92E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6015A5-5424-4302-BFAE-ADEBFE4175EB}"/>
              </a:ext>
            </a:extLst>
          </p:cNvPr>
          <p:cNvSpPr>
            <a:spLocks noGrp="1"/>
          </p:cNvSpPr>
          <p:nvPr>
            <p:ph type="sldNum" sz="quarter" idx="12"/>
          </p:nvPr>
        </p:nvSpPr>
        <p:spPr/>
        <p:txBody>
          <a:bodyPr/>
          <a:lstStyle/>
          <a:p>
            <a:fld id="{CC047EC7-24A3-49A4-AB71-DAEB15BAC93C}" type="slidenum">
              <a:rPr lang="en-US" smtClean="0"/>
              <a:t>‹#›</a:t>
            </a:fld>
            <a:endParaRPr lang="en-US"/>
          </a:p>
        </p:txBody>
      </p:sp>
    </p:spTree>
    <p:extLst>
      <p:ext uri="{BB962C8B-B14F-4D97-AF65-F5344CB8AC3E}">
        <p14:creationId xmlns:p14="http://schemas.microsoft.com/office/powerpoint/2010/main" val="263458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32CD20-6BC3-43A7-AC26-55C6DC4BA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2FA1E-9B2C-4FC6-895C-7E56F2CE2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75EB9-5A46-4517-A820-48F7CC4C2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A2E8A-F2FD-4BE4-9617-F333AB2A3999}" type="datetimeFigureOut">
              <a:rPr lang="en-US" smtClean="0"/>
              <a:t>9/19/2021</a:t>
            </a:fld>
            <a:endParaRPr lang="en-US"/>
          </a:p>
        </p:txBody>
      </p:sp>
      <p:sp>
        <p:nvSpPr>
          <p:cNvPr id="5" name="Footer Placeholder 4">
            <a:extLst>
              <a:ext uri="{FF2B5EF4-FFF2-40B4-BE49-F238E27FC236}">
                <a16:creationId xmlns:a16="http://schemas.microsoft.com/office/drawing/2014/main" id="{654D5C72-B983-4E1C-942E-BE7CCC4572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69488-93A2-4B15-BD7E-62F602E47B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47EC7-24A3-49A4-AB71-DAEB15BAC93C}" type="slidenum">
              <a:rPr lang="en-US" smtClean="0"/>
              <a:t>‹#›</a:t>
            </a:fld>
            <a:endParaRPr lang="en-US"/>
          </a:p>
        </p:txBody>
      </p:sp>
    </p:spTree>
    <p:extLst>
      <p:ext uri="{BB962C8B-B14F-4D97-AF65-F5344CB8AC3E}">
        <p14:creationId xmlns:p14="http://schemas.microsoft.com/office/powerpoint/2010/main" val="4125080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19356-5ABE-4DE8-A073-FCF572751608}"/>
              </a:ext>
            </a:extLst>
          </p:cNvPr>
          <p:cNvSpPr>
            <a:spLocks noGrp="1"/>
          </p:cNvSpPr>
          <p:nvPr>
            <p:ph type="title"/>
          </p:nvPr>
        </p:nvSpPr>
        <p:spPr>
          <a:xfrm>
            <a:off x="0" y="1"/>
            <a:ext cx="12192000" cy="1064301"/>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F23E073-F2AB-443E-B8EE-4A5586A1887E}"/>
              </a:ext>
            </a:extLst>
          </p:cNvPr>
          <p:cNvSpPr>
            <a:spLocks noGrp="1"/>
          </p:cNvSpPr>
          <p:nvPr>
            <p:ph idx="1"/>
          </p:nvPr>
        </p:nvSpPr>
        <p:spPr>
          <a:xfrm>
            <a:off x="0" y="1064302"/>
            <a:ext cx="12192000" cy="5793697"/>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 Saints Lift Your Voices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 How Great Thou Art</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170 In Gethsemane Alone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115 In the Desert of Sorrow &amp; Sin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p:txBody>
      </p:sp>
    </p:spTree>
    <p:extLst>
      <p:ext uri="{BB962C8B-B14F-4D97-AF65-F5344CB8AC3E}">
        <p14:creationId xmlns:p14="http://schemas.microsoft.com/office/powerpoint/2010/main" val="71890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arose &amp; went to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Dathan</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Abiram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the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elders of Israel following him, &amp; he spoke to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congregation, saying, “Depart now from the tents of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these wicked men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touch nothing that belongs to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or you will be swept away in all their sin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they got back from around the dwellings of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Dathan</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Abiram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Dathan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Abiram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came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out &amp; stood at the doorway of their tents, along with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their wives &amp; their sons &amp; their little ones…</a:t>
            </a:r>
          </a:p>
        </p:txBody>
      </p:sp>
    </p:spTree>
    <p:extLst>
      <p:ext uri="{BB962C8B-B14F-4D97-AF65-F5344CB8AC3E}">
        <p14:creationId xmlns:p14="http://schemas.microsoft.com/office/powerpoint/2010/main" val="870428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…Moses said, “By this you shall know that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has</a:t>
            </a:r>
          </a:p>
          <a:p>
            <a:pPr marL="0" indent="0" algn="ctr">
              <a:buNone/>
            </a:pP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sent</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me to do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all these deeds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for this is not my doing</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these men die the death of all men or if they suffer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fate of all men,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r>
              <a:rPr lang="en-US" sz="37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has not sent me. </a:t>
            </a:r>
          </a:p>
          <a:p>
            <a:pPr marL="0" indent="0" algn="ctr">
              <a:buNone/>
            </a:pPr>
            <a:r>
              <a:rPr lang="en-US" sz="37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if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brings about an entirely new thing &amp; the</a:t>
            </a:r>
          </a:p>
          <a:p>
            <a:pPr marL="0" indent="0" algn="ctr">
              <a:buNone/>
            </a:pP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ground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opens its mouth &amp;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swallows them up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all that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theirs, &amp; they descend alive into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Sheol</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then you will</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understand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that these men have spurned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80043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As he finished speaking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all these words, the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ground that was under them split open; &amp;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earth </a:t>
            </a:r>
          </a:p>
          <a:p>
            <a:pPr marL="0" indent="0" algn="ctr">
              <a:buNone/>
            </a:pP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opened its mouth &amp; swallowed them up</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&amp; their </a:t>
            </a:r>
          </a:p>
          <a:p>
            <a:pPr marL="0" indent="0" algn="ctr">
              <a:buNone/>
            </a:pP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households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all the men who belonged to Korah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their</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possessions. So they &amp; all that belonged to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 went down alive to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Sheol</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the earth closed over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 &amp;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they perished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the midst of the assembly. All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Israel who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were</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around them fled at their outcry, for they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said, “The earth may swallow us up!”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Fire also came forth </a:t>
            </a:r>
          </a:p>
          <a:p>
            <a:pPr marL="0" indent="0" algn="ctr">
              <a:buNone/>
            </a:pP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from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&amp;</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consumed the 250 men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were offering the incense…</a:t>
            </a:r>
          </a:p>
          <a:p>
            <a:pPr marL="0" indent="0" algn="ctr">
              <a:buNone/>
            </a:pPr>
            <a:endPar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92789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spoke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Moses, saying, “Say to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Eleazar</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son of Aaron the priest, that he shall take up the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censers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out of the midst of the blaze, for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they are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holy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you scatter the burning coals abroad. As for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censers of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these men who have sinned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at the cost of </a:t>
            </a:r>
          </a:p>
          <a:p>
            <a:pPr marL="0" indent="0" algn="ctr">
              <a:buNone/>
            </a:pP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their lives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let them be made into hammered sheets for a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plating of the altar, since they did present them before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they are holy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they shall be for a sign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the sons of Israel</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64542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Eleazar the priest took the bronze censers which the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men who were burned had offered, &amp; they hammered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 out as a plating for the altar, as a reminder to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sons of Israel that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no layman who is not of the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descendants of Aaron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should come near to burn incense </a:t>
            </a:r>
          </a:p>
          <a:p>
            <a:pPr marL="0" indent="0" algn="ctr">
              <a:buNone/>
            </a:pP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before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that he will not become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like Korah and his company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just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as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had spoken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him through Moses…</a:t>
            </a:r>
          </a:p>
        </p:txBody>
      </p:sp>
    </p:spTree>
    <p:extLst>
      <p:ext uri="{BB962C8B-B14F-4D97-AF65-F5344CB8AC3E}">
        <p14:creationId xmlns:p14="http://schemas.microsoft.com/office/powerpoint/2010/main" val="2216308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on the next day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all the congregation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sons of</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Israel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grumbled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against</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and Aaron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saying,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are the ones who have caused the death of</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people.” </a:t>
            </a:r>
            <a:r>
              <a:rPr lang="en-US" sz="37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came about, however, when the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congregation had</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assembled against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and Aaron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they turned toward the tent of meeting, &amp; behold,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cloud covered it &amp;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glory of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appeared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822635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Moses &amp; Aaron came to the front of the tent of</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meeting, &amp;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spoke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Moses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saying, </a:t>
            </a:r>
            <a:r>
              <a:rPr lang="en-US" sz="37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Get away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among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this congregation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that I may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consume them</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instantly.” Then they fell on their faces.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said to Aaron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“Take your censer &amp; put in it fire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the altar, &amp; lay incense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on it</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then bring it quickly to</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congregation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make atonement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for them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for wrath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has gone forth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from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plague has begun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554645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Aaron took </a:t>
            </a:r>
            <a:r>
              <a:rPr lang="en-US" sz="3700" b="0" i="1" dirty="0">
                <a:solidFill>
                  <a:srgbClr val="92D050"/>
                </a:solidFill>
                <a:effectLst/>
                <a:latin typeface="Tahoma" panose="020B0604030504040204" pitchFamily="34" charset="0"/>
                <a:ea typeface="Tahoma" panose="020B0604030504040204" pitchFamily="34" charset="0"/>
                <a:cs typeface="Tahoma" panose="020B0604030504040204" pitchFamily="34" charset="0"/>
              </a:rPr>
              <a:t>it</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as Moses had spoken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ran into the midst of the assembly, for behold, the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plague had begun among the people. So he put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incense &amp;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made atonement for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 people</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He took his</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stand between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dead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living</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that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plague</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was checked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those who died by the plague were </a:t>
            </a:r>
          </a:p>
          <a:p>
            <a:pPr marL="0" indent="0" algn="ctr">
              <a:buNone/>
            </a:pP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14,700</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besides those who died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on account of Korah</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Aaron returned to Moses at the doorway of the tent</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meeting, for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plague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had been checked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62639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Dissatisfied with God Given Role/Responsibility</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4:1-4; 7:9; 10:21; 16:1, 9-10; Psalm 106:16)</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7028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Dissatisfied with God Given Role/Responsibility</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4:1-4; 7:9; 10:21; 16:1, 9-10; Psalm 106:16)</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He Spreads Strife among Brethren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16:2; Proverbs 6:19; James 3:13-18)</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566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6857999"/>
          </a:xfrm>
        </p:spPr>
        <p:txBody>
          <a:bodyPr>
            <a:noAutofit/>
          </a:bodyPr>
          <a:lstStyle/>
          <a:p>
            <a:endParaRPr lang="en-US" sz="13833" dirty="0">
              <a:solidFill>
                <a:srgbClr val="FFFF00"/>
              </a:solidFill>
              <a:latin typeface="Tahoma" pitchFamily="34" charset="0"/>
              <a:ea typeface="Tahoma" pitchFamily="34" charset="0"/>
              <a:cs typeface="Tahoma" pitchFamily="34" charset="0"/>
            </a:endParaRPr>
          </a:p>
        </p:txBody>
      </p:sp>
      <p:pic>
        <p:nvPicPr>
          <p:cNvPr id="1026" name="Picture 2" descr="Rebellion of Korah 📜 Legends of the Jews 📚 - YouTube">
            <a:extLst>
              <a:ext uri="{FF2B5EF4-FFF2-40B4-BE49-F238E27FC236}">
                <a16:creationId xmlns:a16="http://schemas.microsoft.com/office/drawing/2014/main" id="{8ACF8195-04EC-4529-B1F9-5C981F638E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5" y="-886221"/>
            <a:ext cx="12184945" cy="77442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Dissatisfied with God Given Role/Responsibility</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4:1-4; 7:9; 10:21; 16:1, 9-10; Psalm 106:16)</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He Spreads Strife among Brethren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16:2; Proverbs 6:19; James 3:13-18)</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Claimed Holiness of Everyone, Condemned God’s Chosen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16:3, 13-14; 14:22)</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83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Dissatisfied with God Given Role/Responsibility</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4:1-4; 7:9; 10:21; 16:1, 9-10; Psalm 106:16)</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He Spreads Strife among Brethren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16:2; Proverbs 6:19; James 3:13-18)</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Claimed Holiness of Everyone, Condemned God’s Chosen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(Numbers 16:3, 13-14; 14:22)</a:t>
            </a:r>
          </a:p>
          <a:p>
            <a:pPr marL="0" indent="0" algn="ctr">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God Will Say Who is Holy (Numbers 16:4-19)</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8637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Punished the Wicked with Death</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(Numbers 16:20-35)</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7002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Punished the Wicked with Death</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(Numbers 16:20-35)</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Congregation Grumbles &amp; 14,700 more Die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(Numbers 16:41, 49)</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0765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Rebellion of Korah</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Punished the Wicked with Death</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(Numbers 16:20-35)</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Congregation Grumbles &amp; 14,700 more Die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(Numbers 16:41, 49)</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Aaron Intercedes &amp; makes Atonement for the People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(Numbers 16:46-50)</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71495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Questions to Examine Yourself</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2480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Questions to Examine Yourself</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itchFamily="34" charset="0"/>
                <a:ea typeface="Tahoma" pitchFamily="34" charset="0"/>
                <a:cs typeface="Tahoma" pitchFamily="34" charset="0"/>
              </a:rPr>
              <a:t>Are you content with your role as a spouse, parent, child,</a:t>
            </a:r>
          </a:p>
          <a:p>
            <a:pPr marL="0" indent="0" algn="ctr">
              <a:buNone/>
            </a:pPr>
            <a:r>
              <a:rPr lang="en-US" sz="3700" dirty="0">
                <a:solidFill>
                  <a:schemeClr val="bg1"/>
                </a:solidFill>
                <a:latin typeface="Tahoma" pitchFamily="34" charset="0"/>
                <a:ea typeface="Tahoma" pitchFamily="34" charset="0"/>
                <a:cs typeface="Tahoma" pitchFamily="34" charset="0"/>
              </a:rPr>
              <a:t>employee, student, citizen (Eph. 5:22-6:9; 1 Tim. 6:6)? </a:t>
            </a:r>
          </a:p>
          <a:p>
            <a:pPr marL="0" indent="0" algn="ctr">
              <a:buNone/>
            </a:pPr>
            <a:endParaRPr lang="en-US" dirty="0">
              <a:solidFill>
                <a:schemeClr val="bg1"/>
              </a:solidFill>
              <a:latin typeface="Tahoma" pitchFamily="34" charset="0"/>
              <a:ea typeface="Tahoma" pitchFamily="34" charset="0"/>
              <a:cs typeface="Tahoma" pitchFamily="34" charset="0"/>
            </a:endParaRPr>
          </a:p>
          <a:p>
            <a:pPr marL="0" indent="0" algn="ctr">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7307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Questions to Examine Yourself</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itchFamily="34" charset="0"/>
                <a:ea typeface="Tahoma" pitchFamily="34" charset="0"/>
                <a:cs typeface="Tahoma" pitchFamily="34" charset="0"/>
              </a:rPr>
              <a:t>Are you content with your role as a spouse, parent, child,</a:t>
            </a:r>
          </a:p>
          <a:p>
            <a:pPr marL="0" indent="0" algn="ctr">
              <a:buNone/>
            </a:pPr>
            <a:r>
              <a:rPr lang="en-US" sz="3700" dirty="0">
                <a:solidFill>
                  <a:schemeClr val="bg1"/>
                </a:solidFill>
                <a:latin typeface="Tahoma" pitchFamily="34" charset="0"/>
                <a:ea typeface="Tahoma" pitchFamily="34" charset="0"/>
                <a:cs typeface="Tahoma" pitchFamily="34" charset="0"/>
              </a:rPr>
              <a:t>employee, student, citizen (Eph. 5:22-6:9; 1 Tim. 6:6)? </a:t>
            </a:r>
          </a:p>
          <a:p>
            <a:pPr marL="0" indent="0" algn="ctr">
              <a:buNone/>
            </a:pPr>
            <a:endParaRPr lang="en-US" dirty="0">
              <a:solidFill>
                <a:schemeClr val="bg1"/>
              </a:solidFill>
              <a:latin typeface="Tahoma" pitchFamily="34" charset="0"/>
              <a:ea typeface="Tahoma" pitchFamily="34" charset="0"/>
              <a:cs typeface="Tahoma" pitchFamily="34" charset="0"/>
            </a:endParaRPr>
          </a:p>
          <a:p>
            <a:pPr marL="0" indent="0" algn="ctr">
              <a:buNone/>
            </a:pPr>
            <a:r>
              <a:rPr lang="en-US" sz="3700" dirty="0">
                <a:solidFill>
                  <a:schemeClr val="bg1"/>
                </a:solidFill>
                <a:latin typeface="Tahoma" pitchFamily="34" charset="0"/>
                <a:ea typeface="Tahoma" pitchFamily="34" charset="0"/>
                <a:cs typeface="Tahoma" pitchFamily="34" charset="0"/>
              </a:rPr>
              <a:t>Are you envious of our leaders that you would grumble &amp; </a:t>
            </a:r>
          </a:p>
          <a:p>
            <a:pPr marL="0" indent="0" algn="ctr">
              <a:buNone/>
            </a:pPr>
            <a:r>
              <a:rPr lang="en-US" sz="3700" dirty="0">
                <a:solidFill>
                  <a:schemeClr val="bg1"/>
                </a:solidFill>
                <a:latin typeface="Tahoma" pitchFamily="34" charset="0"/>
                <a:ea typeface="Tahoma" pitchFamily="34" charset="0"/>
                <a:cs typeface="Tahoma" pitchFamily="34" charset="0"/>
              </a:rPr>
              <a:t>cause division among us (1 Cor. 10:10; Gal. 5:20, 26)?  </a:t>
            </a:r>
          </a:p>
          <a:p>
            <a:pPr marL="0" indent="0" algn="ctr">
              <a:buNone/>
            </a:pPr>
            <a:endParaRPr lang="en-US" dirty="0">
              <a:solidFill>
                <a:schemeClr val="bg1"/>
              </a:solidFill>
              <a:latin typeface="Tahoma" pitchFamily="34" charset="0"/>
              <a:ea typeface="Tahoma" pitchFamily="34" charset="0"/>
              <a:cs typeface="Tahoma" pitchFamily="34" charset="0"/>
            </a:endParaRPr>
          </a:p>
          <a:p>
            <a:pPr marL="0" indent="0" algn="ctr">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6978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Questions to Examine Yourself</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itchFamily="34" charset="0"/>
                <a:ea typeface="Tahoma" pitchFamily="34" charset="0"/>
                <a:cs typeface="Tahoma" pitchFamily="34" charset="0"/>
              </a:rPr>
              <a:t>Are you content with your role as a spouse, parent, child,</a:t>
            </a:r>
          </a:p>
          <a:p>
            <a:pPr marL="0" indent="0" algn="ctr">
              <a:buNone/>
            </a:pPr>
            <a:r>
              <a:rPr lang="en-US" sz="3700" dirty="0">
                <a:solidFill>
                  <a:schemeClr val="bg1"/>
                </a:solidFill>
                <a:latin typeface="Tahoma" pitchFamily="34" charset="0"/>
                <a:ea typeface="Tahoma" pitchFamily="34" charset="0"/>
                <a:cs typeface="Tahoma" pitchFamily="34" charset="0"/>
              </a:rPr>
              <a:t>employee, student, citizen (Eph. 5:22-6:9; 1 Tim. 6:6)? </a:t>
            </a:r>
          </a:p>
          <a:p>
            <a:pPr marL="0" indent="0" algn="ctr">
              <a:buNone/>
            </a:pPr>
            <a:endParaRPr lang="en-US" dirty="0">
              <a:solidFill>
                <a:schemeClr val="bg1"/>
              </a:solidFill>
              <a:latin typeface="Tahoma" pitchFamily="34" charset="0"/>
              <a:ea typeface="Tahoma" pitchFamily="34" charset="0"/>
              <a:cs typeface="Tahoma" pitchFamily="34" charset="0"/>
            </a:endParaRPr>
          </a:p>
          <a:p>
            <a:pPr marL="0" indent="0" algn="ctr">
              <a:buNone/>
            </a:pPr>
            <a:r>
              <a:rPr lang="en-US" sz="3700" dirty="0">
                <a:solidFill>
                  <a:schemeClr val="bg1"/>
                </a:solidFill>
                <a:latin typeface="Tahoma" pitchFamily="34" charset="0"/>
                <a:ea typeface="Tahoma" pitchFamily="34" charset="0"/>
                <a:cs typeface="Tahoma" pitchFamily="34" charset="0"/>
              </a:rPr>
              <a:t>Are you envious of our leaders that you would grumble &amp; </a:t>
            </a:r>
          </a:p>
          <a:p>
            <a:pPr marL="0" indent="0" algn="ctr">
              <a:buNone/>
            </a:pPr>
            <a:r>
              <a:rPr lang="en-US" sz="3700" dirty="0">
                <a:solidFill>
                  <a:schemeClr val="bg1"/>
                </a:solidFill>
                <a:latin typeface="Tahoma" pitchFamily="34" charset="0"/>
                <a:ea typeface="Tahoma" pitchFamily="34" charset="0"/>
                <a:cs typeface="Tahoma" pitchFamily="34" charset="0"/>
              </a:rPr>
              <a:t>cause division among us (1 Cor. 10:10; Gal. 5:20, 26)?  </a:t>
            </a:r>
          </a:p>
          <a:p>
            <a:pPr marL="0" indent="0" algn="ctr">
              <a:buNone/>
            </a:pPr>
            <a:endParaRPr lang="en-US" dirty="0">
              <a:solidFill>
                <a:schemeClr val="bg1"/>
              </a:solidFill>
              <a:latin typeface="Tahoma" pitchFamily="34" charset="0"/>
              <a:ea typeface="Tahoma" pitchFamily="34" charset="0"/>
              <a:cs typeface="Tahoma" pitchFamily="34" charset="0"/>
            </a:endParaRPr>
          </a:p>
          <a:p>
            <a:pPr marL="0" indent="0" algn="ctr">
              <a:buNone/>
            </a:pPr>
            <a:r>
              <a:rPr lang="en-US" sz="3700" dirty="0">
                <a:solidFill>
                  <a:schemeClr val="bg1"/>
                </a:solidFill>
                <a:latin typeface="Tahoma" pitchFamily="34" charset="0"/>
                <a:ea typeface="Tahoma" pitchFamily="34" charset="0"/>
                <a:cs typeface="Tahoma" pitchFamily="34" charset="0"/>
              </a:rPr>
              <a:t>Despite what God’s word says that rebukes your sin, </a:t>
            </a:r>
          </a:p>
          <a:p>
            <a:pPr marL="0" indent="0" algn="ctr">
              <a:buNone/>
            </a:pPr>
            <a:r>
              <a:rPr lang="en-US" sz="3700" dirty="0">
                <a:solidFill>
                  <a:schemeClr val="bg1"/>
                </a:solidFill>
                <a:latin typeface="Tahoma" pitchFamily="34" charset="0"/>
                <a:ea typeface="Tahoma" pitchFamily="34" charset="0"/>
                <a:cs typeface="Tahoma" pitchFamily="34" charset="0"/>
              </a:rPr>
              <a:t>do you get mad at the messenger, condemn them, </a:t>
            </a:r>
          </a:p>
          <a:p>
            <a:pPr marL="0" indent="0" algn="ctr">
              <a:buNone/>
            </a:pPr>
            <a:r>
              <a:rPr lang="en-US" sz="3700" dirty="0">
                <a:solidFill>
                  <a:schemeClr val="bg1"/>
                </a:solidFill>
                <a:latin typeface="Tahoma" pitchFamily="34" charset="0"/>
                <a:ea typeface="Tahoma" pitchFamily="34" charset="0"/>
                <a:cs typeface="Tahoma" pitchFamily="34" charset="0"/>
              </a:rPr>
              <a:t>and claim that you are holy (2 Timothy 4:2-5)? </a:t>
            </a:r>
          </a:p>
          <a:p>
            <a:pPr marL="0" indent="0" algn="ctr">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1938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Heed the Warnings of Scripture</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a:bodyPr>
          <a:lstStyle/>
          <a:p>
            <a:pPr marL="0" indent="0" algn="ctr">
              <a:buNone/>
            </a:pPr>
            <a:r>
              <a:rPr lang="en-US" sz="3700" dirty="0">
                <a:solidFill>
                  <a:schemeClr val="bg1"/>
                </a:solidFill>
                <a:latin typeface="Tahoma" pitchFamily="34" charset="0"/>
                <a:ea typeface="Tahoma" pitchFamily="34" charset="0"/>
                <a:cs typeface="Tahoma" pitchFamily="34" charset="0"/>
              </a:rPr>
              <a:t>God is not going to show who is holy by having the earth</a:t>
            </a:r>
          </a:p>
          <a:p>
            <a:pPr marL="0" indent="0" algn="ctr">
              <a:buNone/>
            </a:pPr>
            <a:r>
              <a:rPr lang="en-US" sz="3700" dirty="0">
                <a:solidFill>
                  <a:schemeClr val="bg1"/>
                </a:solidFill>
                <a:latin typeface="Tahoma" pitchFamily="34" charset="0"/>
                <a:ea typeface="Tahoma" pitchFamily="34" charset="0"/>
                <a:cs typeface="Tahoma" pitchFamily="34" charset="0"/>
              </a:rPr>
              <a:t>swallow us up today but by His living powerful word</a:t>
            </a:r>
          </a:p>
          <a:p>
            <a:pPr marL="0" indent="0" algn="ctr">
              <a:buNone/>
            </a:pPr>
            <a:r>
              <a:rPr lang="en-US" sz="3700" dirty="0">
                <a:solidFill>
                  <a:schemeClr val="bg1"/>
                </a:solidFill>
                <a:latin typeface="Tahoma" pitchFamily="34" charset="0"/>
                <a:ea typeface="Tahoma" pitchFamily="34" charset="0"/>
                <a:cs typeface="Tahoma" pitchFamily="34" charset="0"/>
              </a:rPr>
              <a:t>which will judge us (Hebrews 4:12-13; John 12:48-50). </a:t>
            </a:r>
          </a:p>
          <a:p>
            <a:pPr marL="0" indent="0" algn="ctr">
              <a:buNone/>
            </a:pPr>
            <a:endParaRPr lang="en-US" sz="2200" dirty="0">
              <a:solidFill>
                <a:schemeClr val="bg1"/>
              </a:solidFill>
              <a:latin typeface="Tahoma" pitchFamily="34" charset="0"/>
              <a:ea typeface="Tahoma" pitchFamily="34" charset="0"/>
              <a:cs typeface="Tahoma" pitchFamily="34" charset="0"/>
            </a:endParaRPr>
          </a:p>
          <a:p>
            <a:pPr marL="0" indent="0">
              <a:buNone/>
            </a:pPr>
            <a:endParaRPr lang="en-US" sz="3700" dirty="0">
              <a:solidFill>
                <a:schemeClr val="bg1"/>
              </a:solidFill>
              <a:latin typeface="Tahoma" pitchFamily="34" charset="0"/>
              <a:ea typeface="Tahoma" pitchFamily="34" charset="0"/>
              <a:cs typeface="Tahoma" pitchFamily="34" charset="0"/>
            </a:endParaRPr>
          </a:p>
          <a:p>
            <a:pPr marL="0" indent="0">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779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Now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son of Izhar, the son of</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Kohath, the son of Levi, with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Dathan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Abiram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sons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Eliab, &amp; On the son of </a:t>
            </a:r>
            <a:r>
              <a:rPr lang="en-US" sz="37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Peleth</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sons of Reuben,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took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action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they rose up before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together with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250 leaders of the congregation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chosen in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assembly, men of renown.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They assembled together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against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&amp; Aaron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said “You have gone far</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enough, for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all the congregation are holy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every one of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 &amp; the Lord is in their midst; so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do you exalt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yourselves above</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assembly of the </a:t>
            </a:r>
            <a:r>
              <a:rPr lang="en-US" sz="37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9747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Heed the Warnings of Scripture</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fontScale="92500"/>
          </a:bodyPr>
          <a:lstStyle/>
          <a:p>
            <a:pPr marL="0" indent="0" algn="ctr">
              <a:buNone/>
            </a:pPr>
            <a:r>
              <a:rPr lang="en-US" sz="4000" dirty="0">
                <a:solidFill>
                  <a:schemeClr val="bg1"/>
                </a:solidFill>
                <a:latin typeface="Tahoma" pitchFamily="34" charset="0"/>
                <a:ea typeface="Tahoma" pitchFamily="34" charset="0"/>
                <a:cs typeface="Tahoma" pitchFamily="34" charset="0"/>
              </a:rPr>
              <a:t>God is not going to show who is holy by having the earth</a:t>
            </a:r>
          </a:p>
          <a:p>
            <a:pPr marL="0" indent="0" algn="ctr">
              <a:buNone/>
            </a:pPr>
            <a:r>
              <a:rPr lang="en-US" sz="4000" dirty="0">
                <a:solidFill>
                  <a:schemeClr val="bg1"/>
                </a:solidFill>
                <a:latin typeface="Tahoma" pitchFamily="34" charset="0"/>
                <a:ea typeface="Tahoma" pitchFamily="34" charset="0"/>
                <a:cs typeface="Tahoma" pitchFamily="34" charset="0"/>
              </a:rPr>
              <a:t>swallow us up today but by His living powerful word</a:t>
            </a:r>
          </a:p>
          <a:p>
            <a:pPr marL="0" indent="0" algn="ctr">
              <a:buNone/>
            </a:pPr>
            <a:r>
              <a:rPr lang="en-US" sz="4000" dirty="0">
                <a:solidFill>
                  <a:schemeClr val="bg1"/>
                </a:solidFill>
                <a:latin typeface="Tahoma" pitchFamily="34" charset="0"/>
                <a:ea typeface="Tahoma" pitchFamily="34" charset="0"/>
                <a:cs typeface="Tahoma" pitchFamily="34" charset="0"/>
              </a:rPr>
              <a:t>which will judge us (Hebrews 4:12-13; John 12:48-50). </a:t>
            </a:r>
          </a:p>
          <a:p>
            <a:pPr marL="0" indent="0" algn="ctr">
              <a:buNone/>
            </a:pPr>
            <a:endParaRPr lang="en-US" sz="2200" dirty="0">
              <a:solidFill>
                <a:schemeClr val="bg1"/>
              </a:solidFill>
              <a:latin typeface="Tahoma" pitchFamily="34" charset="0"/>
              <a:ea typeface="Tahoma" pitchFamily="34" charset="0"/>
              <a:cs typeface="Tahoma" pitchFamily="34" charset="0"/>
            </a:endParaRPr>
          </a:p>
          <a:p>
            <a:pPr marL="0" indent="0" algn="ctr">
              <a:buNone/>
            </a:pPr>
            <a:r>
              <a:rPr lang="en-US" sz="4000" dirty="0">
                <a:solidFill>
                  <a:schemeClr val="bg1"/>
                </a:solidFill>
                <a:latin typeface="Tahoma" pitchFamily="34" charset="0"/>
                <a:ea typeface="Tahoma" pitchFamily="34" charset="0"/>
                <a:cs typeface="Tahoma" pitchFamily="34" charset="0"/>
              </a:rPr>
              <a:t>We can’t have fellowship with rebellious sinners but must</a:t>
            </a:r>
          </a:p>
          <a:p>
            <a:pPr marL="0" indent="0" algn="ctr">
              <a:buNone/>
            </a:pPr>
            <a:r>
              <a:rPr lang="en-US" sz="4000" dirty="0">
                <a:solidFill>
                  <a:schemeClr val="bg1"/>
                </a:solidFill>
                <a:latin typeface="Tahoma" pitchFamily="34" charset="0"/>
                <a:ea typeface="Tahoma" pitchFamily="34" charset="0"/>
                <a:cs typeface="Tahoma" pitchFamily="34" charset="0"/>
              </a:rPr>
              <a:t>rebuke &amp; discipline them lest we participate in their sins </a:t>
            </a:r>
          </a:p>
          <a:p>
            <a:pPr marL="0" indent="0" algn="ctr">
              <a:buNone/>
            </a:pPr>
            <a:r>
              <a:rPr lang="en-US" sz="4000" dirty="0">
                <a:solidFill>
                  <a:schemeClr val="bg1"/>
                </a:solidFill>
                <a:latin typeface="Tahoma" pitchFamily="34" charset="0"/>
                <a:ea typeface="Tahoma" pitchFamily="34" charset="0"/>
                <a:cs typeface="Tahoma" pitchFamily="34" charset="0"/>
              </a:rPr>
              <a:t>(Eph. 5:11; Titus 3:10-11; 2 Cor. 6:14-7:1; 2 John 9-11).</a:t>
            </a:r>
          </a:p>
          <a:p>
            <a:pPr marL="0" indent="0" algn="ctr">
              <a:buNone/>
            </a:pPr>
            <a:endParaRPr lang="en-US" sz="2200" dirty="0">
              <a:solidFill>
                <a:schemeClr val="bg1"/>
              </a:solidFill>
              <a:latin typeface="Tahoma" pitchFamily="34" charset="0"/>
              <a:ea typeface="Tahoma" pitchFamily="34" charset="0"/>
              <a:cs typeface="Tahoma" pitchFamily="34" charset="0"/>
            </a:endParaRPr>
          </a:p>
          <a:p>
            <a:pPr marL="0" indent="0">
              <a:buNone/>
            </a:pPr>
            <a:endParaRPr lang="en-US" sz="3700" dirty="0">
              <a:solidFill>
                <a:schemeClr val="bg1"/>
              </a:solidFill>
              <a:latin typeface="Tahoma" pitchFamily="34" charset="0"/>
              <a:ea typeface="Tahoma" pitchFamily="34" charset="0"/>
              <a:cs typeface="Tahoma" pitchFamily="34" charset="0"/>
            </a:endParaRPr>
          </a:p>
          <a:p>
            <a:pPr marL="0" indent="0">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1177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1139482"/>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Heed the Warnings of Scripture</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1139483"/>
            <a:ext cx="12192000" cy="5718516"/>
          </a:xfrm>
        </p:spPr>
        <p:txBody>
          <a:bodyPr>
            <a:normAutofit fontScale="92500" lnSpcReduction="10000"/>
          </a:bodyPr>
          <a:lstStyle/>
          <a:p>
            <a:pPr marL="0" indent="0" algn="ctr">
              <a:buNone/>
            </a:pPr>
            <a:r>
              <a:rPr lang="en-US" sz="4000" dirty="0">
                <a:solidFill>
                  <a:schemeClr val="bg1"/>
                </a:solidFill>
                <a:latin typeface="Tahoma" pitchFamily="34" charset="0"/>
                <a:ea typeface="Tahoma" pitchFamily="34" charset="0"/>
                <a:cs typeface="Tahoma" pitchFamily="34" charset="0"/>
              </a:rPr>
              <a:t>God is not going to show who is holy by having the earth</a:t>
            </a:r>
          </a:p>
          <a:p>
            <a:pPr marL="0" indent="0" algn="ctr">
              <a:buNone/>
            </a:pPr>
            <a:r>
              <a:rPr lang="en-US" sz="4000" dirty="0">
                <a:solidFill>
                  <a:schemeClr val="bg1"/>
                </a:solidFill>
                <a:latin typeface="Tahoma" pitchFamily="34" charset="0"/>
                <a:ea typeface="Tahoma" pitchFamily="34" charset="0"/>
                <a:cs typeface="Tahoma" pitchFamily="34" charset="0"/>
              </a:rPr>
              <a:t>swallow us up today but by His living powerful word</a:t>
            </a:r>
          </a:p>
          <a:p>
            <a:pPr marL="0" indent="0" algn="ctr">
              <a:buNone/>
            </a:pPr>
            <a:r>
              <a:rPr lang="en-US" sz="4000" dirty="0">
                <a:solidFill>
                  <a:schemeClr val="bg1"/>
                </a:solidFill>
                <a:latin typeface="Tahoma" pitchFamily="34" charset="0"/>
                <a:ea typeface="Tahoma" pitchFamily="34" charset="0"/>
                <a:cs typeface="Tahoma" pitchFamily="34" charset="0"/>
              </a:rPr>
              <a:t>which will judge us (Hebrews 4:12-13; John 12:48-50). </a:t>
            </a:r>
          </a:p>
          <a:p>
            <a:pPr marL="0" indent="0" algn="ctr">
              <a:buNone/>
            </a:pPr>
            <a:endParaRPr lang="en-US" sz="2200" dirty="0">
              <a:solidFill>
                <a:schemeClr val="bg1"/>
              </a:solidFill>
              <a:latin typeface="Tahoma" pitchFamily="34" charset="0"/>
              <a:ea typeface="Tahoma" pitchFamily="34" charset="0"/>
              <a:cs typeface="Tahoma" pitchFamily="34" charset="0"/>
            </a:endParaRPr>
          </a:p>
          <a:p>
            <a:pPr marL="0" indent="0" algn="ctr">
              <a:buNone/>
            </a:pPr>
            <a:r>
              <a:rPr lang="en-US" sz="4000" dirty="0">
                <a:solidFill>
                  <a:schemeClr val="bg1"/>
                </a:solidFill>
                <a:latin typeface="Tahoma" pitchFamily="34" charset="0"/>
                <a:ea typeface="Tahoma" pitchFamily="34" charset="0"/>
                <a:cs typeface="Tahoma" pitchFamily="34" charset="0"/>
              </a:rPr>
              <a:t>We can’t have fellowship with rebellious sinners but must</a:t>
            </a:r>
          </a:p>
          <a:p>
            <a:pPr marL="0" indent="0" algn="ctr">
              <a:buNone/>
            </a:pPr>
            <a:r>
              <a:rPr lang="en-US" sz="4000" dirty="0">
                <a:solidFill>
                  <a:schemeClr val="bg1"/>
                </a:solidFill>
                <a:latin typeface="Tahoma" pitchFamily="34" charset="0"/>
                <a:ea typeface="Tahoma" pitchFamily="34" charset="0"/>
                <a:cs typeface="Tahoma" pitchFamily="34" charset="0"/>
              </a:rPr>
              <a:t>rebuke &amp; discipline them lest we participate in their sins </a:t>
            </a:r>
          </a:p>
          <a:p>
            <a:pPr marL="0" indent="0" algn="ctr">
              <a:buNone/>
            </a:pPr>
            <a:r>
              <a:rPr lang="en-US" sz="4000" dirty="0">
                <a:solidFill>
                  <a:schemeClr val="bg1"/>
                </a:solidFill>
                <a:latin typeface="Tahoma" pitchFamily="34" charset="0"/>
                <a:ea typeface="Tahoma" pitchFamily="34" charset="0"/>
                <a:cs typeface="Tahoma" pitchFamily="34" charset="0"/>
              </a:rPr>
              <a:t>(Eph. 5:11; Titus 3:10-11; 2 Cor. 6:16-7:1; 2 John 9-11).</a:t>
            </a:r>
          </a:p>
          <a:p>
            <a:pPr marL="0" indent="0" algn="ctr">
              <a:buNone/>
            </a:pPr>
            <a:endParaRPr lang="en-US" sz="2200" dirty="0">
              <a:solidFill>
                <a:schemeClr val="bg1"/>
              </a:solidFill>
              <a:latin typeface="Tahoma" pitchFamily="34" charset="0"/>
              <a:ea typeface="Tahoma" pitchFamily="34" charset="0"/>
              <a:cs typeface="Tahoma" pitchFamily="34" charset="0"/>
            </a:endParaRPr>
          </a:p>
          <a:p>
            <a:pPr marL="0" indent="0" algn="ctr">
              <a:buNone/>
            </a:pPr>
            <a:r>
              <a:rPr lang="en-US" sz="4000" dirty="0">
                <a:solidFill>
                  <a:schemeClr val="bg1"/>
                </a:solidFill>
                <a:latin typeface="Tahoma" pitchFamily="34" charset="0"/>
                <a:ea typeface="Tahoma" pitchFamily="34" charset="0"/>
                <a:cs typeface="Tahoma" pitchFamily="34" charset="0"/>
              </a:rPr>
              <a:t>Many refuse to heed the warnings of His word &amp; will be</a:t>
            </a:r>
          </a:p>
          <a:p>
            <a:pPr marL="0" indent="0" algn="ctr">
              <a:buNone/>
            </a:pPr>
            <a:r>
              <a:rPr lang="en-US" sz="4000" dirty="0">
                <a:solidFill>
                  <a:schemeClr val="bg1"/>
                </a:solidFill>
                <a:latin typeface="Tahoma" pitchFamily="34" charset="0"/>
                <a:ea typeface="Tahoma" pitchFamily="34" charset="0"/>
                <a:cs typeface="Tahoma" pitchFamily="34" charset="0"/>
              </a:rPr>
              <a:t>punished in hell forever (Jude 1:5-11; 2 Thess. 1:7-9)</a:t>
            </a:r>
            <a:endParaRPr lang="en-US" sz="3700" dirty="0">
              <a:solidFill>
                <a:schemeClr val="bg1"/>
              </a:solidFill>
              <a:latin typeface="Tahoma" pitchFamily="34" charset="0"/>
              <a:ea typeface="Tahoma" pitchFamily="34" charset="0"/>
              <a:cs typeface="Tahoma" pitchFamily="34" charset="0"/>
            </a:endParaRPr>
          </a:p>
          <a:p>
            <a:pPr marL="0" indent="0">
              <a:buNone/>
            </a:pPr>
            <a:endParaRPr lang="en-US" sz="3700" dirty="0">
              <a:solidFill>
                <a:schemeClr val="bg1"/>
              </a:solidFill>
              <a:latin typeface="Tahoma" pitchFamily="34" charset="0"/>
              <a:ea typeface="Tahoma" pitchFamily="34" charset="0"/>
              <a:cs typeface="Tahoma" pitchFamily="34" charset="0"/>
            </a:endParaRPr>
          </a:p>
          <a:p>
            <a:pPr marL="0" indent="0">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895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914399"/>
          </a:xfrm>
        </p:spPr>
        <p:txBody>
          <a:bodyPr>
            <a:normAutofit fontScale="90000"/>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914400"/>
            <a:ext cx="12192000" cy="5943599"/>
          </a:xfrm>
        </p:spPr>
        <p:txBody>
          <a:bodyPr>
            <a:normAutofit/>
          </a:bodyPr>
          <a:lstStyle/>
          <a:p>
            <a:pPr algn="ctr">
              <a:buNone/>
            </a:pPr>
            <a:r>
              <a:rPr lang="en-US" sz="3700" dirty="0">
                <a:solidFill>
                  <a:schemeClr val="bg1"/>
                </a:solidFill>
                <a:latin typeface="Tahoma" pitchFamily="34" charset="0"/>
                <a:ea typeface="Tahoma" pitchFamily="34" charset="0"/>
                <a:cs typeface="Tahoma" pitchFamily="34" charset="0"/>
              </a:rPr>
              <a:t>What was standing between the congregation of </a:t>
            </a:r>
          </a:p>
          <a:p>
            <a:pPr algn="ctr">
              <a:buNone/>
            </a:pPr>
            <a:r>
              <a:rPr lang="en-US" sz="3700" dirty="0">
                <a:solidFill>
                  <a:schemeClr val="bg1"/>
                </a:solidFill>
                <a:latin typeface="Tahoma" pitchFamily="34" charset="0"/>
                <a:ea typeface="Tahoma" pitchFamily="34" charset="0"/>
                <a:cs typeface="Tahoma" pitchFamily="34" charset="0"/>
              </a:rPr>
              <a:t>Israel and death when the plague began?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3700" dirty="0">
                <a:solidFill>
                  <a:schemeClr val="bg1"/>
                </a:solidFill>
                <a:latin typeface="Tahoma" pitchFamily="34" charset="0"/>
                <a:ea typeface="Tahoma" pitchFamily="34" charset="0"/>
                <a:cs typeface="Tahoma" pitchFamily="34" charset="0"/>
              </a:rPr>
              <a:t>Aaron (high priest) made atonement on their behalf.</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700" dirty="0">
                <a:solidFill>
                  <a:schemeClr val="bg1"/>
                </a:solidFill>
                <a:latin typeface="Tahoma" pitchFamily="34" charset="0"/>
                <a:ea typeface="Tahoma" pitchFamily="34" charset="0"/>
                <a:cs typeface="Tahoma" pitchFamily="34" charset="0"/>
              </a:rPr>
              <a:t>Jesus Christ is the only person standing between dying in </a:t>
            </a:r>
          </a:p>
          <a:p>
            <a:pPr algn="ctr">
              <a:buNone/>
            </a:pPr>
            <a:r>
              <a:rPr lang="en-US" sz="3700" dirty="0">
                <a:solidFill>
                  <a:schemeClr val="bg1"/>
                </a:solidFill>
                <a:latin typeface="Tahoma" pitchFamily="34" charset="0"/>
                <a:ea typeface="Tahoma" pitchFamily="34" charset="0"/>
                <a:cs typeface="Tahoma" pitchFamily="34" charset="0"/>
              </a:rPr>
              <a:t>our sins and being condemned to hell (Rom. 5:8-9).</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700" dirty="0">
                <a:solidFill>
                  <a:schemeClr val="bg1"/>
                </a:solidFill>
                <a:latin typeface="Tahoma" pitchFamily="34" charset="0"/>
                <a:ea typeface="Tahoma" pitchFamily="34" charset="0"/>
                <a:cs typeface="Tahoma" pitchFamily="34" charset="0"/>
              </a:rPr>
              <a:t>He is the great High Priest who made atonement for</a:t>
            </a:r>
          </a:p>
          <a:p>
            <a:pPr algn="ctr">
              <a:buNone/>
            </a:pPr>
            <a:r>
              <a:rPr lang="en-US" sz="3700" dirty="0">
                <a:solidFill>
                  <a:schemeClr val="bg1"/>
                </a:solidFill>
                <a:latin typeface="Tahoma" pitchFamily="34" charset="0"/>
                <a:ea typeface="Tahoma" pitchFamily="34" charset="0"/>
                <a:cs typeface="Tahoma" pitchFamily="34" charset="0"/>
              </a:rPr>
              <a:t>all by dying on the cross for the sins of the whole world </a:t>
            </a:r>
          </a:p>
          <a:p>
            <a:pPr algn="ctr">
              <a:buNone/>
            </a:pPr>
            <a:r>
              <a:rPr lang="en-US" sz="3700" dirty="0">
                <a:solidFill>
                  <a:schemeClr val="bg1"/>
                </a:solidFill>
                <a:latin typeface="Tahoma" pitchFamily="34" charset="0"/>
                <a:ea typeface="Tahoma" pitchFamily="34" charset="0"/>
                <a:cs typeface="Tahoma" pitchFamily="34" charset="0"/>
              </a:rPr>
              <a:t>(Hebrews 2:9; 7:23-27; 9:12; 10:11-17; 1 John 2:2)</a:t>
            </a:r>
          </a:p>
          <a:p>
            <a:pPr marL="0" indent="0">
              <a:buNone/>
            </a:pPr>
            <a:endParaRPr lang="en-US" sz="3700" dirty="0">
              <a:solidFill>
                <a:schemeClr val="bg1"/>
              </a:solidFill>
              <a:latin typeface="Tahoma" pitchFamily="34" charset="0"/>
              <a:ea typeface="Tahoma" pitchFamily="34" charset="0"/>
              <a:cs typeface="Tahoma" pitchFamily="34" charset="0"/>
            </a:endParaRPr>
          </a:p>
          <a:p>
            <a:pPr marL="0" indent="0">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860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F563-55EC-4EAA-865D-12B8CBE2D375}"/>
              </a:ext>
            </a:extLst>
          </p:cNvPr>
          <p:cNvSpPr>
            <a:spLocks noGrp="1"/>
          </p:cNvSpPr>
          <p:nvPr>
            <p:ph type="title"/>
          </p:nvPr>
        </p:nvSpPr>
        <p:spPr>
          <a:xfrm>
            <a:off x="0" y="1"/>
            <a:ext cx="12192000" cy="914399"/>
          </a:xfrm>
        </p:spPr>
        <p:txBody>
          <a:bodyPr>
            <a:normAutofit fontScale="90000"/>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3D2C037D-F2B2-402F-93B2-777A62203862}"/>
              </a:ext>
            </a:extLst>
          </p:cNvPr>
          <p:cNvSpPr>
            <a:spLocks noGrp="1"/>
          </p:cNvSpPr>
          <p:nvPr>
            <p:ph idx="1"/>
          </p:nvPr>
        </p:nvSpPr>
        <p:spPr>
          <a:xfrm>
            <a:off x="0" y="914400"/>
            <a:ext cx="12192000" cy="5943599"/>
          </a:xfrm>
        </p:spPr>
        <p:txBody>
          <a:bodyPr>
            <a:normAutofit/>
          </a:bodyPr>
          <a:lstStyle/>
          <a:p>
            <a:pPr algn="ctr">
              <a:buNone/>
            </a:pPr>
            <a:r>
              <a:rPr lang="en-US" sz="4000" dirty="0">
                <a:solidFill>
                  <a:schemeClr val="bg1"/>
                </a:solidFill>
                <a:latin typeface="Tahoma" pitchFamily="34" charset="0"/>
                <a:ea typeface="Tahoma" pitchFamily="34" charset="0"/>
                <a:cs typeface="Tahoma" pitchFamily="34" charset="0"/>
              </a:rPr>
              <a:t>Don’t harden your heart &amp; rebel against God’s word</a:t>
            </a:r>
          </a:p>
          <a:p>
            <a:pPr algn="ctr">
              <a:buNone/>
            </a:pPr>
            <a:r>
              <a:rPr lang="en-US" sz="4000" dirty="0">
                <a:solidFill>
                  <a:schemeClr val="bg1"/>
                </a:solidFill>
                <a:latin typeface="Tahoma" pitchFamily="34" charset="0"/>
                <a:ea typeface="Tahoma" pitchFamily="34" charset="0"/>
                <a:cs typeface="Tahoma" pitchFamily="34" charset="0"/>
              </a:rPr>
              <a:t> like Korah did or join with those who cause division.</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 Even if you call Jesus Lord but don’t do what He</a:t>
            </a:r>
          </a:p>
          <a:p>
            <a:pPr algn="ctr">
              <a:buNone/>
            </a:pPr>
            <a:r>
              <a:rPr lang="en-US" sz="4000" dirty="0">
                <a:solidFill>
                  <a:schemeClr val="bg1"/>
                </a:solidFill>
                <a:latin typeface="Tahoma" pitchFamily="34" charset="0"/>
                <a:ea typeface="Tahoma" pitchFamily="34" charset="0"/>
                <a:cs typeface="Tahoma" pitchFamily="34" charset="0"/>
              </a:rPr>
              <a:t>says you will still be condemned (Mt. 7:13-14, 21-23)</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700" dirty="0">
                <a:solidFill>
                  <a:schemeClr val="bg1"/>
                </a:solidFill>
                <a:latin typeface="Tahoma" pitchFamily="34" charset="0"/>
                <a:ea typeface="Tahoma" pitchFamily="34" charset="0"/>
                <a:cs typeface="Tahoma" pitchFamily="34" charset="0"/>
              </a:rPr>
              <a:t>Be saved from God’s wrath by obeying Jesus today-</a:t>
            </a:r>
          </a:p>
          <a:p>
            <a:pPr algn="ctr">
              <a:buNone/>
            </a:pPr>
            <a:r>
              <a:rPr lang="en-US" sz="3700" dirty="0">
                <a:solidFill>
                  <a:schemeClr val="bg1"/>
                </a:solidFill>
                <a:latin typeface="Tahoma" pitchFamily="34" charset="0"/>
                <a:ea typeface="Tahoma" pitchFamily="34" charset="0"/>
                <a:cs typeface="Tahoma" pitchFamily="34" charset="0"/>
              </a:rPr>
              <a:t>who will forgive you if you believe He is God’s Son &amp;</a:t>
            </a:r>
          </a:p>
          <a:p>
            <a:pPr algn="ctr">
              <a:buNone/>
            </a:pPr>
            <a:r>
              <a:rPr lang="en-US" sz="3700" dirty="0">
                <a:solidFill>
                  <a:schemeClr val="bg1"/>
                </a:solidFill>
                <a:latin typeface="Tahoma" pitchFamily="34" charset="0"/>
                <a:ea typeface="Tahoma" pitchFamily="34" charset="0"/>
                <a:cs typeface="Tahoma" pitchFamily="34" charset="0"/>
              </a:rPr>
              <a:t>confess it before others, repent &amp; are baptized in His</a:t>
            </a:r>
          </a:p>
          <a:p>
            <a:pPr algn="ctr">
              <a:buNone/>
            </a:pPr>
            <a:r>
              <a:rPr lang="en-US" sz="3700" dirty="0">
                <a:solidFill>
                  <a:schemeClr val="bg1"/>
                </a:solidFill>
                <a:latin typeface="Tahoma" pitchFamily="34" charset="0"/>
                <a:ea typeface="Tahoma" pitchFamily="34" charset="0"/>
                <a:cs typeface="Tahoma" pitchFamily="34" charset="0"/>
              </a:rPr>
              <a:t>(Acts 2:38; 8:35-38) &amp; are faithful ‘til death (Rev. 2:10)!</a:t>
            </a:r>
          </a:p>
          <a:p>
            <a:pPr algn="ctr">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700" dirty="0">
              <a:solidFill>
                <a:schemeClr val="bg1"/>
              </a:solidFill>
              <a:latin typeface="Tahoma" pitchFamily="34" charset="0"/>
              <a:ea typeface="Tahoma" pitchFamily="34" charset="0"/>
              <a:cs typeface="Tahoma" pitchFamily="34" charset="0"/>
            </a:endParaRPr>
          </a:p>
          <a:p>
            <a:pPr marL="0" indent="0">
              <a:buNone/>
            </a:pPr>
            <a:endParaRPr lang="en-US" sz="4000" dirty="0">
              <a:solidFill>
                <a:schemeClr val="bg1"/>
              </a:solidFill>
              <a:latin typeface="Tahoma" pitchFamily="34" charset="0"/>
              <a:ea typeface="Tahoma" pitchFamily="34" charset="0"/>
              <a:cs typeface="Tahoma"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2243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19356-5ABE-4DE8-A073-FCF572751608}"/>
              </a:ext>
            </a:extLst>
          </p:cNvPr>
          <p:cNvSpPr>
            <a:spLocks noGrp="1"/>
          </p:cNvSpPr>
          <p:nvPr>
            <p:ph type="title"/>
          </p:nvPr>
        </p:nvSpPr>
        <p:spPr>
          <a:xfrm>
            <a:off x="0" y="1"/>
            <a:ext cx="12192000" cy="1064301"/>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F23E073-F2AB-443E-B8EE-4A5586A1887E}"/>
              </a:ext>
            </a:extLst>
          </p:cNvPr>
          <p:cNvSpPr>
            <a:spLocks noGrp="1"/>
          </p:cNvSpPr>
          <p:nvPr>
            <p:ph idx="1"/>
          </p:nvPr>
        </p:nvSpPr>
        <p:spPr>
          <a:xfrm>
            <a:off x="0" y="1064302"/>
            <a:ext cx="12192000" cy="5793697"/>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 Saints Lift Your Voices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5 How Great Thou Art</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170 In Gethsemane Alone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115 In the Desert of Sorrow &amp; Sin</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p:txBody>
      </p:sp>
    </p:spTree>
    <p:extLst>
      <p:ext uri="{BB962C8B-B14F-4D97-AF65-F5344CB8AC3E}">
        <p14:creationId xmlns:p14="http://schemas.microsoft.com/office/powerpoint/2010/main" val="151499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…When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heard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he fell on his</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face; &amp; he spoke to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 &amp; all his company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saying,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“Tomorrow morning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will show who is His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who is holy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will bring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him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near to Himself; even the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one whom He will choose, He will bring near to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Himself. Do this: take censers for yourselves, Korah &amp;</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all your company, &amp; put fire in them, &amp; lay incense upon</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presence of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tomorrow; &amp;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man</a:t>
            </a:r>
          </a:p>
          <a:p>
            <a:pPr marL="0" indent="0" algn="ctr">
              <a:buNone/>
            </a:pP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whom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chooses </a:t>
            </a:r>
            <a:r>
              <a:rPr lang="en-US" sz="3700" b="0" i="1" dirty="0">
                <a:solidFill>
                  <a:srgbClr val="00B0F0"/>
                </a:solidFill>
                <a:effectLst/>
                <a:latin typeface="Tahoma" panose="020B0604030504040204" pitchFamily="34" charset="0"/>
                <a:ea typeface="Tahoma" panose="020B0604030504040204" pitchFamily="34" charset="0"/>
                <a:cs typeface="Tahoma" panose="020B0604030504040204" pitchFamily="34" charset="0"/>
              </a:rPr>
              <a:t>shall be</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one who is</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holy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 have gone far enough, you sons of Levi</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771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said to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“Hear now, you sons of</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Levi, is it not enough that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separated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from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of</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congregation of Israel,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bring you near </a:t>
            </a:r>
          </a:p>
          <a:p>
            <a:pPr marL="0" indent="0" algn="ctr">
              <a:buNone/>
            </a:pP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Himself</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do the </a:t>
            </a:r>
            <a:r>
              <a:rPr lang="en-US" sz="37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service</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of the tabernacle of the Lord</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to stand before the congregation to </a:t>
            </a:r>
            <a:r>
              <a:rPr lang="en-US" sz="37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minister</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them;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that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has brought you near</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Korah</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all your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brothers, sons of Levi, with you?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And are you seeking for</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the priesthood also</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Therefore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 &amp; all your company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are gathered together against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as for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Aaron,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who is he that you grumble against</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him?”…</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652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sent </a:t>
            </a:r>
            <a:r>
              <a:rPr lang="en-US" sz="37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 summons to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Dathan</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&amp;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Abiram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sons of Eliab; but they said,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We will not come up</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Is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not enough that you have brought us up out of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a land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flowing with milk &amp; honey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tohave</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us die in the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wilderness, but you would also lord it over us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Indeed,</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have not brought us into a land flowing with milk &amp;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honey, nor have you given us an inheritance of fields and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vineyards. Would you put out the eyes of these men?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We will not come up</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324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became very angry &amp; said to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not regard their offering! I have not taken a single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donkey from them, nor have I done them harm”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said to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 and all your company</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be present</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before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tomorrow</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both you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along with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Aaron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Each of you take his firepan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put incense on it, &amp; each of you bring his censer before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250 firepans; also you &amp; Aaron shall each </a:t>
            </a:r>
          </a:p>
          <a:p>
            <a:pPr marL="0" indent="0" algn="ctr">
              <a:buNone/>
            </a:pP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bring</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his firepan.”…</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389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they each took his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own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censer &amp; put fire on it,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laid incense on it; &amp; they stood at the doorway of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tent of meeting, with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 and Aaron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Thus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 assembled all the congregation against </a:t>
            </a:r>
          </a:p>
          <a:p>
            <a:pPr marL="0" indent="0" algn="ctr">
              <a:buNone/>
            </a:pP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the doorway of the tent of meeting.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glory of 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appeared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all the</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congregation…</a:t>
            </a:r>
          </a:p>
        </p:txBody>
      </p:sp>
    </p:spTree>
    <p:extLst>
      <p:ext uri="{BB962C8B-B14F-4D97-AF65-F5344CB8AC3E}">
        <p14:creationId xmlns:p14="http://schemas.microsoft.com/office/powerpoint/2010/main" val="223225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4040A-33DF-4ADD-98CD-AB269F6B035C}"/>
              </a:ext>
            </a:extLst>
          </p:cNvPr>
          <p:cNvSpPr>
            <a:spLocks noGrp="1"/>
          </p:cNvSpPr>
          <p:nvPr>
            <p:ph idx="1"/>
          </p:nvPr>
        </p:nvSpPr>
        <p:spPr>
          <a:xfrm>
            <a:off x="0" y="0"/>
            <a:ext cx="12192000" cy="6858000"/>
          </a:xfrm>
        </p:spPr>
        <p:txBody>
          <a:bodyPr>
            <a:normAutofit/>
          </a:bodyPr>
          <a:lstStyle/>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16 …Then the </a:t>
            </a:r>
            <a:r>
              <a:rPr lang="en-US" sz="37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spoke to Moses &amp; Aaron,</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saying </a:t>
            </a:r>
            <a:r>
              <a:rPr lang="en-US" sz="37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7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Separate yourselves from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among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this </a:t>
            </a:r>
          </a:p>
          <a:p>
            <a:pPr marL="0" indent="0" algn="ctr">
              <a:buNone/>
            </a:pP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congregation</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that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may </a:t>
            </a:r>
            <a:r>
              <a:rPr lang="en-US" sz="37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consume</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them instantly</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they fell on their faces &amp; said,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 God, God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spirits of all flesh, when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one man sins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You be angry with the entire congregation?”</a:t>
            </a:r>
          </a:p>
          <a:p>
            <a:pPr marL="0" indent="0" algn="ctr">
              <a:buNone/>
            </a:pPr>
            <a:r>
              <a:rPr lang="en-US" sz="37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7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7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spoke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a:t>
            </a:r>
            <a:r>
              <a:rPr lang="en-US" sz="37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Moses</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saying,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“Speak to the congregation, saying,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7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Get back from </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around the dwellings </a:t>
            </a:r>
          </a:p>
          <a:p>
            <a:pPr marL="0" indent="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Korah,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Dathan</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&amp;</a:t>
            </a:r>
            <a:r>
              <a:rPr lang="en-US" sz="37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t>
            </a:r>
            <a:r>
              <a:rPr lang="en-US" sz="3700" b="0" i="0" dirty="0" err="1">
                <a:solidFill>
                  <a:srgbClr val="FFC000"/>
                </a:solidFill>
                <a:effectLst/>
                <a:latin typeface="Tahoma" panose="020B0604030504040204" pitchFamily="34" charset="0"/>
                <a:ea typeface="Tahoma" panose="020B0604030504040204" pitchFamily="34" charset="0"/>
                <a:cs typeface="Tahoma" panose="020B0604030504040204" pitchFamily="34" charset="0"/>
              </a:rPr>
              <a:t>Abiram</a:t>
            </a: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30499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TotalTime>
  <Words>3883</Words>
  <Application>Microsoft Office PowerPoint</Application>
  <PresentationFormat>Widescreen</PresentationFormat>
  <Paragraphs>341</Paragraphs>
  <Slides>34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Rebellion of Korah</vt:lpstr>
      <vt:lpstr>Rebellion of Korah</vt:lpstr>
      <vt:lpstr>Rebellion of Korah</vt:lpstr>
      <vt:lpstr>Rebellion of Korah</vt:lpstr>
      <vt:lpstr>Rebellion of Korah</vt:lpstr>
      <vt:lpstr>Rebellion of Korah</vt:lpstr>
      <vt:lpstr>Rebellion of Korah</vt:lpstr>
      <vt:lpstr>Questions to Examine Yourself</vt:lpstr>
      <vt:lpstr>Questions to Examine Yourself</vt:lpstr>
      <vt:lpstr>Questions to Examine Yourself</vt:lpstr>
      <vt:lpstr>Questions to Examine Yourself</vt:lpstr>
      <vt:lpstr>Heed the Warnings of Scripture</vt:lpstr>
      <vt:lpstr>Heed the Warnings of Scripture</vt:lpstr>
      <vt:lpstr>Heed the Warnings of Scripture</vt:lpstr>
      <vt:lpstr>Conclusion</vt:lpstr>
      <vt:lpstr>Conclusion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28</cp:revision>
  <dcterms:created xsi:type="dcterms:W3CDTF">2021-09-18T22:39:57Z</dcterms:created>
  <dcterms:modified xsi:type="dcterms:W3CDTF">2021-09-19T18:04:51Z</dcterms:modified>
</cp:coreProperties>
</file>