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61" r:id="rId3"/>
    <p:sldId id="262" r:id="rId4"/>
    <p:sldId id="263" r:id="rId5"/>
    <p:sldId id="264" r:id="rId6"/>
    <p:sldId id="265" r:id="rId7"/>
    <p:sldId id="266" r:id="rId8"/>
    <p:sldId id="267" r:id="rId9"/>
    <p:sldId id="257" r:id="rId10"/>
    <p:sldId id="258" r:id="rId11"/>
    <p:sldId id="259" r:id="rId12"/>
    <p:sldId id="260"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8" d="100"/>
          <a:sy n="68" d="100"/>
        </p:scale>
        <p:origin x="90"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7BDA93-3060-474D-AB35-B7F85F5F6D61}" type="datetimeFigureOut">
              <a:rPr lang="en-US" smtClean="0"/>
              <a:t>1/28/2023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CE8D96-0610-4501-AF8D-D45021B153CB}" type="slidenum">
              <a:rPr lang="en-US" smtClean="0"/>
              <a:t>‹#›</a:t>
            </a:fld>
            <a:endParaRPr lang="en-US"/>
          </a:p>
        </p:txBody>
      </p:sp>
    </p:spTree>
    <p:extLst>
      <p:ext uri="{BB962C8B-B14F-4D97-AF65-F5344CB8AC3E}">
        <p14:creationId xmlns:p14="http://schemas.microsoft.com/office/powerpoint/2010/main" val="6808074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Paul preached Christ &amp; Him crucified which was God’s power &amp; wisdom contrasted with the worldly wise.  God chose the foolishness of the message preached to save those who believe.  (not by plays, dramas, jokes, dancing, music, entertainment, food, </a:t>
            </a:r>
            <a:r>
              <a:rPr lang="en-US" dirty="0" err="1"/>
              <a:t>fun,two</a:t>
            </a:r>
            <a:r>
              <a:rPr lang="en-US" dirty="0"/>
              <a:t> people talking about the Bible</a:t>
            </a:r>
          </a:p>
        </p:txBody>
      </p:sp>
      <p:sp>
        <p:nvSpPr>
          <p:cNvPr id="4" name="Slide Number Placeholder 3"/>
          <p:cNvSpPr>
            <a:spLocks noGrp="1"/>
          </p:cNvSpPr>
          <p:nvPr>
            <p:ph type="sldNum" sz="quarter" idx="5"/>
          </p:nvPr>
        </p:nvSpPr>
        <p:spPr/>
        <p:txBody>
          <a:bodyPr/>
          <a:lstStyle/>
          <a:p>
            <a:fld id="{5CCE8D96-0610-4501-AF8D-D45021B153CB}" type="slidenum">
              <a:rPr lang="en-US" smtClean="0"/>
              <a:t>9</a:t>
            </a:fld>
            <a:endParaRPr lang="en-US"/>
          </a:p>
        </p:txBody>
      </p:sp>
    </p:spTree>
    <p:extLst>
      <p:ext uri="{BB962C8B-B14F-4D97-AF65-F5344CB8AC3E}">
        <p14:creationId xmlns:p14="http://schemas.microsoft.com/office/powerpoint/2010/main" val="3225419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Today Foolish- Days of Creation, Man &amp; Woman, Monogamous Marriage Life, Purity, 1 Church, Hell, Paul epitome- Fools for Christ (1C4:10), weak appearance, despised speech (2C10:10), When weak or strengthless, strong (2 C 12:10), world- Saints foolish-God uses them to disgrace wise guys.  Thorn in flesh, prays, weak are strong.  Christians weaklings, Bible crutch, world appears strong (numbers, loud, boastful) but foolish before God.  Paul’s speech despised (2 C 10:10) but he spoke God’s powerful word. Noble rulers of this age are nullified/passing away (1 C 2:6)</a:t>
            </a:r>
          </a:p>
        </p:txBody>
      </p:sp>
      <p:sp>
        <p:nvSpPr>
          <p:cNvPr id="4" name="Slide Number Placeholder 3"/>
          <p:cNvSpPr>
            <a:spLocks noGrp="1"/>
          </p:cNvSpPr>
          <p:nvPr>
            <p:ph type="sldNum" sz="quarter" idx="5"/>
          </p:nvPr>
        </p:nvSpPr>
        <p:spPr/>
        <p:txBody>
          <a:bodyPr/>
          <a:lstStyle/>
          <a:p>
            <a:fld id="{5CCE8D96-0610-4501-AF8D-D45021B153CB}" type="slidenum">
              <a:rPr lang="en-US" smtClean="0"/>
              <a:t>10</a:t>
            </a:fld>
            <a:endParaRPr lang="en-US"/>
          </a:p>
        </p:txBody>
      </p:sp>
    </p:spTree>
    <p:extLst>
      <p:ext uri="{BB962C8B-B14F-4D97-AF65-F5344CB8AC3E}">
        <p14:creationId xmlns:p14="http://schemas.microsoft.com/office/powerpoint/2010/main" val="1228718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Sinner redeemed from being in bondage to sin, sanctified, holy, or set apart to be used in the Lord’s service, &amp; right in the sight of God, God’s judicial approval, you have his approval, </a:t>
            </a:r>
          </a:p>
        </p:txBody>
      </p:sp>
      <p:sp>
        <p:nvSpPr>
          <p:cNvPr id="4" name="Slide Number Placeholder 3"/>
          <p:cNvSpPr>
            <a:spLocks noGrp="1"/>
          </p:cNvSpPr>
          <p:nvPr>
            <p:ph type="sldNum" sz="quarter" idx="5"/>
          </p:nvPr>
        </p:nvSpPr>
        <p:spPr/>
        <p:txBody>
          <a:bodyPr/>
          <a:lstStyle/>
          <a:p>
            <a:fld id="{5CCE8D96-0610-4501-AF8D-D45021B153CB}" type="slidenum">
              <a:rPr lang="en-US" smtClean="0"/>
              <a:t>11</a:t>
            </a:fld>
            <a:endParaRPr lang="en-US"/>
          </a:p>
        </p:txBody>
      </p:sp>
    </p:spTree>
    <p:extLst>
      <p:ext uri="{BB962C8B-B14F-4D97-AF65-F5344CB8AC3E}">
        <p14:creationId xmlns:p14="http://schemas.microsoft.com/office/powerpoint/2010/main" val="31372866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Sinner redeemed from being in bondage to sin, sanctified, holy, or set apart to be used in the Lord’s service, &amp; right in the sight of God, God’s judicial approval, you have his approval, </a:t>
            </a:r>
          </a:p>
        </p:txBody>
      </p:sp>
      <p:sp>
        <p:nvSpPr>
          <p:cNvPr id="4" name="Slide Number Placeholder 3"/>
          <p:cNvSpPr>
            <a:spLocks noGrp="1"/>
          </p:cNvSpPr>
          <p:nvPr>
            <p:ph type="sldNum" sz="quarter" idx="5"/>
          </p:nvPr>
        </p:nvSpPr>
        <p:spPr/>
        <p:txBody>
          <a:bodyPr/>
          <a:lstStyle/>
          <a:p>
            <a:fld id="{5CCE8D96-0610-4501-AF8D-D45021B153CB}" type="slidenum">
              <a:rPr lang="en-US" smtClean="0"/>
              <a:t>12</a:t>
            </a:fld>
            <a:endParaRPr lang="en-US"/>
          </a:p>
        </p:txBody>
      </p:sp>
    </p:spTree>
    <p:extLst>
      <p:ext uri="{BB962C8B-B14F-4D97-AF65-F5344CB8AC3E}">
        <p14:creationId xmlns:p14="http://schemas.microsoft.com/office/powerpoint/2010/main" val="17807192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3C35E-3659-9F99-E20D-C3C77C9D14B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461FDF3-D471-D095-6077-ECD56AED625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629838C-3532-E67A-D21C-4EC67805283B}"/>
              </a:ext>
            </a:extLst>
          </p:cNvPr>
          <p:cNvSpPr>
            <a:spLocks noGrp="1"/>
          </p:cNvSpPr>
          <p:nvPr>
            <p:ph type="dt" sz="half" idx="10"/>
          </p:nvPr>
        </p:nvSpPr>
        <p:spPr/>
        <p:txBody>
          <a:bodyPr/>
          <a:lstStyle/>
          <a:p>
            <a:fld id="{02C222FD-4BE1-4864-AE30-2BA80E8501C3}" type="datetimeFigureOut">
              <a:rPr lang="en-US" smtClean="0"/>
              <a:t>1/28/2023</a:t>
            </a:fld>
            <a:endParaRPr lang="en-US"/>
          </a:p>
        </p:txBody>
      </p:sp>
      <p:sp>
        <p:nvSpPr>
          <p:cNvPr id="5" name="Footer Placeholder 4">
            <a:extLst>
              <a:ext uri="{FF2B5EF4-FFF2-40B4-BE49-F238E27FC236}">
                <a16:creationId xmlns:a16="http://schemas.microsoft.com/office/drawing/2014/main" id="{89237F17-43AA-86D8-38D0-C8141D6E15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BD5DEF-3E5E-5CCD-B1C4-69883C92DC60}"/>
              </a:ext>
            </a:extLst>
          </p:cNvPr>
          <p:cNvSpPr>
            <a:spLocks noGrp="1"/>
          </p:cNvSpPr>
          <p:nvPr>
            <p:ph type="sldNum" sz="quarter" idx="12"/>
          </p:nvPr>
        </p:nvSpPr>
        <p:spPr/>
        <p:txBody>
          <a:bodyPr/>
          <a:lstStyle/>
          <a:p>
            <a:fld id="{D14CB371-74B1-48C8-B402-64243A1EDB16}" type="slidenum">
              <a:rPr lang="en-US" smtClean="0"/>
              <a:t>‹#›</a:t>
            </a:fld>
            <a:endParaRPr lang="en-US"/>
          </a:p>
        </p:txBody>
      </p:sp>
    </p:spTree>
    <p:extLst>
      <p:ext uri="{BB962C8B-B14F-4D97-AF65-F5344CB8AC3E}">
        <p14:creationId xmlns:p14="http://schemas.microsoft.com/office/powerpoint/2010/main" val="306876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66980F-7AED-9BEC-BA38-A8C4A7BB0CF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55880F3-67F1-D6CA-4D7B-75A438D3854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7448C5-706A-9012-0E79-32CAA3FA7D4E}"/>
              </a:ext>
            </a:extLst>
          </p:cNvPr>
          <p:cNvSpPr>
            <a:spLocks noGrp="1"/>
          </p:cNvSpPr>
          <p:nvPr>
            <p:ph type="dt" sz="half" idx="10"/>
          </p:nvPr>
        </p:nvSpPr>
        <p:spPr/>
        <p:txBody>
          <a:bodyPr/>
          <a:lstStyle/>
          <a:p>
            <a:fld id="{02C222FD-4BE1-4864-AE30-2BA80E8501C3}" type="datetimeFigureOut">
              <a:rPr lang="en-US" smtClean="0"/>
              <a:t>1/28/2023</a:t>
            </a:fld>
            <a:endParaRPr lang="en-US"/>
          </a:p>
        </p:txBody>
      </p:sp>
      <p:sp>
        <p:nvSpPr>
          <p:cNvPr id="5" name="Footer Placeholder 4">
            <a:extLst>
              <a:ext uri="{FF2B5EF4-FFF2-40B4-BE49-F238E27FC236}">
                <a16:creationId xmlns:a16="http://schemas.microsoft.com/office/drawing/2014/main" id="{E5BE0870-4152-105D-09DC-4928E03BD2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D8990E-6DD7-6934-F573-B1F8B9934E1A}"/>
              </a:ext>
            </a:extLst>
          </p:cNvPr>
          <p:cNvSpPr>
            <a:spLocks noGrp="1"/>
          </p:cNvSpPr>
          <p:nvPr>
            <p:ph type="sldNum" sz="quarter" idx="12"/>
          </p:nvPr>
        </p:nvSpPr>
        <p:spPr/>
        <p:txBody>
          <a:bodyPr/>
          <a:lstStyle/>
          <a:p>
            <a:fld id="{D14CB371-74B1-48C8-B402-64243A1EDB16}" type="slidenum">
              <a:rPr lang="en-US" smtClean="0"/>
              <a:t>‹#›</a:t>
            </a:fld>
            <a:endParaRPr lang="en-US"/>
          </a:p>
        </p:txBody>
      </p:sp>
    </p:spTree>
    <p:extLst>
      <p:ext uri="{BB962C8B-B14F-4D97-AF65-F5344CB8AC3E}">
        <p14:creationId xmlns:p14="http://schemas.microsoft.com/office/powerpoint/2010/main" val="4138696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B55149B-FE98-4097-905F-B32C94BEF20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873C735-86E7-2A5D-555B-3D74DD68E7B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139D41-F7C7-E7B2-C6A5-A166193714FD}"/>
              </a:ext>
            </a:extLst>
          </p:cNvPr>
          <p:cNvSpPr>
            <a:spLocks noGrp="1"/>
          </p:cNvSpPr>
          <p:nvPr>
            <p:ph type="dt" sz="half" idx="10"/>
          </p:nvPr>
        </p:nvSpPr>
        <p:spPr/>
        <p:txBody>
          <a:bodyPr/>
          <a:lstStyle/>
          <a:p>
            <a:fld id="{02C222FD-4BE1-4864-AE30-2BA80E8501C3}" type="datetimeFigureOut">
              <a:rPr lang="en-US" smtClean="0"/>
              <a:t>1/28/2023</a:t>
            </a:fld>
            <a:endParaRPr lang="en-US"/>
          </a:p>
        </p:txBody>
      </p:sp>
      <p:sp>
        <p:nvSpPr>
          <p:cNvPr id="5" name="Footer Placeholder 4">
            <a:extLst>
              <a:ext uri="{FF2B5EF4-FFF2-40B4-BE49-F238E27FC236}">
                <a16:creationId xmlns:a16="http://schemas.microsoft.com/office/drawing/2014/main" id="{829AF5BD-81E9-A0FD-2D27-4F5CE15C02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475C79-BE34-371F-66BD-DAB57218A35D}"/>
              </a:ext>
            </a:extLst>
          </p:cNvPr>
          <p:cNvSpPr>
            <a:spLocks noGrp="1"/>
          </p:cNvSpPr>
          <p:nvPr>
            <p:ph type="sldNum" sz="quarter" idx="12"/>
          </p:nvPr>
        </p:nvSpPr>
        <p:spPr/>
        <p:txBody>
          <a:bodyPr/>
          <a:lstStyle/>
          <a:p>
            <a:fld id="{D14CB371-74B1-48C8-B402-64243A1EDB16}" type="slidenum">
              <a:rPr lang="en-US" smtClean="0"/>
              <a:t>‹#›</a:t>
            </a:fld>
            <a:endParaRPr lang="en-US"/>
          </a:p>
        </p:txBody>
      </p:sp>
    </p:spTree>
    <p:extLst>
      <p:ext uri="{BB962C8B-B14F-4D97-AF65-F5344CB8AC3E}">
        <p14:creationId xmlns:p14="http://schemas.microsoft.com/office/powerpoint/2010/main" val="571471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2B3A8-B484-AC56-C94D-7EE32DE7632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194D7F3-2AB3-144F-FFC7-8B628429162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F9E2CD-1C85-EFDB-4D84-9C18E548C988}"/>
              </a:ext>
            </a:extLst>
          </p:cNvPr>
          <p:cNvSpPr>
            <a:spLocks noGrp="1"/>
          </p:cNvSpPr>
          <p:nvPr>
            <p:ph type="dt" sz="half" idx="10"/>
          </p:nvPr>
        </p:nvSpPr>
        <p:spPr/>
        <p:txBody>
          <a:bodyPr/>
          <a:lstStyle/>
          <a:p>
            <a:fld id="{02C222FD-4BE1-4864-AE30-2BA80E8501C3}" type="datetimeFigureOut">
              <a:rPr lang="en-US" smtClean="0"/>
              <a:t>1/28/2023</a:t>
            </a:fld>
            <a:endParaRPr lang="en-US"/>
          </a:p>
        </p:txBody>
      </p:sp>
      <p:sp>
        <p:nvSpPr>
          <p:cNvPr id="5" name="Footer Placeholder 4">
            <a:extLst>
              <a:ext uri="{FF2B5EF4-FFF2-40B4-BE49-F238E27FC236}">
                <a16:creationId xmlns:a16="http://schemas.microsoft.com/office/drawing/2014/main" id="{7345CA3B-21E2-79E1-B1D7-376A8C2CE5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0395AE-8076-0EE6-A6EB-A133C46F0AF3}"/>
              </a:ext>
            </a:extLst>
          </p:cNvPr>
          <p:cNvSpPr>
            <a:spLocks noGrp="1"/>
          </p:cNvSpPr>
          <p:nvPr>
            <p:ph type="sldNum" sz="quarter" idx="12"/>
          </p:nvPr>
        </p:nvSpPr>
        <p:spPr/>
        <p:txBody>
          <a:bodyPr/>
          <a:lstStyle/>
          <a:p>
            <a:fld id="{D14CB371-74B1-48C8-B402-64243A1EDB16}" type="slidenum">
              <a:rPr lang="en-US" smtClean="0"/>
              <a:t>‹#›</a:t>
            </a:fld>
            <a:endParaRPr lang="en-US"/>
          </a:p>
        </p:txBody>
      </p:sp>
    </p:spTree>
    <p:extLst>
      <p:ext uri="{BB962C8B-B14F-4D97-AF65-F5344CB8AC3E}">
        <p14:creationId xmlns:p14="http://schemas.microsoft.com/office/powerpoint/2010/main" val="497581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6E0A1-8F50-7C84-C26B-CD332920882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A7BCD31-8873-EF6D-29E7-7D791AC5344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DF19960-7E15-CAAA-288F-234D06985490}"/>
              </a:ext>
            </a:extLst>
          </p:cNvPr>
          <p:cNvSpPr>
            <a:spLocks noGrp="1"/>
          </p:cNvSpPr>
          <p:nvPr>
            <p:ph type="dt" sz="half" idx="10"/>
          </p:nvPr>
        </p:nvSpPr>
        <p:spPr/>
        <p:txBody>
          <a:bodyPr/>
          <a:lstStyle/>
          <a:p>
            <a:fld id="{02C222FD-4BE1-4864-AE30-2BA80E8501C3}" type="datetimeFigureOut">
              <a:rPr lang="en-US" smtClean="0"/>
              <a:t>1/28/2023</a:t>
            </a:fld>
            <a:endParaRPr lang="en-US"/>
          </a:p>
        </p:txBody>
      </p:sp>
      <p:sp>
        <p:nvSpPr>
          <p:cNvPr id="5" name="Footer Placeholder 4">
            <a:extLst>
              <a:ext uri="{FF2B5EF4-FFF2-40B4-BE49-F238E27FC236}">
                <a16:creationId xmlns:a16="http://schemas.microsoft.com/office/drawing/2014/main" id="{C743B502-8DCD-D437-BEDD-90D0A49C3D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0B3ADA-D84B-666C-1F16-12CF039608C3}"/>
              </a:ext>
            </a:extLst>
          </p:cNvPr>
          <p:cNvSpPr>
            <a:spLocks noGrp="1"/>
          </p:cNvSpPr>
          <p:nvPr>
            <p:ph type="sldNum" sz="quarter" idx="12"/>
          </p:nvPr>
        </p:nvSpPr>
        <p:spPr/>
        <p:txBody>
          <a:bodyPr/>
          <a:lstStyle/>
          <a:p>
            <a:fld id="{D14CB371-74B1-48C8-B402-64243A1EDB16}" type="slidenum">
              <a:rPr lang="en-US" smtClean="0"/>
              <a:t>‹#›</a:t>
            </a:fld>
            <a:endParaRPr lang="en-US"/>
          </a:p>
        </p:txBody>
      </p:sp>
    </p:spTree>
    <p:extLst>
      <p:ext uri="{BB962C8B-B14F-4D97-AF65-F5344CB8AC3E}">
        <p14:creationId xmlns:p14="http://schemas.microsoft.com/office/powerpoint/2010/main" val="1252678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115F5-95F6-FBCC-BCA7-A81722B499C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052F4B2-EC2B-BF11-4E1D-089A105B7D6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9D5143D-F8B2-CE57-C759-89A8DEE4487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96457D4-43DA-8F77-43EA-B90104C8E0C4}"/>
              </a:ext>
            </a:extLst>
          </p:cNvPr>
          <p:cNvSpPr>
            <a:spLocks noGrp="1"/>
          </p:cNvSpPr>
          <p:nvPr>
            <p:ph type="dt" sz="half" idx="10"/>
          </p:nvPr>
        </p:nvSpPr>
        <p:spPr/>
        <p:txBody>
          <a:bodyPr/>
          <a:lstStyle/>
          <a:p>
            <a:fld id="{02C222FD-4BE1-4864-AE30-2BA80E8501C3}" type="datetimeFigureOut">
              <a:rPr lang="en-US" smtClean="0"/>
              <a:t>1/28/2023</a:t>
            </a:fld>
            <a:endParaRPr lang="en-US"/>
          </a:p>
        </p:txBody>
      </p:sp>
      <p:sp>
        <p:nvSpPr>
          <p:cNvPr id="6" name="Footer Placeholder 5">
            <a:extLst>
              <a:ext uri="{FF2B5EF4-FFF2-40B4-BE49-F238E27FC236}">
                <a16:creationId xmlns:a16="http://schemas.microsoft.com/office/drawing/2014/main" id="{1C318638-9650-5798-2B22-125AF244A75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00102F-2249-3101-BFE7-9E4E58FBA161}"/>
              </a:ext>
            </a:extLst>
          </p:cNvPr>
          <p:cNvSpPr>
            <a:spLocks noGrp="1"/>
          </p:cNvSpPr>
          <p:nvPr>
            <p:ph type="sldNum" sz="quarter" idx="12"/>
          </p:nvPr>
        </p:nvSpPr>
        <p:spPr/>
        <p:txBody>
          <a:bodyPr/>
          <a:lstStyle/>
          <a:p>
            <a:fld id="{D14CB371-74B1-48C8-B402-64243A1EDB16}" type="slidenum">
              <a:rPr lang="en-US" smtClean="0"/>
              <a:t>‹#›</a:t>
            </a:fld>
            <a:endParaRPr lang="en-US"/>
          </a:p>
        </p:txBody>
      </p:sp>
    </p:spTree>
    <p:extLst>
      <p:ext uri="{BB962C8B-B14F-4D97-AF65-F5344CB8AC3E}">
        <p14:creationId xmlns:p14="http://schemas.microsoft.com/office/powerpoint/2010/main" val="1704144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9FF654-2BD5-075E-A464-05ADB694090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201EDCA-037C-5D8E-A827-7C47721DA9A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7667940-C6DF-1450-60C1-956774034C0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2CC853D-8E93-335E-8269-0805C1A0158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98F01F4-DACA-F5AC-159B-1480C20400C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6054982-61A1-BE34-BE42-24C12D484B31}"/>
              </a:ext>
            </a:extLst>
          </p:cNvPr>
          <p:cNvSpPr>
            <a:spLocks noGrp="1"/>
          </p:cNvSpPr>
          <p:nvPr>
            <p:ph type="dt" sz="half" idx="10"/>
          </p:nvPr>
        </p:nvSpPr>
        <p:spPr/>
        <p:txBody>
          <a:bodyPr/>
          <a:lstStyle/>
          <a:p>
            <a:fld id="{02C222FD-4BE1-4864-AE30-2BA80E8501C3}" type="datetimeFigureOut">
              <a:rPr lang="en-US" smtClean="0"/>
              <a:t>1/28/2023</a:t>
            </a:fld>
            <a:endParaRPr lang="en-US"/>
          </a:p>
        </p:txBody>
      </p:sp>
      <p:sp>
        <p:nvSpPr>
          <p:cNvPr id="8" name="Footer Placeholder 7">
            <a:extLst>
              <a:ext uri="{FF2B5EF4-FFF2-40B4-BE49-F238E27FC236}">
                <a16:creationId xmlns:a16="http://schemas.microsoft.com/office/drawing/2014/main" id="{DF78F917-6F69-2BB9-A3D3-4DED7BF2A09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6F92770-F891-9BFA-A16B-5E86B8B2048E}"/>
              </a:ext>
            </a:extLst>
          </p:cNvPr>
          <p:cNvSpPr>
            <a:spLocks noGrp="1"/>
          </p:cNvSpPr>
          <p:nvPr>
            <p:ph type="sldNum" sz="quarter" idx="12"/>
          </p:nvPr>
        </p:nvSpPr>
        <p:spPr/>
        <p:txBody>
          <a:bodyPr/>
          <a:lstStyle/>
          <a:p>
            <a:fld id="{D14CB371-74B1-48C8-B402-64243A1EDB16}" type="slidenum">
              <a:rPr lang="en-US" smtClean="0"/>
              <a:t>‹#›</a:t>
            </a:fld>
            <a:endParaRPr lang="en-US"/>
          </a:p>
        </p:txBody>
      </p:sp>
    </p:spTree>
    <p:extLst>
      <p:ext uri="{BB962C8B-B14F-4D97-AF65-F5344CB8AC3E}">
        <p14:creationId xmlns:p14="http://schemas.microsoft.com/office/powerpoint/2010/main" val="7464970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FA9FC-CDE5-F78C-E08D-66C23BBE8A7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8B78C06-CECD-8D6F-9C2C-9F7C107E6B59}"/>
              </a:ext>
            </a:extLst>
          </p:cNvPr>
          <p:cNvSpPr>
            <a:spLocks noGrp="1"/>
          </p:cNvSpPr>
          <p:nvPr>
            <p:ph type="dt" sz="half" idx="10"/>
          </p:nvPr>
        </p:nvSpPr>
        <p:spPr/>
        <p:txBody>
          <a:bodyPr/>
          <a:lstStyle/>
          <a:p>
            <a:fld id="{02C222FD-4BE1-4864-AE30-2BA80E8501C3}" type="datetimeFigureOut">
              <a:rPr lang="en-US" smtClean="0"/>
              <a:t>1/28/2023</a:t>
            </a:fld>
            <a:endParaRPr lang="en-US"/>
          </a:p>
        </p:txBody>
      </p:sp>
      <p:sp>
        <p:nvSpPr>
          <p:cNvPr id="4" name="Footer Placeholder 3">
            <a:extLst>
              <a:ext uri="{FF2B5EF4-FFF2-40B4-BE49-F238E27FC236}">
                <a16:creationId xmlns:a16="http://schemas.microsoft.com/office/drawing/2014/main" id="{6E726B4A-1D56-5356-8587-9C001CBFAC6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62B2751-1D63-2E6C-9B94-1938A9F6B912}"/>
              </a:ext>
            </a:extLst>
          </p:cNvPr>
          <p:cNvSpPr>
            <a:spLocks noGrp="1"/>
          </p:cNvSpPr>
          <p:nvPr>
            <p:ph type="sldNum" sz="quarter" idx="12"/>
          </p:nvPr>
        </p:nvSpPr>
        <p:spPr/>
        <p:txBody>
          <a:bodyPr/>
          <a:lstStyle/>
          <a:p>
            <a:fld id="{D14CB371-74B1-48C8-B402-64243A1EDB16}" type="slidenum">
              <a:rPr lang="en-US" smtClean="0"/>
              <a:t>‹#›</a:t>
            </a:fld>
            <a:endParaRPr lang="en-US"/>
          </a:p>
        </p:txBody>
      </p:sp>
    </p:spTree>
    <p:extLst>
      <p:ext uri="{BB962C8B-B14F-4D97-AF65-F5344CB8AC3E}">
        <p14:creationId xmlns:p14="http://schemas.microsoft.com/office/powerpoint/2010/main" val="2255576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F2845A7-50D4-EEBC-129A-B7930F32844F}"/>
              </a:ext>
            </a:extLst>
          </p:cNvPr>
          <p:cNvSpPr>
            <a:spLocks noGrp="1"/>
          </p:cNvSpPr>
          <p:nvPr>
            <p:ph type="dt" sz="half" idx="10"/>
          </p:nvPr>
        </p:nvSpPr>
        <p:spPr/>
        <p:txBody>
          <a:bodyPr/>
          <a:lstStyle/>
          <a:p>
            <a:fld id="{02C222FD-4BE1-4864-AE30-2BA80E8501C3}" type="datetimeFigureOut">
              <a:rPr lang="en-US" smtClean="0"/>
              <a:t>1/28/2023</a:t>
            </a:fld>
            <a:endParaRPr lang="en-US"/>
          </a:p>
        </p:txBody>
      </p:sp>
      <p:sp>
        <p:nvSpPr>
          <p:cNvPr id="3" name="Footer Placeholder 2">
            <a:extLst>
              <a:ext uri="{FF2B5EF4-FFF2-40B4-BE49-F238E27FC236}">
                <a16:creationId xmlns:a16="http://schemas.microsoft.com/office/drawing/2014/main" id="{B9D77D94-3418-AE6E-EDED-DCE70C412F1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A0B451E-44B1-6B0B-388B-7B255551FD18}"/>
              </a:ext>
            </a:extLst>
          </p:cNvPr>
          <p:cNvSpPr>
            <a:spLocks noGrp="1"/>
          </p:cNvSpPr>
          <p:nvPr>
            <p:ph type="sldNum" sz="quarter" idx="12"/>
          </p:nvPr>
        </p:nvSpPr>
        <p:spPr/>
        <p:txBody>
          <a:bodyPr/>
          <a:lstStyle/>
          <a:p>
            <a:fld id="{D14CB371-74B1-48C8-B402-64243A1EDB16}" type="slidenum">
              <a:rPr lang="en-US" smtClean="0"/>
              <a:t>‹#›</a:t>
            </a:fld>
            <a:endParaRPr lang="en-US"/>
          </a:p>
        </p:txBody>
      </p:sp>
    </p:spTree>
    <p:extLst>
      <p:ext uri="{BB962C8B-B14F-4D97-AF65-F5344CB8AC3E}">
        <p14:creationId xmlns:p14="http://schemas.microsoft.com/office/powerpoint/2010/main" val="3713963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FC353-889F-3BBC-C3FD-F07635FC9A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AB5D0BE-3074-DEDF-7BBC-762AC46E1C5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E5F3CCA-D605-6169-9293-33168A376B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5AD981-79CC-555F-5D8E-FD0E1529F2CF}"/>
              </a:ext>
            </a:extLst>
          </p:cNvPr>
          <p:cNvSpPr>
            <a:spLocks noGrp="1"/>
          </p:cNvSpPr>
          <p:nvPr>
            <p:ph type="dt" sz="half" idx="10"/>
          </p:nvPr>
        </p:nvSpPr>
        <p:spPr/>
        <p:txBody>
          <a:bodyPr/>
          <a:lstStyle/>
          <a:p>
            <a:fld id="{02C222FD-4BE1-4864-AE30-2BA80E8501C3}" type="datetimeFigureOut">
              <a:rPr lang="en-US" smtClean="0"/>
              <a:t>1/28/2023</a:t>
            </a:fld>
            <a:endParaRPr lang="en-US"/>
          </a:p>
        </p:txBody>
      </p:sp>
      <p:sp>
        <p:nvSpPr>
          <p:cNvPr id="6" name="Footer Placeholder 5">
            <a:extLst>
              <a:ext uri="{FF2B5EF4-FFF2-40B4-BE49-F238E27FC236}">
                <a16:creationId xmlns:a16="http://schemas.microsoft.com/office/drawing/2014/main" id="{6BD7044C-24D0-4307-FC4D-6035113CFAD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4C33168-B523-2CA5-3467-C5050F9AE70E}"/>
              </a:ext>
            </a:extLst>
          </p:cNvPr>
          <p:cNvSpPr>
            <a:spLocks noGrp="1"/>
          </p:cNvSpPr>
          <p:nvPr>
            <p:ph type="sldNum" sz="quarter" idx="12"/>
          </p:nvPr>
        </p:nvSpPr>
        <p:spPr/>
        <p:txBody>
          <a:bodyPr/>
          <a:lstStyle/>
          <a:p>
            <a:fld id="{D14CB371-74B1-48C8-B402-64243A1EDB16}" type="slidenum">
              <a:rPr lang="en-US" smtClean="0"/>
              <a:t>‹#›</a:t>
            </a:fld>
            <a:endParaRPr lang="en-US"/>
          </a:p>
        </p:txBody>
      </p:sp>
    </p:spTree>
    <p:extLst>
      <p:ext uri="{BB962C8B-B14F-4D97-AF65-F5344CB8AC3E}">
        <p14:creationId xmlns:p14="http://schemas.microsoft.com/office/powerpoint/2010/main" val="1985422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1A6AE-065B-5757-A961-96DDD325BF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5033E40-BAC9-B36F-6D5D-9876714A38C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F76140B-76FF-D98F-1A14-2448585019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0E710B9-9AF0-B003-EE8A-7C3B4821A520}"/>
              </a:ext>
            </a:extLst>
          </p:cNvPr>
          <p:cNvSpPr>
            <a:spLocks noGrp="1"/>
          </p:cNvSpPr>
          <p:nvPr>
            <p:ph type="dt" sz="half" idx="10"/>
          </p:nvPr>
        </p:nvSpPr>
        <p:spPr/>
        <p:txBody>
          <a:bodyPr/>
          <a:lstStyle/>
          <a:p>
            <a:fld id="{02C222FD-4BE1-4864-AE30-2BA80E8501C3}" type="datetimeFigureOut">
              <a:rPr lang="en-US" smtClean="0"/>
              <a:t>1/28/2023</a:t>
            </a:fld>
            <a:endParaRPr lang="en-US"/>
          </a:p>
        </p:txBody>
      </p:sp>
      <p:sp>
        <p:nvSpPr>
          <p:cNvPr id="6" name="Footer Placeholder 5">
            <a:extLst>
              <a:ext uri="{FF2B5EF4-FFF2-40B4-BE49-F238E27FC236}">
                <a16:creationId xmlns:a16="http://schemas.microsoft.com/office/drawing/2014/main" id="{D8821047-D3B7-192A-A405-DD11AA3134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2D89285-AFE7-14C8-3543-7F9D0286C434}"/>
              </a:ext>
            </a:extLst>
          </p:cNvPr>
          <p:cNvSpPr>
            <a:spLocks noGrp="1"/>
          </p:cNvSpPr>
          <p:nvPr>
            <p:ph type="sldNum" sz="quarter" idx="12"/>
          </p:nvPr>
        </p:nvSpPr>
        <p:spPr/>
        <p:txBody>
          <a:bodyPr/>
          <a:lstStyle/>
          <a:p>
            <a:fld id="{D14CB371-74B1-48C8-B402-64243A1EDB16}" type="slidenum">
              <a:rPr lang="en-US" smtClean="0"/>
              <a:t>‹#›</a:t>
            </a:fld>
            <a:endParaRPr lang="en-US"/>
          </a:p>
        </p:txBody>
      </p:sp>
    </p:spTree>
    <p:extLst>
      <p:ext uri="{BB962C8B-B14F-4D97-AF65-F5344CB8AC3E}">
        <p14:creationId xmlns:p14="http://schemas.microsoft.com/office/powerpoint/2010/main" val="5900215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6A879AF-F19F-D010-7288-4C05049FDA7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3447FBB-C0A2-FF53-D09F-13E0734B2D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EC092F-7256-32F8-B54A-C9C4998A380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C222FD-4BE1-4864-AE30-2BA80E8501C3}" type="datetimeFigureOut">
              <a:rPr lang="en-US" smtClean="0"/>
              <a:t>1/28/2023</a:t>
            </a:fld>
            <a:endParaRPr lang="en-US"/>
          </a:p>
        </p:txBody>
      </p:sp>
      <p:sp>
        <p:nvSpPr>
          <p:cNvPr id="5" name="Footer Placeholder 4">
            <a:extLst>
              <a:ext uri="{FF2B5EF4-FFF2-40B4-BE49-F238E27FC236}">
                <a16:creationId xmlns:a16="http://schemas.microsoft.com/office/drawing/2014/main" id="{54FBD433-5872-51B5-B29E-589234F9F17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5F47330-1167-B4EF-A00C-B1D91820E75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4CB371-74B1-48C8-B402-64243A1EDB16}" type="slidenum">
              <a:rPr lang="en-US" smtClean="0"/>
              <a:t>‹#›</a:t>
            </a:fld>
            <a:endParaRPr lang="en-US"/>
          </a:p>
        </p:txBody>
      </p:sp>
    </p:spTree>
    <p:extLst>
      <p:ext uri="{BB962C8B-B14F-4D97-AF65-F5344CB8AC3E}">
        <p14:creationId xmlns:p14="http://schemas.microsoft.com/office/powerpoint/2010/main" val="6012287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6115327-1B5F-CB66-3DD3-0932FD958834}"/>
              </a:ext>
            </a:extLst>
          </p:cNvPr>
          <p:cNvSpPr>
            <a:spLocks noGrp="1"/>
          </p:cNvSpPr>
          <p:nvPr>
            <p:ph type="subTitle" idx="1"/>
          </p:nvPr>
        </p:nvSpPr>
        <p:spPr>
          <a:xfrm>
            <a:off x="7821636" y="0"/>
            <a:ext cx="4370363" cy="6963508"/>
          </a:xfrm>
        </p:spPr>
        <p:txBody>
          <a:bodyPr>
            <a:normAutofit/>
          </a:bodyPr>
          <a:lstStyle/>
          <a:p>
            <a:r>
              <a:rPr lang="en-US" sz="5000" dirty="0">
                <a:solidFill>
                  <a:srgbClr val="00B0F0"/>
                </a:solidFill>
                <a:effectLst/>
                <a:latin typeface="Tahoma" panose="020B0604030504040204" pitchFamily="34" charset="0"/>
                <a:ea typeface="Tahoma" panose="020B0604030504040204" pitchFamily="34" charset="0"/>
                <a:cs typeface="Tahoma" panose="020B0604030504040204" pitchFamily="34" charset="0"/>
              </a:rPr>
              <a:t>How Does </a:t>
            </a:r>
          </a:p>
          <a:p>
            <a:r>
              <a:rPr lang="en-US" sz="5000" dirty="0">
                <a:solidFill>
                  <a:srgbClr val="00B0F0"/>
                </a:solidFill>
                <a:effectLst/>
                <a:latin typeface="Tahoma" panose="020B0604030504040204" pitchFamily="34" charset="0"/>
                <a:ea typeface="Tahoma" panose="020B0604030504040204" pitchFamily="34" charset="0"/>
                <a:cs typeface="Tahoma" panose="020B0604030504040204" pitchFamily="34" charset="0"/>
              </a:rPr>
              <a:t>God Make</a:t>
            </a:r>
          </a:p>
          <a:p>
            <a:r>
              <a:rPr lang="en-US" sz="5000" dirty="0">
                <a:solidFill>
                  <a:srgbClr val="00B0F0"/>
                </a:solidFill>
                <a:effectLst/>
                <a:latin typeface="Tahoma" panose="020B0604030504040204" pitchFamily="34" charset="0"/>
                <a:ea typeface="Tahoma" panose="020B0604030504040204" pitchFamily="34" charset="0"/>
                <a:cs typeface="Tahoma" panose="020B0604030504040204" pitchFamily="34" charset="0"/>
              </a:rPr>
              <a:t>Foolish </a:t>
            </a:r>
          </a:p>
          <a:p>
            <a:r>
              <a:rPr lang="en-US" sz="500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Wisdom </a:t>
            </a:r>
          </a:p>
          <a:p>
            <a:r>
              <a:rPr lang="en-US" sz="5000" dirty="0">
                <a:solidFill>
                  <a:srgbClr val="00B0F0"/>
                </a:solidFill>
                <a:effectLst/>
                <a:latin typeface="Tahoma" panose="020B0604030504040204" pitchFamily="34" charset="0"/>
                <a:ea typeface="Tahoma" panose="020B0604030504040204" pitchFamily="34" charset="0"/>
                <a:cs typeface="Tahoma" panose="020B0604030504040204" pitchFamily="34" charset="0"/>
              </a:rPr>
              <a:t>of the World </a:t>
            </a:r>
          </a:p>
          <a:p>
            <a:r>
              <a:rPr lang="en-US" sz="5000" dirty="0">
                <a:solidFill>
                  <a:srgbClr val="00B0F0"/>
                </a:solidFill>
                <a:latin typeface="Tahoma" panose="020B0604030504040204" pitchFamily="34" charset="0"/>
                <a:ea typeface="Tahoma" panose="020B0604030504040204" pitchFamily="34" charset="0"/>
                <a:cs typeface="Tahoma" panose="020B0604030504040204" pitchFamily="34" charset="0"/>
              </a:rPr>
              <a:t>a</a:t>
            </a:r>
            <a:r>
              <a:rPr lang="en-US" sz="5000" dirty="0">
                <a:solidFill>
                  <a:srgbClr val="00B0F0"/>
                </a:solidFill>
                <a:effectLst/>
                <a:latin typeface="Tahoma" panose="020B0604030504040204" pitchFamily="34" charset="0"/>
                <a:ea typeface="Tahoma" panose="020B0604030504040204" pitchFamily="34" charset="0"/>
                <a:cs typeface="Tahoma" panose="020B0604030504040204" pitchFamily="34" charset="0"/>
              </a:rPr>
              <a:t>nd Save </a:t>
            </a:r>
          </a:p>
          <a:p>
            <a:r>
              <a:rPr lang="en-US" sz="500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Sinner?</a:t>
            </a:r>
          </a:p>
          <a:p>
            <a:endParaRPr lang="en-US" dirty="0">
              <a:solidFill>
                <a:schemeClr val="bg1"/>
              </a:solidFill>
            </a:endParaRPr>
          </a:p>
        </p:txBody>
      </p:sp>
      <p:pic>
        <p:nvPicPr>
          <p:cNvPr id="1026" name="Picture 2" descr="1 Corinthians 1:20 Where is the wise? where is the scribe? where is the  disputer of this world? has not God made foolish the wisdom of this world?">
            <a:extLst>
              <a:ext uri="{FF2B5EF4-FFF2-40B4-BE49-F238E27FC236}">
                <a16:creationId xmlns:a16="http://schemas.microsoft.com/office/drawing/2014/main" id="{D1CAFD96-2CA9-662D-7B30-BDF2A67EF31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7990449"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6565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B5122-9323-79A0-9C85-97110F6B2627}"/>
              </a:ext>
            </a:extLst>
          </p:cNvPr>
          <p:cNvSpPr>
            <a:spLocks noGrp="1"/>
          </p:cNvSpPr>
          <p:nvPr>
            <p:ph type="title"/>
          </p:nvPr>
        </p:nvSpPr>
        <p:spPr>
          <a:xfrm>
            <a:off x="0" y="1"/>
            <a:ext cx="12192000" cy="1690688"/>
          </a:xfrm>
        </p:spPr>
        <p:txBody>
          <a:bodyPr>
            <a:noAutofit/>
          </a:bodyPr>
          <a:lstStyle/>
          <a:p>
            <a:pPr algn="ctr"/>
            <a:br>
              <a:rPr lang="en-US" sz="5000" dirty="0">
                <a:solidFill>
                  <a:srgbClr val="00B0F0"/>
                </a:solidFill>
                <a:effectLst/>
                <a:latin typeface="Tahoma" panose="020B0604030504040204" pitchFamily="34" charset="0"/>
                <a:ea typeface="Tahoma" panose="020B0604030504040204" pitchFamily="34" charset="0"/>
                <a:cs typeface="Tahoma" panose="020B0604030504040204" pitchFamily="34" charset="0"/>
              </a:rPr>
            </a:br>
            <a:r>
              <a:rPr lang="en-US" sz="4600" b="1" dirty="0">
                <a:solidFill>
                  <a:srgbClr val="00B0F0"/>
                </a:solidFill>
                <a:effectLst/>
                <a:latin typeface="Tahoma" panose="020B0604030504040204" pitchFamily="34" charset="0"/>
                <a:ea typeface="Tahoma" panose="020B0604030504040204" pitchFamily="34" charset="0"/>
                <a:cs typeface="Tahoma" panose="020B0604030504040204" pitchFamily="34" charset="0"/>
              </a:rPr>
              <a:t>How Does God Make Foolish </a:t>
            </a:r>
            <a:r>
              <a:rPr lang="en-US" sz="4600" b="1"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 Wisdom </a:t>
            </a:r>
            <a:br>
              <a:rPr lang="en-US" sz="4600" b="1" dirty="0">
                <a:solidFill>
                  <a:srgbClr val="FF0000"/>
                </a:solidFill>
                <a:effectLst/>
                <a:latin typeface="Tahoma" panose="020B0604030504040204" pitchFamily="34" charset="0"/>
                <a:ea typeface="Tahoma" panose="020B0604030504040204" pitchFamily="34" charset="0"/>
                <a:cs typeface="Tahoma" panose="020B0604030504040204" pitchFamily="34" charset="0"/>
              </a:rPr>
            </a:br>
            <a:r>
              <a:rPr lang="en-US" sz="4600" b="1" dirty="0">
                <a:solidFill>
                  <a:srgbClr val="FF0000"/>
                </a:solidFill>
                <a:effectLst/>
                <a:latin typeface="Tahoma" panose="020B0604030504040204" pitchFamily="34" charset="0"/>
                <a:ea typeface="Tahoma" panose="020B0604030504040204" pitchFamily="34" charset="0"/>
                <a:cs typeface="Tahoma" panose="020B0604030504040204" pitchFamily="34" charset="0"/>
              </a:rPr>
              <a:t>of the World </a:t>
            </a:r>
            <a:r>
              <a:rPr lang="en-US" sz="4600" b="1" dirty="0">
                <a:solidFill>
                  <a:srgbClr val="00B0F0"/>
                </a:solidFill>
                <a:effectLst/>
                <a:latin typeface="Tahoma" panose="020B0604030504040204" pitchFamily="34" charset="0"/>
                <a:ea typeface="Tahoma" panose="020B0604030504040204" pitchFamily="34" charset="0"/>
                <a:cs typeface="Tahoma" panose="020B0604030504040204" pitchFamily="34" charset="0"/>
              </a:rPr>
              <a:t>&amp; Save the Sinner?</a:t>
            </a:r>
            <a:br>
              <a:rPr lang="en-US" sz="4600" b="1" dirty="0">
                <a:solidFill>
                  <a:srgbClr val="00B0F0"/>
                </a:solidFill>
                <a:effectLst/>
                <a:latin typeface="Tahoma" panose="020B0604030504040204" pitchFamily="34" charset="0"/>
                <a:ea typeface="Tahoma" panose="020B0604030504040204" pitchFamily="34" charset="0"/>
                <a:cs typeface="Tahoma" panose="020B0604030504040204" pitchFamily="34" charset="0"/>
              </a:rPr>
            </a:br>
            <a:endParaRPr lang="en-US" sz="4600" dirty="0">
              <a:solidFill>
                <a:srgbClr val="00B0F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E9B1DB19-453D-B3D8-5B78-63F13E335847}"/>
              </a:ext>
            </a:extLst>
          </p:cNvPr>
          <p:cNvSpPr>
            <a:spLocks noGrp="1"/>
          </p:cNvSpPr>
          <p:nvPr>
            <p:ph idx="1"/>
          </p:nvPr>
        </p:nvSpPr>
        <p:spPr>
          <a:xfrm>
            <a:off x="0" y="1690689"/>
            <a:ext cx="12192000" cy="5167310"/>
          </a:xfrm>
        </p:spPr>
        <p:txBody>
          <a:bodyPr/>
          <a:lstStyle/>
          <a:p>
            <a:pPr marL="0" marR="0" indent="0">
              <a:lnSpc>
                <a:spcPct val="107000"/>
              </a:lnSpc>
              <a:spcBef>
                <a:spcPts val="0"/>
              </a:spcBef>
              <a:spcAft>
                <a:spcPts val="800"/>
              </a:spcAft>
              <a:buNone/>
            </a:pPr>
            <a:endParaRPr lang="en-US" sz="4000" b="1"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marR="0" indent="0" algn="ctr">
              <a:lnSpc>
                <a:spcPct val="107000"/>
              </a:lnSpc>
              <a:spcBef>
                <a:spcPts val="0"/>
              </a:spcBef>
              <a:spcAft>
                <a:spcPts val="800"/>
              </a:spcAft>
              <a:buNone/>
            </a:pPr>
            <a:r>
              <a:rPr lang="en-US" sz="4000" dirty="0">
                <a:solidFill>
                  <a:schemeClr val="bg1"/>
                </a:solidFill>
                <a:effectLst/>
                <a:latin typeface="Tahoma" panose="020B0604030504040204" pitchFamily="34" charset="0"/>
                <a:ea typeface="Tahoma" panose="020B0604030504040204" pitchFamily="34" charset="0"/>
                <a:cs typeface="Tahoma" panose="020B0604030504040204" pitchFamily="34" charset="0"/>
              </a:rPr>
              <a:t>By Calling the Foolish, Weak &amp; Despised</a:t>
            </a:r>
          </a:p>
          <a:p>
            <a:pPr marL="0" marR="0" indent="0" algn="ctr">
              <a:lnSpc>
                <a:spcPct val="107000"/>
              </a:lnSpc>
              <a:spcBef>
                <a:spcPts val="0"/>
              </a:spcBef>
              <a:spcAft>
                <a:spcPts val="800"/>
              </a:spcAft>
              <a:buNone/>
            </a:pPr>
            <a:r>
              <a:rPr lang="en-US" sz="4000" dirty="0">
                <a:solidFill>
                  <a:schemeClr val="bg1"/>
                </a:solidFill>
                <a:effectLst/>
                <a:latin typeface="Tahoma" panose="020B0604030504040204" pitchFamily="34" charset="0"/>
                <a:ea typeface="Tahoma" panose="020B0604030504040204" pitchFamily="34" charset="0"/>
                <a:cs typeface="Tahoma" panose="020B0604030504040204" pitchFamily="34" charset="0"/>
              </a:rPr>
              <a:t>to Shame the Wise, Mighty &amp; Noble </a:t>
            </a:r>
          </a:p>
          <a:p>
            <a:pPr marL="0" marR="0" indent="0" algn="ctr">
              <a:lnSpc>
                <a:spcPct val="107000"/>
              </a:lnSpc>
              <a:spcBef>
                <a:spcPts val="0"/>
              </a:spcBef>
              <a:spcAft>
                <a:spcPts val="800"/>
              </a:spcAft>
              <a:buNone/>
            </a:pPr>
            <a:r>
              <a:rPr lang="en-US" sz="4000" dirty="0">
                <a:solidFill>
                  <a:schemeClr val="bg1"/>
                </a:solidFill>
                <a:effectLst/>
                <a:latin typeface="Tahoma" panose="020B0604030504040204" pitchFamily="34" charset="0"/>
                <a:ea typeface="Tahoma" panose="020B0604030504040204" pitchFamily="34" charset="0"/>
                <a:cs typeface="Tahoma" panose="020B0604030504040204" pitchFamily="34" charset="0"/>
              </a:rPr>
              <a:t>(1 Corinthians 1:25-29; 3:18-23; 4:8-13;</a:t>
            </a:r>
          </a:p>
          <a:p>
            <a:pPr marL="0" marR="0" indent="0" algn="ctr">
              <a:lnSpc>
                <a:spcPct val="107000"/>
              </a:lnSpc>
              <a:spcBef>
                <a:spcPts val="0"/>
              </a:spcBef>
              <a:spcAft>
                <a:spcPts val="800"/>
              </a:spcAft>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2 Corinthians 7:8-10; 10:10; 12:7-10; 13:4-10</a:t>
            </a:r>
            <a:r>
              <a:rPr lang="en-US" sz="400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p>
          <a:p>
            <a:pPr marL="0" marR="0" indent="0" algn="ctr">
              <a:lnSpc>
                <a:spcPct val="107000"/>
              </a:lnSpc>
              <a:spcBef>
                <a:spcPts val="0"/>
              </a:spcBef>
              <a:spcAft>
                <a:spcPts val="800"/>
              </a:spcAft>
              <a:buNone/>
            </a:pPr>
            <a:endParaRPr lang="en-US" sz="37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marR="0" indent="0" algn="ctr">
              <a:lnSpc>
                <a:spcPct val="107000"/>
              </a:lnSpc>
              <a:spcBef>
                <a:spcPts val="0"/>
              </a:spcBef>
              <a:spcAft>
                <a:spcPts val="800"/>
              </a:spcAft>
              <a:buNone/>
            </a:pPr>
            <a:endParaRPr lang="en-US" sz="37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p>
        </p:txBody>
      </p:sp>
    </p:spTree>
    <p:extLst>
      <p:ext uri="{BB962C8B-B14F-4D97-AF65-F5344CB8AC3E}">
        <p14:creationId xmlns:p14="http://schemas.microsoft.com/office/powerpoint/2010/main" val="110573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B5122-9323-79A0-9C85-97110F6B2627}"/>
              </a:ext>
            </a:extLst>
          </p:cNvPr>
          <p:cNvSpPr>
            <a:spLocks noGrp="1"/>
          </p:cNvSpPr>
          <p:nvPr>
            <p:ph type="title"/>
          </p:nvPr>
        </p:nvSpPr>
        <p:spPr>
          <a:xfrm>
            <a:off x="0" y="1"/>
            <a:ext cx="12192000" cy="1690688"/>
          </a:xfrm>
        </p:spPr>
        <p:txBody>
          <a:bodyPr>
            <a:noAutofit/>
          </a:bodyPr>
          <a:lstStyle/>
          <a:p>
            <a:pPr algn="ctr"/>
            <a:br>
              <a:rPr lang="en-US" sz="5000" dirty="0">
                <a:solidFill>
                  <a:srgbClr val="00B0F0"/>
                </a:solidFill>
                <a:effectLst/>
                <a:latin typeface="Tahoma" panose="020B0604030504040204" pitchFamily="34" charset="0"/>
                <a:ea typeface="Tahoma" panose="020B0604030504040204" pitchFamily="34" charset="0"/>
                <a:cs typeface="Tahoma" panose="020B0604030504040204" pitchFamily="34" charset="0"/>
              </a:rPr>
            </a:br>
            <a:r>
              <a:rPr lang="en-US" sz="4600" b="1" dirty="0">
                <a:solidFill>
                  <a:srgbClr val="00B0F0"/>
                </a:solidFill>
                <a:effectLst/>
                <a:latin typeface="Tahoma" panose="020B0604030504040204" pitchFamily="34" charset="0"/>
                <a:ea typeface="Tahoma" panose="020B0604030504040204" pitchFamily="34" charset="0"/>
                <a:cs typeface="Tahoma" panose="020B0604030504040204" pitchFamily="34" charset="0"/>
              </a:rPr>
              <a:t>How Does God Make Foolish </a:t>
            </a:r>
            <a:r>
              <a:rPr lang="en-US" sz="4600" b="1"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 Wisdom </a:t>
            </a:r>
            <a:br>
              <a:rPr lang="en-US" sz="4600" b="1" dirty="0">
                <a:solidFill>
                  <a:srgbClr val="FF0000"/>
                </a:solidFill>
                <a:effectLst/>
                <a:latin typeface="Tahoma" panose="020B0604030504040204" pitchFamily="34" charset="0"/>
                <a:ea typeface="Tahoma" panose="020B0604030504040204" pitchFamily="34" charset="0"/>
                <a:cs typeface="Tahoma" panose="020B0604030504040204" pitchFamily="34" charset="0"/>
              </a:rPr>
            </a:br>
            <a:r>
              <a:rPr lang="en-US" sz="4600" b="1" dirty="0">
                <a:solidFill>
                  <a:srgbClr val="FF0000"/>
                </a:solidFill>
                <a:effectLst/>
                <a:latin typeface="Tahoma" panose="020B0604030504040204" pitchFamily="34" charset="0"/>
                <a:ea typeface="Tahoma" panose="020B0604030504040204" pitchFamily="34" charset="0"/>
                <a:cs typeface="Tahoma" panose="020B0604030504040204" pitchFamily="34" charset="0"/>
              </a:rPr>
              <a:t>of the World </a:t>
            </a:r>
            <a:r>
              <a:rPr lang="en-US" sz="4600" b="1" dirty="0">
                <a:solidFill>
                  <a:srgbClr val="00B0F0"/>
                </a:solidFill>
                <a:effectLst/>
                <a:latin typeface="Tahoma" panose="020B0604030504040204" pitchFamily="34" charset="0"/>
                <a:ea typeface="Tahoma" panose="020B0604030504040204" pitchFamily="34" charset="0"/>
                <a:cs typeface="Tahoma" panose="020B0604030504040204" pitchFamily="34" charset="0"/>
              </a:rPr>
              <a:t>&amp; Save the Sinner?</a:t>
            </a:r>
            <a:br>
              <a:rPr lang="en-US" sz="4600" b="1" dirty="0">
                <a:solidFill>
                  <a:srgbClr val="00B0F0"/>
                </a:solidFill>
                <a:effectLst/>
                <a:latin typeface="Tahoma" panose="020B0604030504040204" pitchFamily="34" charset="0"/>
                <a:ea typeface="Tahoma" panose="020B0604030504040204" pitchFamily="34" charset="0"/>
                <a:cs typeface="Tahoma" panose="020B0604030504040204" pitchFamily="34" charset="0"/>
              </a:rPr>
            </a:br>
            <a:endParaRPr lang="en-US" sz="4600" dirty="0">
              <a:solidFill>
                <a:srgbClr val="00B0F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E9B1DB19-453D-B3D8-5B78-63F13E335847}"/>
              </a:ext>
            </a:extLst>
          </p:cNvPr>
          <p:cNvSpPr>
            <a:spLocks noGrp="1"/>
          </p:cNvSpPr>
          <p:nvPr>
            <p:ph idx="1"/>
          </p:nvPr>
        </p:nvSpPr>
        <p:spPr>
          <a:xfrm>
            <a:off x="0" y="1690689"/>
            <a:ext cx="12192000" cy="5167310"/>
          </a:xfrm>
        </p:spPr>
        <p:txBody>
          <a:bodyPr/>
          <a:lstStyle/>
          <a:p>
            <a:pPr marL="0" marR="0" indent="0" algn="ctr">
              <a:lnSpc>
                <a:spcPct val="107000"/>
              </a:lnSpc>
              <a:spcBef>
                <a:spcPts val="0"/>
              </a:spcBef>
              <a:spcAft>
                <a:spcPts val="800"/>
              </a:spcAft>
              <a:buNone/>
            </a:pPr>
            <a:endParaRPr lang="en-US" sz="4000" b="1"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marR="0" indent="0" algn="ctr">
              <a:lnSpc>
                <a:spcPct val="107000"/>
              </a:lnSpc>
              <a:spcBef>
                <a:spcPts val="0"/>
              </a:spcBef>
              <a:spcAft>
                <a:spcPts val="800"/>
              </a:spcAft>
              <a:buNone/>
            </a:pPr>
            <a:r>
              <a:rPr lang="en-US" sz="4000" dirty="0">
                <a:solidFill>
                  <a:schemeClr val="bg1"/>
                </a:solidFill>
                <a:effectLst/>
                <a:latin typeface="Tahoma" panose="020B0604030504040204" pitchFamily="34" charset="0"/>
                <a:ea typeface="Tahoma" panose="020B0604030504040204" pitchFamily="34" charset="0"/>
                <a:cs typeface="Tahoma" panose="020B0604030504040204" pitchFamily="34" charset="0"/>
              </a:rPr>
              <a:t>By God’s Powerful Word, </a:t>
            </a:r>
          </a:p>
          <a:p>
            <a:pPr marL="0" marR="0" indent="0" algn="ctr">
              <a:lnSpc>
                <a:spcPct val="107000"/>
              </a:lnSpc>
              <a:spcBef>
                <a:spcPts val="0"/>
              </a:spcBef>
              <a:spcAft>
                <a:spcPts val="800"/>
              </a:spcAft>
              <a:buNone/>
            </a:pPr>
            <a:r>
              <a:rPr lang="en-US" sz="4000" dirty="0">
                <a:solidFill>
                  <a:schemeClr val="bg1"/>
                </a:solidFill>
                <a:effectLst/>
                <a:latin typeface="Tahoma" panose="020B0604030504040204" pitchFamily="34" charset="0"/>
                <a:ea typeface="Tahoma" panose="020B0604030504040204" pitchFamily="34" charset="0"/>
                <a:cs typeface="Tahoma" panose="020B0604030504040204" pitchFamily="34" charset="0"/>
              </a:rPr>
              <a:t>the Sinner has been Redeemed, Sanctified, </a:t>
            </a:r>
          </a:p>
          <a:p>
            <a:pPr marL="0" marR="0" indent="0" algn="ctr">
              <a:lnSpc>
                <a:spcPct val="107000"/>
              </a:lnSpc>
              <a:spcBef>
                <a:spcPts val="0"/>
              </a:spcBef>
              <a:spcAft>
                <a:spcPts val="800"/>
              </a:spcAft>
              <a:buNone/>
            </a:pPr>
            <a:r>
              <a:rPr lang="en-US" sz="4000" dirty="0">
                <a:solidFill>
                  <a:schemeClr val="bg1"/>
                </a:solidFill>
                <a:effectLst/>
                <a:latin typeface="Tahoma" panose="020B0604030504040204" pitchFamily="34" charset="0"/>
                <a:ea typeface="Tahoma" panose="020B0604030504040204" pitchFamily="34" charset="0"/>
                <a:cs typeface="Tahoma" panose="020B0604030504040204" pitchFamily="34" charset="0"/>
              </a:rPr>
              <a:t>&amp; are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R</a:t>
            </a:r>
            <a:r>
              <a:rPr lang="en-US" sz="4000" dirty="0">
                <a:solidFill>
                  <a:schemeClr val="bg1"/>
                </a:solidFill>
                <a:effectLst/>
                <a:latin typeface="Tahoma" panose="020B0604030504040204" pitchFamily="34" charset="0"/>
                <a:ea typeface="Tahoma" panose="020B0604030504040204" pitchFamily="34" charset="0"/>
                <a:cs typeface="Tahoma" panose="020B0604030504040204" pitchFamily="34" charset="0"/>
              </a:rPr>
              <a:t>ighteous in Christ Jesus</a:t>
            </a:r>
          </a:p>
          <a:p>
            <a:pPr marL="0" marR="0" indent="0" algn="ctr">
              <a:lnSpc>
                <a:spcPct val="107000"/>
              </a:lnSpc>
              <a:spcBef>
                <a:spcPts val="0"/>
              </a:spcBef>
              <a:spcAft>
                <a:spcPts val="800"/>
              </a:spcAft>
              <a:buNone/>
            </a:pPr>
            <a:r>
              <a:rPr lang="en-US" sz="4000" dirty="0">
                <a:solidFill>
                  <a:schemeClr val="bg1"/>
                </a:solidFill>
                <a:effectLst/>
                <a:latin typeface="Tahoma" panose="020B0604030504040204" pitchFamily="34" charset="0"/>
                <a:ea typeface="Tahoma" panose="020B0604030504040204" pitchFamily="34" charset="0"/>
                <a:cs typeface="Tahoma" panose="020B0604030504040204" pitchFamily="34" charset="0"/>
              </a:rPr>
              <a:t>(1 Corinthians 1:24, 29-31; 6:9-11; 12:13)</a:t>
            </a:r>
          </a:p>
          <a:p>
            <a:pPr marL="0" marR="0" indent="0" algn="ctr">
              <a:lnSpc>
                <a:spcPct val="107000"/>
              </a:lnSpc>
              <a:spcBef>
                <a:spcPts val="0"/>
              </a:spcBef>
              <a:spcAft>
                <a:spcPts val="800"/>
              </a:spcAft>
              <a:buNone/>
            </a:pPr>
            <a:endParaRPr lang="en-US" sz="37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marR="0" indent="0" algn="ctr">
              <a:lnSpc>
                <a:spcPct val="107000"/>
              </a:lnSpc>
              <a:spcBef>
                <a:spcPts val="0"/>
              </a:spcBef>
              <a:spcAft>
                <a:spcPts val="800"/>
              </a:spcAft>
              <a:buNone/>
            </a:pPr>
            <a:endParaRPr lang="en-US" sz="37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p>
        </p:txBody>
      </p:sp>
    </p:spTree>
    <p:extLst>
      <p:ext uri="{BB962C8B-B14F-4D97-AF65-F5344CB8AC3E}">
        <p14:creationId xmlns:p14="http://schemas.microsoft.com/office/powerpoint/2010/main" val="4246583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B5122-9323-79A0-9C85-97110F6B2627}"/>
              </a:ext>
            </a:extLst>
          </p:cNvPr>
          <p:cNvSpPr>
            <a:spLocks noGrp="1"/>
          </p:cNvSpPr>
          <p:nvPr>
            <p:ph type="title"/>
          </p:nvPr>
        </p:nvSpPr>
        <p:spPr>
          <a:xfrm>
            <a:off x="0" y="1"/>
            <a:ext cx="12192000" cy="1690688"/>
          </a:xfrm>
        </p:spPr>
        <p:txBody>
          <a:bodyPr>
            <a:noAutofit/>
          </a:bodyPr>
          <a:lstStyle/>
          <a:p>
            <a:pPr algn="ctr"/>
            <a:br>
              <a:rPr lang="en-US" sz="5000" dirty="0">
                <a:solidFill>
                  <a:srgbClr val="00B0F0"/>
                </a:solidFill>
                <a:effectLst/>
                <a:latin typeface="Tahoma" panose="020B0604030504040204" pitchFamily="34" charset="0"/>
                <a:ea typeface="Tahoma" panose="020B0604030504040204" pitchFamily="34" charset="0"/>
                <a:cs typeface="Tahoma" panose="020B0604030504040204" pitchFamily="34" charset="0"/>
              </a:rPr>
            </a:br>
            <a:r>
              <a:rPr lang="en-US" b="1" dirty="0">
                <a:solidFill>
                  <a:srgbClr val="FF0000"/>
                </a:solidFill>
                <a:latin typeface="Tahoma" panose="020B0604030504040204" pitchFamily="34" charset="0"/>
                <a:ea typeface="Tahoma" panose="020B0604030504040204" pitchFamily="34" charset="0"/>
                <a:cs typeface="Tahoma" panose="020B0604030504040204" pitchFamily="34" charset="0"/>
              </a:rPr>
              <a:t>T</a:t>
            </a:r>
            <a:r>
              <a:rPr lang="en-US" sz="4400" b="1" dirty="0">
                <a:solidFill>
                  <a:srgbClr val="FF0000"/>
                </a:solidFill>
                <a:effectLst/>
                <a:latin typeface="Tahoma" panose="020B0604030504040204" pitchFamily="34" charset="0"/>
                <a:ea typeface="Tahoma" panose="020B0604030504040204" pitchFamily="34" charset="0"/>
                <a:cs typeface="Tahoma" panose="020B0604030504040204" pitchFamily="34" charset="0"/>
              </a:rPr>
              <a:t>he Natural Person Considers it Foolish </a:t>
            </a:r>
            <a:r>
              <a:rPr lang="en-US" sz="4400" b="1" dirty="0">
                <a:solidFill>
                  <a:srgbClr val="00B0F0"/>
                </a:solidFill>
                <a:effectLst/>
                <a:latin typeface="Tahoma" panose="020B0604030504040204" pitchFamily="34" charset="0"/>
                <a:ea typeface="Tahoma" panose="020B0604030504040204" pitchFamily="34" charset="0"/>
                <a:cs typeface="Tahoma" panose="020B0604030504040204" pitchFamily="34" charset="0"/>
              </a:rPr>
              <a:t>to be Baptized for the Forgiveness of Sins</a:t>
            </a:r>
            <a:br>
              <a:rPr lang="en-US" sz="4400" b="1" dirty="0">
                <a:solidFill>
                  <a:srgbClr val="00B0F0"/>
                </a:solidFill>
                <a:effectLst/>
                <a:latin typeface="Tahoma" panose="020B0604030504040204" pitchFamily="34" charset="0"/>
                <a:ea typeface="Tahoma" panose="020B0604030504040204" pitchFamily="34" charset="0"/>
                <a:cs typeface="Tahoma" panose="020B0604030504040204" pitchFamily="34" charset="0"/>
              </a:rPr>
            </a:br>
            <a:endParaRPr lang="en-US" sz="5000" dirty="0">
              <a:solidFill>
                <a:srgbClr val="00B0F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E9B1DB19-453D-B3D8-5B78-63F13E335847}"/>
              </a:ext>
            </a:extLst>
          </p:cNvPr>
          <p:cNvSpPr>
            <a:spLocks noGrp="1"/>
          </p:cNvSpPr>
          <p:nvPr>
            <p:ph idx="1"/>
          </p:nvPr>
        </p:nvSpPr>
        <p:spPr>
          <a:xfrm>
            <a:off x="0" y="1690689"/>
            <a:ext cx="12192000" cy="5167310"/>
          </a:xfrm>
        </p:spPr>
        <p:txBody>
          <a:bodyPr>
            <a:normAutofit/>
          </a:bodyPr>
          <a:lstStyle/>
          <a:p>
            <a:pPr marL="0" marR="0" indent="0" algn="ctr">
              <a:lnSpc>
                <a:spcPct val="107000"/>
              </a:lnSpc>
              <a:spcBef>
                <a:spcPts val="0"/>
              </a:spcBef>
              <a:spcAft>
                <a:spcPts val="800"/>
              </a:spcAft>
              <a:buNone/>
            </a:pPr>
            <a:r>
              <a:rPr lang="en-US" sz="3800" dirty="0">
                <a:solidFill>
                  <a:schemeClr val="bg1"/>
                </a:solidFill>
                <a:effectLst/>
                <a:latin typeface="Tahoma" panose="020B0604030504040204" pitchFamily="34" charset="0"/>
                <a:ea typeface="Tahoma" panose="020B0604030504040204" pitchFamily="34" charset="0"/>
                <a:cs typeface="Tahoma" panose="020B0604030504040204" pitchFamily="34" charset="0"/>
              </a:rPr>
              <a:t>But 3,000 spiritually minded Jews were convicted that they had crucified the Son of God gladly received the word and were baptized (Acts 2:38).  </a:t>
            </a:r>
          </a:p>
          <a:p>
            <a:pPr marL="0" marR="0" indent="0" algn="ctr">
              <a:lnSpc>
                <a:spcPct val="107000"/>
              </a:lnSpc>
              <a:spcBef>
                <a:spcPts val="0"/>
              </a:spcBef>
              <a:spcAft>
                <a:spcPts val="800"/>
              </a:spcAft>
              <a:buNone/>
            </a:pP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marR="0" indent="0" algn="ctr">
              <a:lnSpc>
                <a:spcPct val="107000"/>
              </a:lnSpc>
              <a:spcBef>
                <a:spcPts val="0"/>
              </a:spcBef>
              <a:spcAft>
                <a:spcPts val="800"/>
              </a:spcAft>
              <a:buNone/>
            </a:pPr>
            <a:r>
              <a:rPr lang="en-US" sz="3800" dirty="0">
                <a:solidFill>
                  <a:schemeClr val="bg1"/>
                </a:solidFill>
                <a:effectLst/>
                <a:latin typeface="Tahoma" panose="020B0604030504040204" pitchFamily="34" charset="0"/>
                <a:ea typeface="Tahoma" panose="020B0604030504040204" pitchFamily="34" charset="0"/>
                <a:cs typeface="Tahoma" panose="020B0604030504040204" pitchFamily="34" charset="0"/>
              </a:rPr>
              <a:t>Will you gladly receive the words of Jesus and obey Him in baptism so that you might be saved and be faithful until death or will you follow the world’s </a:t>
            </a:r>
            <a:r>
              <a:rPr lang="en-US" sz="3800">
                <a:solidFill>
                  <a:schemeClr val="bg1"/>
                </a:solidFill>
                <a:effectLst/>
                <a:latin typeface="Tahoma" panose="020B0604030504040204" pitchFamily="34" charset="0"/>
                <a:ea typeface="Tahoma" panose="020B0604030504040204" pitchFamily="34" charset="0"/>
                <a:cs typeface="Tahoma" panose="020B0604030504040204" pitchFamily="34" charset="0"/>
              </a:rPr>
              <a:t>wisdom and remain </a:t>
            </a:r>
            <a:r>
              <a:rPr lang="en-US" sz="3800" dirty="0">
                <a:solidFill>
                  <a:schemeClr val="bg1"/>
                </a:solidFill>
                <a:effectLst/>
                <a:latin typeface="Tahoma" panose="020B0604030504040204" pitchFamily="34" charset="0"/>
                <a:ea typeface="Tahoma" panose="020B0604030504040204" pitchFamily="34" charset="0"/>
                <a:cs typeface="Tahoma" panose="020B0604030504040204" pitchFamily="34" charset="0"/>
              </a:rPr>
              <a:t>in your sins? </a:t>
            </a:r>
          </a:p>
          <a:p>
            <a:pPr marL="0" marR="0" indent="0" algn="ctr">
              <a:lnSpc>
                <a:spcPct val="107000"/>
              </a:lnSpc>
              <a:spcBef>
                <a:spcPts val="0"/>
              </a:spcBef>
              <a:spcAft>
                <a:spcPts val="800"/>
              </a:spcAft>
              <a:buNone/>
            </a:pPr>
            <a:endParaRPr lang="en-US" sz="37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marR="0" indent="0" algn="ctr">
              <a:lnSpc>
                <a:spcPct val="107000"/>
              </a:lnSpc>
              <a:spcBef>
                <a:spcPts val="0"/>
              </a:spcBef>
              <a:spcAft>
                <a:spcPts val="800"/>
              </a:spcAft>
              <a:buNone/>
            </a:pPr>
            <a:endParaRPr lang="en-US" sz="37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p>
        </p:txBody>
      </p:sp>
    </p:spTree>
    <p:extLst>
      <p:ext uri="{BB962C8B-B14F-4D97-AF65-F5344CB8AC3E}">
        <p14:creationId xmlns:p14="http://schemas.microsoft.com/office/powerpoint/2010/main" val="3898975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FB9883-6CE9-4DEE-CB47-F4C1E7843910}"/>
              </a:ext>
            </a:extLst>
          </p:cNvPr>
          <p:cNvSpPr>
            <a:spLocks noGrp="1"/>
          </p:cNvSpPr>
          <p:nvPr>
            <p:ph idx="1"/>
          </p:nvPr>
        </p:nvSpPr>
        <p:spPr>
          <a:xfrm>
            <a:off x="0" y="0"/>
            <a:ext cx="12192000" cy="6858000"/>
          </a:xfrm>
        </p:spPr>
        <p:txBody>
          <a:bodyPr>
            <a:normAutofit/>
          </a:bodyPr>
          <a:lstStyle/>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word of the cross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is folly to those who are perishing</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but </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to us who are being saved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it is the power of God</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For it is written,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I will destroy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 wisdom of the wise</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&amp; the discernment of the discerning I will thwart.”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Where is the one who is wise? Where is the scribe?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Where is the debater of this age? </a:t>
            </a:r>
          </a:p>
          <a:p>
            <a:pPr marL="0" indent="0" algn="ctr">
              <a:buNone/>
            </a:pPr>
            <a:r>
              <a:rPr lang="en-US" sz="3600" b="0" i="0" u="sng" dirty="0">
                <a:solidFill>
                  <a:srgbClr val="00B0F0"/>
                </a:solidFill>
                <a:effectLst/>
                <a:latin typeface="Tahoma" panose="020B0604030504040204" pitchFamily="34" charset="0"/>
                <a:ea typeface="Tahoma" panose="020B0604030504040204" pitchFamily="34" charset="0"/>
                <a:cs typeface="Tahoma" panose="020B0604030504040204" pitchFamily="34" charset="0"/>
              </a:rPr>
              <a:t>Has not God made foolish </a:t>
            </a:r>
            <a:r>
              <a:rPr lang="en-US" sz="3600" b="0" i="0" u="sng"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 wisdom of the world?</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For since, in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wisdom of God</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 world did not</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know God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through wisdom</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it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pleased God </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through </a:t>
            </a:r>
          </a:p>
          <a:p>
            <a:pPr marL="0" indent="0" algn="ctr">
              <a:buNone/>
            </a:pP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 folly of </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what we preach to save those who believe</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buNone/>
            </a:pPr>
            <a:endParaRPr lang="en-US" dirty="0"/>
          </a:p>
        </p:txBody>
      </p:sp>
    </p:spTree>
    <p:extLst>
      <p:ext uri="{BB962C8B-B14F-4D97-AF65-F5344CB8AC3E}">
        <p14:creationId xmlns:p14="http://schemas.microsoft.com/office/powerpoint/2010/main" val="4291795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FB9883-6CE9-4DEE-CB47-F4C1E7843910}"/>
              </a:ext>
            </a:extLst>
          </p:cNvPr>
          <p:cNvSpPr>
            <a:spLocks noGrp="1"/>
          </p:cNvSpPr>
          <p:nvPr>
            <p:ph idx="1"/>
          </p:nvPr>
        </p:nvSpPr>
        <p:spPr>
          <a:xfrm>
            <a:off x="0" y="0"/>
            <a:ext cx="12192000" cy="6858000"/>
          </a:xfrm>
        </p:spPr>
        <p:txBody>
          <a:bodyPr>
            <a:normAutofit/>
          </a:bodyPr>
          <a:lstStyle/>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…For Jews demand signs &amp; Greeks seek wisdom,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b</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ut </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we preach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Christ crucified</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a stumbling block to Jews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&amp;</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 folly to Gentiles</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but </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to those who are called</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both Jews &amp; Greeks,</a:t>
            </a:r>
          </a:p>
          <a:p>
            <a:pPr marL="0" indent="0" algn="ctr">
              <a:buNone/>
            </a:pP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Christ the power of God &amp; the wisdom of God</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For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foolishness of God is wiser </a:t>
            </a:r>
            <a:r>
              <a:rPr lang="en-US" sz="36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than</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men</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&amp;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weakness of God is stronger </a:t>
            </a:r>
            <a:r>
              <a:rPr lang="en-US" sz="36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than</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men</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For consider </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your calling, brothers</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not many of you were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wise according to worldly standards, </a:t>
            </a:r>
          </a:p>
          <a:p>
            <a:pPr marL="0" indent="0" algn="ctr">
              <a:buNone/>
            </a:pPr>
            <a:r>
              <a:rPr lang="en-US" sz="36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not many were</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powerful</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not many were</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of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noble birth</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086676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FB9883-6CE9-4DEE-CB47-F4C1E7843910}"/>
              </a:ext>
            </a:extLst>
          </p:cNvPr>
          <p:cNvSpPr>
            <a:spLocks noGrp="1"/>
          </p:cNvSpPr>
          <p:nvPr>
            <p:ph idx="1"/>
          </p:nvPr>
        </p:nvSpPr>
        <p:spPr>
          <a:xfrm>
            <a:off x="0" y="0"/>
            <a:ext cx="12192000" cy="6858000"/>
          </a:xfrm>
        </p:spPr>
        <p:txBody>
          <a:bodyPr>
            <a:normAutofit/>
          </a:bodyPr>
          <a:lstStyle/>
          <a:p>
            <a:pPr marL="0" indent="0" algn="ctr">
              <a:buNone/>
            </a:pP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God chose </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what is foolish in the world </a:t>
            </a:r>
            <a:r>
              <a:rPr lang="en-US" sz="36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to shame the </a:t>
            </a:r>
            <a:r>
              <a:rPr lang="en-US" sz="3600" b="0" i="0" u="sng" dirty="0">
                <a:solidFill>
                  <a:srgbClr val="FF0000"/>
                </a:solidFill>
                <a:effectLst/>
                <a:latin typeface="Tahoma" panose="020B0604030504040204" pitchFamily="34" charset="0"/>
                <a:ea typeface="Tahoma" panose="020B0604030504040204" pitchFamily="34" charset="0"/>
                <a:cs typeface="Tahoma" panose="020B0604030504040204" pitchFamily="34" charset="0"/>
              </a:rPr>
              <a:t>wise</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God chose </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what is weak in the world </a:t>
            </a:r>
            <a:r>
              <a:rPr lang="en-US" sz="36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to shame the </a:t>
            </a:r>
            <a:r>
              <a:rPr lang="en-US" sz="3600" b="0" i="0" u="sng" dirty="0">
                <a:solidFill>
                  <a:srgbClr val="FF0000"/>
                </a:solidFill>
                <a:effectLst/>
                <a:latin typeface="Tahoma" panose="020B0604030504040204" pitchFamily="34" charset="0"/>
                <a:ea typeface="Tahoma" panose="020B0604030504040204" pitchFamily="34" charset="0"/>
                <a:cs typeface="Tahoma" panose="020B0604030504040204" pitchFamily="34" charset="0"/>
              </a:rPr>
              <a:t>strong</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God chose </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what is low &amp; despised</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in the world</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Even things that are not, </a:t>
            </a:r>
          </a:p>
          <a:p>
            <a:pPr marL="0" indent="0" algn="ctr">
              <a:buNone/>
            </a:pPr>
            <a:r>
              <a:rPr lang="en-US" sz="36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to bring to nothing things that are, </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so that </a:t>
            </a:r>
          </a:p>
          <a:p>
            <a:pPr marL="0" indent="0" algn="ctr">
              <a:buNone/>
            </a:pP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no human being might boast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in</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presence of God</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And because of him </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you are in Christ Jesus</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who became to us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wisdom from God</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righteousness and sanctification and redemption</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so that, as it is written,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“Let the one who boasts,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boast in the Lord</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594618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FB9883-6CE9-4DEE-CB47-F4C1E7843910}"/>
              </a:ext>
            </a:extLst>
          </p:cNvPr>
          <p:cNvSpPr>
            <a:spLocks noGrp="1"/>
          </p:cNvSpPr>
          <p:nvPr>
            <p:ph idx="1"/>
          </p:nvPr>
        </p:nvSpPr>
        <p:spPr>
          <a:xfrm>
            <a:off x="0" y="0"/>
            <a:ext cx="12192000" cy="6858000"/>
          </a:xfrm>
        </p:spPr>
        <p:txBody>
          <a:bodyPr>
            <a:noAutofit/>
          </a:bodyPr>
          <a:lstStyle/>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…when </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I came to you, brothers</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I did not come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p</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roclaiming to you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testimony of God </a:t>
            </a:r>
          </a:p>
          <a:p>
            <a:pPr marL="0" indent="0" algn="ctr">
              <a:buNone/>
            </a:pP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with lofty speech or wisdom</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For </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I decided </a:t>
            </a:r>
            <a:r>
              <a:rPr lang="en-US" sz="36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to know nothing among you except</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Jesus Christ &amp; him crucified</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I was with you in weakness &amp; in fear &amp; much tre</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mbling,</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&amp;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my speech &amp; my message </a:t>
            </a:r>
            <a:r>
              <a:rPr lang="en-US" sz="36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were not in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plausible words</a:t>
            </a:r>
          </a:p>
          <a:p>
            <a:pPr marL="0" indent="0" algn="ctr">
              <a:buNone/>
            </a:pP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of wisdom</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but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in</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demonstration of the Spirit &amp; of power, </a:t>
            </a:r>
          </a:p>
          <a:p>
            <a:pPr marL="0" indent="0" algn="ctr">
              <a:buNone/>
            </a:pP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so that your faith might not rest in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 wisdom of men</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but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in the power of God</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1737211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FB9883-6CE9-4DEE-CB47-F4C1E7843910}"/>
              </a:ext>
            </a:extLst>
          </p:cNvPr>
          <p:cNvSpPr>
            <a:spLocks noGrp="1"/>
          </p:cNvSpPr>
          <p:nvPr>
            <p:ph idx="1"/>
          </p:nvPr>
        </p:nvSpPr>
        <p:spPr>
          <a:xfrm>
            <a:off x="0" y="0"/>
            <a:ext cx="12192000" cy="6858000"/>
          </a:xfrm>
        </p:spPr>
        <p:txBody>
          <a:bodyPr>
            <a:noAutofit/>
          </a:bodyPr>
          <a:lstStyle/>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…Yet among </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the mature we do impart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wisdom</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although it is not</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a wisdom of this age or of the rulers </a:t>
            </a:r>
          </a:p>
          <a:p>
            <a:pPr marL="0" indent="0" algn="ctr">
              <a:buNone/>
            </a:pP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o</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f this age, who are doomed to pass away</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But we impart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a secret &amp;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idden wisdom of God, </a:t>
            </a:r>
          </a:p>
          <a:p>
            <a:pPr marL="0" indent="0" algn="ctr">
              <a:buNone/>
            </a:pP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which God decreed</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before the ages </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for our glory</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None of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 rulers of this age </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understood this, for if they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had, they would not have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crucified</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Lord of glory</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But, as it is written, “What no eye has seen,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nor ear heard, nor the heart of man imagined,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what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God has prepared </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for those who love </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him…</a:t>
            </a:r>
          </a:p>
          <a:p>
            <a:pPr marL="0" indent="0" algn="ctr">
              <a:buNone/>
            </a:pPr>
            <a:endParaRPr lang="en-US" sz="37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1702207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FB9883-6CE9-4DEE-CB47-F4C1E7843910}"/>
              </a:ext>
            </a:extLst>
          </p:cNvPr>
          <p:cNvSpPr>
            <a:spLocks noGrp="1"/>
          </p:cNvSpPr>
          <p:nvPr>
            <p:ph idx="1"/>
          </p:nvPr>
        </p:nvSpPr>
        <p:spPr>
          <a:xfrm>
            <a:off x="0" y="0"/>
            <a:ext cx="12192000" cy="6858000"/>
          </a:xfrm>
        </p:spPr>
        <p:txBody>
          <a:bodyPr>
            <a:noAutofit/>
          </a:bodyPr>
          <a:lstStyle/>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…these things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God has revealed </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to us </a:t>
            </a:r>
            <a:r>
              <a:rPr lang="en-US" sz="3600" b="0" i="0" dirty="0">
                <a:solidFill>
                  <a:srgbClr val="FF00FF"/>
                </a:solidFill>
                <a:effectLst/>
                <a:latin typeface="Tahoma" panose="020B0604030504040204" pitchFamily="34" charset="0"/>
                <a:ea typeface="Tahoma" panose="020B0604030504040204" pitchFamily="34" charset="0"/>
                <a:cs typeface="Tahoma" panose="020B0604030504040204" pitchFamily="34" charset="0"/>
              </a:rPr>
              <a:t>through the Spirit</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For </a:t>
            </a:r>
            <a:r>
              <a:rPr lang="en-US" sz="3600" b="0" i="0" dirty="0">
                <a:solidFill>
                  <a:srgbClr val="FF00FF"/>
                </a:solidFill>
                <a:effectLst/>
                <a:latin typeface="Tahoma" panose="020B0604030504040204" pitchFamily="34" charset="0"/>
                <a:ea typeface="Tahoma" panose="020B0604030504040204" pitchFamily="34" charset="0"/>
                <a:cs typeface="Tahoma" panose="020B0604030504040204" pitchFamily="34" charset="0"/>
              </a:rPr>
              <a:t>the Spirit searches </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everything,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even the depths of God</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For who knows a person's thoughts except the spirit of</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that person, which is in him? </a:t>
            </a:r>
            <a:r>
              <a:rPr lang="en-US" sz="36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So also no one comprehends</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thoughts of God </a:t>
            </a:r>
            <a:r>
              <a:rPr lang="en-US" sz="36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except</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0" i="0" dirty="0">
                <a:solidFill>
                  <a:srgbClr val="FF00FF"/>
                </a:solidFill>
                <a:effectLst/>
                <a:latin typeface="Tahoma" panose="020B0604030504040204" pitchFamily="34" charset="0"/>
                <a:ea typeface="Tahoma" panose="020B0604030504040204" pitchFamily="34" charset="0"/>
                <a:cs typeface="Tahoma" panose="020B0604030504040204" pitchFamily="34" charset="0"/>
              </a:rPr>
              <a:t>the Spirit of God</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Now </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we have received </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not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 spirit of the world</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but </a:t>
            </a:r>
            <a:r>
              <a:rPr lang="en-US" sz="3600" b="0" i="0" dirty="0">
                <a:solidFill>
                  <a:srgbClr val="FF00FF"/>
                </a:solidFill>
                <a:effectLst/>
                <a:latin typeface="Tahoma" panose="020B0604030504040204" pitchFamily="34" charset="0"/>
                <a:ea typeface="Tahoma" panose="020B0604030504040204" pitchFamily="34" charset="0"/>
                <a:cs typeface="Tahoma" panose="020B0604030504040204" pitchFamily="34" charset="0"/>
              </a:rPr>
              <a:t>the Spirit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who is from God</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that we might understand</a:t>
            </a:r>
          </a:p>
          <a:p>
            <a:pPr marL="0" indent="0" algn="ctr">
              <a:buNone/>
            </a:pP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things </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freely given us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by God</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And </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we impart this </a:t>
            </a:r>
            <a:r>
              <a:rPr lang="en-US" sz="3600" b="0" i="0" dirty="0">
                <a:solidFill>
                  <a:srgbClr val="FF00FF"/>
                </a:solidFill>
                <a:effectLst/>
                <a:latin typeface="Tahoma" panose="020B0604030504040204" pitchFamily="34" charset="0"/>
                <a:ea typeface="Tahoma" panose="020B0604030504040204" pitchFamily="34" charset="0"/>
                <a:cs typeface="Tahoma" panose="020B0604030504040204" pitchFamily="34" charset="0"/>
              </a:rPr>
              <a:t>in words </a:t>
            </a:r>
            <a:r>
              <a:rPr lang="en-US" sz="36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not</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taught by human wisdom</a:t>
            </a:r>
          </a:p>
          <a:p>
            <a:pPr marL="0" indent="0" algn="ctr">
              <a:buNone/>
            </a:pPr>
            <a:r>
              <a:rPr lang="en-US" sz="36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but</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0" i="0" dirty="0">
                <a:solidFill>
                  <a:srgbClr val="FF00FF"/>
                </a:solidFill>
                <a:effectLst/>
                <a:latin typeface="Tahoma" panose="020B0604030504040204" pitchFamily="34" charset="0"/>
                <a:ea typeface="Tahoma" panose="020B0604030504040204" pitchFamily="34" charset="0"/>
                <a:cs typeface="Tahoma" panose="020B0604030504040204" pitchFamily="34" charset="0"/>
              </a:rPr>
              <a:t>taught by the Spirit</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interpreting </a:t>
            </a:r>
            <a:r>
              <a:rPr lang="en-US" sz="3600" b="0" i="0" dirty="0">
                <a:solidFill>
                  <a:srgbClr val="FF00FF"/>
                </a:solidFill>
                <a:effectLst/>
                <a:latin typeface="Tahoma" panose="020B0604030504040204" pitchFamily="34" charset="0"/>
                <a:ea typeface="Tahoma" panose="020B0604030504040204" pitchFamily="34" charset="0"/>
                <a:cs typeface="Tahoma" panose="020B0604030504040204" pitchFamily="34" charset="0"/>
              </a:rPr>
              <a:t>spiritual truths </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to those who are spiritual</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9255230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FB9883-6CE9-4DEE-CB47-F4C1E7843910}"/>
              </a:ext>
            </a:extLst>
          </p:cNvPr>
          <p:cNvSpPr>
            <a:spLocks noGrp="1"/>
          </p:cNvSpPr>
          <p:nvPr>
            <p:ph idx="1"/>
          </p:nvPr>
        </p:nvSpPr>
        <p:spPr>
          <a:xfrm>
            <a:off x="0" y="0"/>
            <a:ext cx="12192000" cy="6858000"/>
          </a:xfrm>
        </p:spPr>
        <p:txBody>
          <a:bodyPr>
            <a:noAutofit/>
          </a:bodyPr>
          <a:lstStyle/>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…The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natural person does not accept </a:t>
            </a:r>
          </a:p>
          <a:p>
            <a:pPr marL="0" indent="0" algn="ctr">
              <a:buNone/>
            </a:pPr>
            <a:r>
              <a:rPr lang="en-US" sz="3600" b="0" i="0" dirty="0">
                <a:solidFill>
                  <a:srgbClr val="FF00FF"/>
                </a:solidFill>
                <a:effectLst/>
                <a:latin typeface="Tahoma" panose="020B0604030504040204" pitchFamily="34" charset="0"/>
                <a:ea typeface="Tahoma" panose="020B0604030504040204" pitchFamily="34" charset="0"/>
                <a:cs typeface="Tahoma" panose="020B0604030504040204" pitchFamily="34" charset="0"/>
              </a:rPr>
              <a:t>the things of the Spirit of God</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for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they are folly to him</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&amp;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he is not able to understand </a:t>
            </a:r>
            <a:r>
              <a:rPr lang="en-US" sz="3600" b="0" i="0" dirty="0">
                <a:solidFill>
                  <a:srgbClr val="FF00FF"/>
                </a:solidFill>
                <a:effectLst/>
                <a:latin typeface="Tahoma" panose="020B0604030504040204" pitchFamily="34" charset="0"/>
                <a:ea typeface="Tahoma" panose="020B0604030504040204" pitchFamily="34" charset="0"/>
                <a:cs typeface="Tahoma" panose="020B0604030504040204" pitchFamily="34" charset="0"/>
              </a:rPr>
              <a:t>them</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because </a:t>
            </a:r>
            <a:r>
              <a:rPr lang="en-US" sz="3600" b="0" i="0" dirty="0">
                <a:solidFill>
                  <a:srgbClr val="FF00FF"/>
                </a:solidFill>
                <a:effectLst/>
                <a:latin typeface="Tahoma" panose="020B0604030504040204" pitchFamily="34" charset="0"/>
                <a:ea typeface="Tahoma" panose="020B0604030504040204" pitchFamily="34" charset="0"/>
                <a:cs typeface="Tahoma" panose="020B0604030504040204" pitchFamily="34" charset="0"/>
              </a:rPr>
              <a:t>they are spiritually discerned</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The </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spiritual person </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judges all things,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but is himself to be judged by no one.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“For who has understood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mind of the Lord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so as to instruct him?”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But </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we have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mind of Christ</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(1 Corinthians 1:18-2:16)</a:t>
            </a:r>
          </a:p>
        </p:txBody>
      </p:sp>
    </p:spTree>
    <p:extLst>
      <p:ext uri="{BB962C8B-B14F-4D97-AF65-F5344CB8AC3E}">
        <p14:creationId xmlns:p14="http://schemas.microsoft.com/office/powerpoint/2010/main" val="29067663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B5122-9323-79A0-9C85-97110F6B2627}"/>
              </a:ext>
            </a:extLst>
          </p:cNvPr>
          <p:cNvSpPr>
            <a:spLocks noGrp="1"/>
          </p:cNvSpPr>
          <p:nvPr>
            <p:ph type="title"/>
          </p:nvPr>
        </p:nvSpPr>
        <p:spPr>
          <a:xfrm>
            <a:off x="0" y="1"/>
            <a:ext cx="12192000" cy="1690688"/>
          </a:xfrm>
        </p:spPr>
        <p:txBody>
          <a:bodyPr>
            <a:noAutofit/>
          </a:bodyPr>
          <a:lstStyle/>
          <a:p>
            <a:pPr algn="ctr"/>
            <a:br>
              <a:rPr lang="en-US" sz="5000" dirty="0">
                <a:solidFill>
                  <a:srgbClr val="00B0F0"/>
                </a:solidFill>
                <a:effectLst/>
                <a:latin typeface="Tahoma" panose="020B0604030504040204" pitchFamily="34" charset="0"/>
                <a:ea typeface="Tahoma" panose="020B0604030504040204" pitchFamily="34" charset="0"/>
                <a:cs typeface="Tahoma" panose="020B0604030504040204" pitchFamily="34" charset="0"/>
              </a:rPr>
            </a:br>
            <a:r>
              <a:rPr lang="en-US" sz="4600" b="1" dirty="0">
                <a:solidFill>
                  <a:srgbClr val="00B0F0"/>
                </a:solidFill>
                <a:effectLst/>
                <a:latin typeface="Tahoma" panose="020B0604030504040204" pitchFamily="34" charset="0"/>
                <a:ea typeface="Tahoma" panose="020B0604030504040204" pitchFamily="34" charset="0"/>
                <a:cs typeface="Tahoma" panose="020B0604030504040204" pitchFamily="34" charset="0"/>
              </a:rPr>
              <a:t>How Does God Make Foolish </a:t>
            </a:r>
            <a:r>
              <a:rPr lang="en-US" sz="4600" b="1"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 Wisdom </a:t>
            </a:r>
            <a:br>
              <a:rPr lang="en-US" sz="4600" b="1" dirty="0">
                <a:solidFill>
                  <a:srgbClr val="FF0000"/>
                </a:solidFill>
                <a:effectLst/>
                <a:latin typeface="Tahoma" panose="020B0604030504040204" pitchFamily="34" charset="0"/>
                <a:ea typeface="Tahoma" panose="020B0604030504040204" pitchFamily="34" charset="0"/>
                <a:cs typeface="Tahoma" panose="020B0604030504040204" pitchFamily="34" charset="0"/>
              </a:rPr>
            </a:br>
            <a:r>
              <a:rPr lang="en-US" sz="4600" b="1" dirty="0">
                <a:solidFill>
                  <a:srgbClr val="FF0000"/>
                </a:solidFill>
                <a:effectLst/>
                <a:latin typeface="Tahoma" panose="020B0604030504040204" pitchFamily="34" charset="0"/>
                <a:ea typeface="Tahoma" panose="020B0604030504040204" pitchFamily="34" charset="0"/>
                <a:cs typeface="Tahoma" panose="020B0604030504040204" pitchFamily="34" charset="0"/>
              </a:rPr>
              <a:t>of the World </a:t>
            </a:r>
            <a:r>
              <a:rPr lang="en-US" sz="4600" b="1" dirty="0">
                <a:solidFill>
                  <a:srgbClr val="00B0F0"/>
                </a:solidFill>
                <a:effectLst/>
                <a:latin typeface="Tahoma" panose="020B0604030504040204" pitchFamily="34" charset="0"/>
                <a:ea typeface="Tahoma" panose="020B0604030504040204" pitchFamily="34" charset="0"/>
                <a:cs typeface="Tahoma" panose="020B0604030504040204" pitchFamily="34" charset="0"/>
              </a:rPr>
              <a:t>&amp; Save the Sinner?</a:t>
            </a:r>
            <a:br>
              <a:rPr lang="en-US" sz="4600" b="1" dirty="0">
                <a:solidFill>
                  <a:srgbClr val="00B0F0"/>
                </a:solidFill>
                <a:effectLst/>
                <a:latin typeface="Tahoma" panose="020B0604030504040204" pitchFamily="34" charset="0"/>
                <a:ea typeface="Tahoma" panose="020B0604030504040204" pitchFamily="34" charset="0"/>
                <a:cs typeface="Tahoma" panose="020B0604030504040204" pitchFamily="34" charset="0"/>
              </a:rPr>
            </a:br>
            <a:endParaRPr lang="en-US" sz="4600" b="1" dirty="0">
              <a:solidFill>
                <a:srgbClr val="00B0F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E9B1DB19-453D-B3D8-5B78-63F13E335847}"/>
              </a:ext>
            </a:extLst>
          </p:cNvPr>
          <p:cNvSpPr>
            <a:spLocks noGrp="1"/>
          </p:cNvSpPr>
          <p:nvPr>
            <p:ph idx="1"/>
          </p:nvPr>
        </p:nvSpPr>
        <p:spPr>
          <a:xfrm>
            <a:off x="0" y="1690689"/>
            <a:ext cx="12192000" cy="5167310"/>
          </a:xfrm>
        </p:spPr>
        <p:txBody>
          <a:bodyPr/>
          <a:lstStyle/>
          <a:p>
            <a:pPr marL="0" marR="0" indent="0">
              <a:lnSpc>
                <a:spcPct val="107000"/>
              </a:lnSpc>
              <a:spcBef>
                <a:spcPts val="0"/>
              </a:spcBef>
              <a:spcAft>
                <a:spcPts val="800"/>
              </a:spcAft>
              <a:buNone/>
            </a:pPr>
            <a:endParaRPr lang="en-US" sz="4000" b="1"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marR="0" indent="0" algn="ctr">
              <a:lnSpc>
                <a:spcPct val="107000"/>
              </a:lnSpc>
              <a:spcBef>
                <a:spcPts val="0"/>
              </a:spcBef>
              <a:spcAft>
                <a:spcPts val="800"/>
              </a:spcAft>
              <a:buNone/>
            </a:pPr>
            <a:r>
              <a:rPr lang="en-US" sz="4000" dirty="0">
                <a:solidFill>
                  <a:schemeClr val="bg1"/>
                </a:solidFill>
                <a:effectLst/>
                <a:latin typeface="Tahoma" panose="020B0604030504040204" pitchFamily="34" charset="0"/>
                <a:ea typeface="Tahoma" panose="020B0604030504040204" pitchFamily="34" charset="0"/>
                <a:cs typeface="Tahoma" panose="020B0604030504040204" pitchFamily="34" charset="0"/>
              </a:rPr>
              <a:t>By Preaching Christ Crucified </a:t>
            </a:r>
          </a:p>
          <a:p>
            <a:pPr marL="0" marR="0" indent="0" algn="ctr">
              <a:lnSpc>
                <a:spcPct val="107000"/>
              </a:lnSpc>
              <a:spcBef>
                <a:spcPts val="0"/>
              </a:spcBef>
              <a:spcAft>
                <a:spcPts val="800"/>
              </a:spcAft>
              <a:buNone/>
            </a:pPr>
            <a:r>
              <a:rPr lang="en-US" sz="4000" dirty="0">
                <a:solidFill>
                  <a:schemeClr val="bg1"/>
                </a:solidFill>
                <a:effectLst/>
                <a:latin typeface="Tahoma" panose="020B0604030504040204" pitchFamily="34" charset="0"/>
                <a:ea typeface="Tahoma" panose="020B0604030504040204" pitchFamily="34" charset="0"/>
                <a:cs typeface="Tahoma" panose="020B0604030504040204" pitchFamily="34" charset="0"/>
              </a:rPr>
              <a:t>to Save the Obedient Believer</a:t>
            </a:r>
          </a:p>
          <a:p>
            <a:pPr marL="0" marR="0" indent="0" algn="ctr">
              <a:lnSpc>
                <a:spcPct val="107000"/>
              </a:lnSpc>
              <a:spcBef>
                <a:spcPts val="0"/>
              </a:spcBef>
              <a:spcAft>
                <a:spcPts val="800"/>
              </a:spcAft>
              <a:buNone/>
            </a:pPr>
            <a:r>
              <a:rPr lang="en-US" sz="4000" dirty="0">
                <a:solidFill>
                  <a:schemeClr val="bg1"/>
                </a:solidFill>
                <a:effectLst/>
                <a:latin typeface="Tahoma" panose="020B0604030504040204" pitchFamily="34" charset="0"/>
                <a:ea typeface="Tahoma" panose="020B0604030504040204" pitchFamily="34" charset="0"/>
                <a:cs typeface="Tahoma" panose="020B0604030504040204" pitchFamily="34" charset="0"/>
              </a:rPr>
              <a:t>(1 Corinthians 1:18-24; 2:1-16; Matthew 12:38-41; </a:t>
            </a:r>
          </a:p>
          <a:p>
            <a:pPr marL="0" marR="0" indent="0" algn="ctr">
              <a:lnSpc>
                <a:spcPct val="107000"/>
              </a:lnSpc>
              <a:spcBef>
                <a:spcPts val="0"/>
              </a:spcBef>
              <a:spcAft>
                <a:spcPts val="800"/>
              </a:spcAft>
              <a:buNone/>
            </a:pPr>
            <a:r>
              <a:rPr lang="en-US" sz="4000" dirty="0">
                <a:solidFill>
                  <a:schemeClr val="bg1"/>
                </a:solidFill>
                <a:effectLst/>
                <a:latin typeface="Tahoma" panose="020B0604030504040204" pitchFamily="34" charset="0"/>
                <a:ea typeface="Tahoma" panose="020B0604030504040204" pitchFamily="34" charset="0"/>
                <a:cs typeface="Tahoma" panose="020B0604030504040204" pitchFamily="34" charset="0"/>
              </a:rPr>
              <a:t>Mark 16:16; Acts 2:36-47; 4:12; 2 Cor. 13:4)  </a:t>
            </a:r>
          </a:p>
          <a:p>
            <a:pPr marL="0" marR="0" indent="0">
              <a:lnSpc>
                <a:spcPct val="107000"/>
              </a:lnSpc>
              <a:spcBef>
                <a:spcPts val="0"/>
              </a:spcBef>
              <a:spcAft>
                <a:spcPts val="800"/>
              </a:spcAft>
              <a:buNone/>
            </a:pPr>
            <a:endParaRPr lang="en-US" sz="37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marR="0" indent="0">
              <a:lnSpc>
                <a:spcPct val="107000"/>
              </a:lnSpc>
              <a:spcBef>
                <a:spcPts val="0"/>
              </a:spcBef>
              <a:spcAft>
                <a:spcPts val="800"/>
              </a:spcAft>
              <a:buNone/>
            </a:pPr>
            <a:endParaRPr lang="en-US" sz="37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p>
        </p:txBody>
      </p:sp>
    </p:spTree>
    <p:extLst>
      <p:ext uri="{BB962C8B-B14F-4D97-AF65-F5344CB8AC3E}">
        <p14:creationId xmlns:p14="http://schemas.microsoft.com/office/powerpoint/2010/main" val="3974747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1990</TotalTime>
  <Words>1241</Words>
  <Application>Microsoft Office PowerPoint</Application>
  <PresentationFormat>Widescreen</PresentationFormat>
  <Paragraphs>114</Paragraphs>
  <Slides>12</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Tahoma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How Does God Make Foolish the Wisdom  of the World &amp; Save the Sinner? </vt:lpstr>
      <vt:lpstr> How Does God Make Foolish the Wisdom  of the World &amp; Save the Sinner? </vt:lpstr>
      <vt:lpstr> How Does God Make Foolish the Wisdom  of the World &amp; Save the Sinner? </vt:lpstr>
      <vt:lpstr> The Natural Person Considers it Foolish to be Baptized for the Forgiveness of Sins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Bettye Locklair</dc:creator>
  <cp:lastModifiedBy>Bettye Locklair</cp:lastModifiedBy>
  <cp:revision>7</cp:revision>
  <dcterms:created xsi:type="dcterms:W3CDTF">2023-01-28T01:20:02Z</dcterms:created>
  <dcterms:modified xsi:type="dcterms:W3CDTF">2023-01-29T13:37:59Z</dcterms:modified>
</cp:coreProperties>
</file>