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8" r:id="rId2"/>
    <p:sldId id="256" r:id="rId3"/>
    <p:sldId id="269" r:id="rId4"/>
    <p:sldId id="257" r:id="rId5"/>
    <p:sldId id="259" r:id="rId6"/>
    <p:sldId id="260" r:id="rId7"/>
    <p:sldId id="261" r:id="rId8"/>
    <p:sldId id="263" r:id="rId9"/>
    <p:sldId id="265" r:id="rId10"/>
    <p:sldId id="266" r:id="rId11"/>
    <p:sldId id="264" r:id="rId12"/>
    <p:sldId id="267"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66"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EE64B356-0D2C-4554-9CC7-7A2E1C989059}" type="datetimeFigureOut">
              <a:rPr lang="en-US" smtClean="0"/>
              <a:t>4/8/2023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A44FD6-AC04-495C-A937-9E0B74856481}" type="slidenum">
              <a:rPr lang="en-US" smtClean="0"/>
              <a:t>‹#›</a:t>
            </a:fld>
            <a:endParaRPr lang="en-US"/>
          </a:p>
        </p:txBody>
      </p:sp>
    </p:spTree>
    <p:extLst>
      <p:ext uri="{BB962C8B-B14F-4D97-AF65-F5344CB8AC3E}">
        <p14:creationId xmlns:p14="http://schemas.microsoft.com/office/powerpoint/2010/main" val="1803913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biblegateway.com/passage/?search=matthew+7%3A13-14&amp;version=ESV#fen-ESV-23330a"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you thinking in your heart?  It starts with the mind. Be careful little mind what you think for the Father up above is looking down with love so be careful little mind what you think.</a:t>
            </a:r>
          </a:p>
        </p:txBody>
      </p:sp>
      <p:sp>
        <p:nvSpPr>
          <p:cNvPr id="4" name="Slide Number Placeholder 3"/>
          <p:cNvSpPr>
            <a:spLocks noGrp="1"/>
          </p:cNvSpPr>
          <p:nvPr>
            <p:ph type="sldNum" sz="quarter" idx="5"/>
          </p:nvPr>
        </p:nvSpPr>
        <p:spPr/>
        <p:txBody>
          <a:bodyPr/>
          <a:lstStyle/>
          <a:p>
            <a:fld id="{EB09EB0E-D07C-4405-8EEE-8E6ADD6E97B4}" type="slidenum">
              <a:rPr lang="en-US" smtClean="0"/>
              <a:t>2</a:t>
            </a:fld>
            <a:endParaRPr lang="en-US"/>
          </a:p>
        </p:txBody>
      </p:sp>
    </p:spTree>
    <p:extLst>
      <p:ext uri="{BB962C8B-B14F-4D97-AF65-F5344CB8AC3E}">
        <p14:creationId xmlns:p14="http://schemas.microsoft.com/office/powerpoint/2010/main" val="2323544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Matthew 7:13-14 </a:t>
            </a:r>
            <a:r>
              <a:rPr lang="en-US" b="0" i="0" dirty="0">
                <a:solidFill>
                  <a:srgbClr val="000000"/>
                </a:solidFill>
                <a:effectLst/>
                <a:latin typeface="system-ui"/>
              </a:rPr>
              <a:t>“Enter by the narrow gate. For the gate is wide and the way is easy</a:t>
            </a:r>
            <a:r>
              <a:rPr lang="en-US" b="0" i="0" baseline="30000" dirty="0">
                <a:solidFill>
                  <a:srgbClr val="000000"/>
                </a:solidFill>
                <a:effectLst/>
                <a:latin typeface="system-ui"/>
              </a:rPr>
              <a:t>[</a:t>
            </a:r>
            <a:r>
              <a:rPr lang="en-US" b="0" i="0" baseline="30000" dirty="0">
                <a:solidFill>
                  <a:srgbClr val="4A4A4A"/>
                </a:solidFill>
                <a:effectLst/>
                <a:latin typeface="system-ui"/>
                <a:hlinkClick r:id="rId3" tooltip="See footnote a"/>
              </a:rPr>
              <a:t>a</a:t>
            </a:r>
            <a:r>
              <a:rPr lang="en-US" b="0" i="0" baseline="30000" dirty="0">
                <a:solidFill>
                  <a:srgbClr val="000000"/>
                </a:solidFill>
                <a:effectLst/>
                <a:latin typeface="system-ui"/>
              </a:rPr>
              <a:t>]</a:t>
            </a:r>
            <a:r>
              <a:rPr lang="en-US" b="0" i="0" dirty="0">
                <a:solidFill>
                  <a:srgbClr val="000000"/>
                </a:solidFill>
                <a:effectLst/>
                <a:latin typeface="system-ui"/>
              </a:rPr>
              <a:t> that leads to destruction, and those who enter by it are many. </a:t>
            </a:r>
            <a:r>
              <a:rPr lang="en-US" b="1" i="0" baseline="30000" dirty="0">
                <a:solidFill>
                  <a:srgbClr val="000000"/>
                </a:solidFill>
                <a:effectLst/>
                <a:latin typeface="system-ui"/>
              </a:rPr>
              <a:t>14 </a:t>
            </a:r>
            <a:r>
              <a:rPr lang="en-US" b="0" i="0" dirty="0">
                <a:solidFill>
                  <a:srgbClr val="000000"/>
                </a:solidFill>
                <a:effectLst/>
                <a:latin typeface="system-ui"/>
              </a:rPr>
              <a:t>For the gate is narrow and the way is hard that leads to life, and those who find it are few.</a:t>
            </a:r>
            <a:endParaRPr lang="en-US" dirty="0"/>
          </a:p>
        </p:txBody>
      </p:sp>
      <p:sp>
        <p:nvSpPr>
          <p:cNvPr id="4" name="Slide Number Placeholder 3"/>
          <p:cNvSpPr>
            <a:spLocks noGrp="1"/>
          </p:cNvSpPr>
          <p:nvPr>
            <p:ph type="sldNum" sz="quarter" idx="5"/>
          </p:nvPr>
        </p:nvSpPr>
        <p:spPr/>
        <p:txBody>
          <a:bodyPr/>
          <a:lstStyle/>
          <a:p>
            <a:fld id="{EB09EB0E-D07C-4405-8EEE-8E6ADD6E97B4}" type="slidenum">
              <a:rPr lang="en-US" smtClean="0"/>
              <a:t>11</a:t>
            </a:fld>
            <a:endParaRPr lang="en-US"/>
          </a:p>
        </p:txBody>
      </p:sp>
    </p:spTree>
    <p:extLst>
      <p:ext uri="{BB962C8B-B14F-4D97-AF65-F5344CB8AC3E}">
        <p14:creationId xmlns:p14="http://schemas.microsoft.com/office/powerpoint/2010/main" val="1590974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the conversions in the book of Acts answered God’s call to be baptized and buried that old person of sin in baptism &amp; arose to walk in newness of life with a good conscience their hearts being sprinkled clean (not bodies- sprinkling is not baptism).  Simon the sorcerer, Ethiopian eunuch answered God’s call to be baptized, Lydia &amp; her household, Philippian jailer &amp; his household, the Corinthians, Paul we are all baptized (not as an outward sign of an inward grace that we’re already saved) but an answer to God for a good conscience through the resurrection of Christ from the dead. What about you?</a:t>
            </a:r>
          </a:p>
        </p:txBody>
      </p:sp>
      <p:sp>
        <p:nvSpPr>
          <p:cNvPr id="4" name="Slide Number Placeholder 3"/>
          <p:cNvSpPr>
            <a:spLocks noGrp="1"/>
          </p:cNvSpPr>
          <p:nvPr>
            <p:ph type="sldNum" sz="quarter" idx="5"/>
          </p:nvPr>
        </p:nvSpPr>
        <p:spPr/>
        <p:txBody>
          <a:bodyPr/>
          <a:lstStyle/>
          <a:p>
            <a:fld id="{EB09EB0E-D07C-4405-8EEE-8E6ADD6E97B4}" type="slidenum">
              <a:rPr lang="en-US" smtClean="0"/>
              <a:t>12</a:t>
            </a:fld>
            <a:endParaRPr lang="en-US"/>
          </a:p>
        </p:txBody>
      </p:sp>
    </p:spTree>
    <p:extLst>
      <p:ext uri="{BB962C8B-B14F-4D97-AF65-F5344CB8AC3E}">
        <p14:creationId xmlns:p14="http://schemas.microsoft.com/office/powerpoint/2010/main" val="1138993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Intellect, emotions, will, and conscience.  When someone gets caught in the wicked thing they said or did the excuse is that’s not me.  It is you.  And we need to own up to it, repent &amp; confess for what we’ve done that is wrong.</a:t>
            </a:r>
          </a:p>
        </p:txBody>
      </p:sp>
      <p:sp>
        <p:nvSpPr>
          <p:cNvPr id="4" name="Slide Number Placeholder 3"/>
          <p:cNvSpPr>
            <a:spLocks noGrp="1"/>
          </p:cNvSpPr>
          <p:nvPr>
            <p:ph type="sldNum" sz="quarter" idx="5"/>
          </p:nvPr>
        </p:nvSpPr>
        <p:spPr/>
        <p:txBody>
          <a:bodyPr/>
          <a:lstStyle/>
          <a:p>
            <a:fld id="{EB09EB0E-D07C-4405-8EEE-8E6ADD6E97B4}" type="slidenum">
              <a:rPr lang="en-US" smtClean="0"/>
              <a:t>3</a:t>
            </a:fld>
            <a:endParaRPr lang="en-US"/>
          </a:p>
        </p:txBody>
      </p:sp>
    </p:spTree>
    <p:extLst>
      <p:ext uri="{BB962C8B-B14F-4D97-AF65-F5344CB8AC3E}">
        <p14:creationId xmlns:p14="http://schemas.microsoft.com/office/powerpoint/2010/main" val="2578186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you thinking in your heart?  The conscience. At Calvary, By God’s word at last my sin I learned then I trembled at the law I spurned ‘till my guilty soul imploring turned to Calvary.  How shall the young secure their heart &amp; guard their lives from sin.  To keep the conscience clean. </a:t>
            </a:r>
          </a:p>
        </p:txBody>
      </p:sp>
      <p:sp>
        <p:nvSpPr>
          <p:cNvPr id="4" name="Slide Number Placeholder 3"/>
          <p:cNvSpPr>
            <a:spLocks noGrp="1"/>
          </p:cNvSpPr>
          <p:nvPr>
            <p:ph type="sldNum" sz="quarter" idx="5"/>
          </p:nvPr>
        </p:nvSpPr>
        <p:spPr/>
        <p:txBody>
          <a:bodyPr/>
          <a:lstStyle/>
          <a:p>
            <a:fld id="{02A44FD6-AC04-495C-A937-9E0B74856481}" type="slidenum">
              <a:rPr lang="en-US" smtClean="0"/>
              <a:t>4</a:t>
            </a:fld>
            <a:endParaRPr lang="en-US"/>
          </a:p>
        </p:txBody>
      </p:sp>
    </p:spTree>
    <p:extLst>
      <p:ext uri="{BB962C8B-B14F-4D97-AF65-F5344CB8AC3E}">
        <p14:creationId xmlns:p14="http://schemas.microsoft.com/office/powerpoint/2010/main" val="3373906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Intellect, emotions, will, and conscience.  </a:t>
            </a:r>
          </a:p>
        </p:txBody>
      </p:sp>
      <p:sp>
        <p:nvSpPr>
          <p:cNvPr id="4" name="Slide Number Placeholder 3"/>
          <p:cNvSpPr>
            <a:spLocks noGrp="1"/>
          </p:cNvSpPr>
          <p:nvPr>
            <p:ph type="sldNum" sz="quarter" idx="5"/>
          </p:nvPr>
        </p:nvSpPr>
        <p:spPr/>
        <p:txBody>
          <a:bodyPr/>
          <a:lstStyle/>
          <a:p>
            <a:fld id="{EB09EB0E-D07C-4405-8EEE-8E6ADD6E97B4}" type="slidenum">
              <a:rPr lang="en-US" smtClean="0"/>
              <a:t>5</a:t>
            </a:fld>
            <a:endParaRPr lang="en-US"/>
          </a:p>
        </p:txBody>
      </p:sp>
    </p:spTree>
    <p:extLst>
      <p:ext uri="{BB962C8B-B14F-4D97-AF65-F5344CB8AC3E}">
        <p14:creationId xmlns:p14="http://schemas.microsoft.com/office/powerpoint/2010/main" val="859916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09EB0E-D07C-4405-8EEE-8E6ADD6E97B4}" type="slidenum">
              <a:rPr lang="en-US" smtClean="0"/>
              <a:t>6</a:t>
            </a:fld>
            <a:endParaRPr lang="en-US"/>
          </a:p>
        </p:txBody>
      </p:sp>
    </p:spTree>
    <p:extLst>
      <p:ext uri="{BB962C8B-B14F-4D97-AF65-F5344CB8AC3E}">
        <p14:creationId xmlns:p14="http://schemas.microsoft.com/office/powerpoint/2010/main" val="1759050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 week- what are you thinking in your mind.  What is your mind &amp; conscience being trained by?  Paul tells Titus many rebellious men who must be silenced.  Cretans are liars who need to be reproved sharply so that they may be sound in the faith. There were many </a:t>
            </a:r>
          </a:p>
        </p:txBody>
      </p:sp>
      <p:sp>
        <p:nvSpPr>
          <p:cNvPr id="4" name="Slide Number Placeholder 3"/>
          <p:cNvSpPr>
            <a:spLocks noGrp="1"/>
          </p:cNvSpPr>
          <p:nvPr>
            <p:ph type="sldNum" sz="quarter" idx="5"/>
          </p:nvPr>
        </p:nvSpPr>
        <p:spPr/>
        <p:txBody>
          <a:bodyPr/>
          <a:lstStyle/>
          <a:p>
            <a:fld id="{EB09EB0E-D07C-4405-8EEE-8E6ADD6E97B4}" type="slidenum">
              <a:rPr lang="en-US" smtClean="0"/>
              <a:t>7</a:t>
            </a:fld>
            <a:endParaRPr lang="en-US"/>
          </a:p>
        </p:txBody>
      </p:sp>
    </p:spTree>
    <p:extLst>
      <p:ext uri="{BB962C8B-B14F-4D97-AF65-F5344CB8AC3E}">
        <p14:creationId xmlns:p14="http://schemas.microsoft.com/office/powerpoint/2010/main" val="3452033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Would they have asked that question if Peter told them that all they had to do was believe?  They had to feel the guilt &amp; shame of sin before they knew that there was a way that they could be cleansed of their sins. </a:t>
            </a:r>
          </a:p>
        </p:txBody>
      </p:sp>
      <p:sp>
        <p:nvSpPr>
          <p:cNvPr id="4" name="Slide Number Placeholder 3"/>
          <p:cNvSpPr>
            <a:spLocks noGrp="1"/>
          </p:cNvSpPr>
          <p:nvPr>
            <p:ph type="sldNum" sz="quarter" idx="5"/>
          </p:nvPr>
        </p:nvSpPr>
        <p:spPr/>
        <p:txBody>
          <a:bodyPr/>
          <a:lstStyle/>
          <a:p>
            <a:fld id="{EB09EB0E-D07C-4405-8EEE-8E6ADD6E97B4}" type="slidenum">
              <a:rPr lang="en-US" smtClean="0"/>
              <a:t>8</a:t>
            </a:fld>
            <a:endParaRPr lang="en-US"/>
          </a:p>
        </p:txBody>
      </p:sp>
    </p:spTree>
    <p:extLst>
      <p:ext uri="{BB962C8B-B14F-4D97-AF65-F5344CB8AC3E}">
        <p14:creationId xmlns:p14="http://schemas.microsoft.com/office/powerpoint/2010/main" val="2989783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Would they have asked that question if Peter told them that all they had to do was believe?  They had to feel the guilt &amp; shame of sin before they knew that there was a way that they could be cleansed of their sins. </a:t>
            </a:r>
          </a:p>
        </p:txBody>
      </p:sp>
      <p:sp>
        <p:nvSpPr>
          <p:cNvPr id="4" name="Slide Number Placeholder 3"/>
          <p:cNvSpPr>
            <a:spLocks noGrp="1"/>
          </p:cNvSpPr>
          <p:nvPr>
            <p:ph type="sldNum" sz="quarter" idx="5"/>
          </p:nvPr>
        </p:nvSpPr>
        <p:spPr/>
        <p:txBody>
          <a:bodyPr/>
          <a:lstStyle/>
          <a:p>
            <a:fld id="{EB09EB0E-D07C-4405-8EEE-8E6ADD6E97B4}" type="slidenum">
              <a:rPr lang="en-US" smtClean="0"/>
              <a:t>9</a:t>
            </a:fld>
            <a:endParaRPr lang="en-US"/>
          </a:p>
        </p:txBody>
      </p:sp>
    </p:spTree>
    <p:extLst>
      <p:ext uri="{BB962C8B-B14F-4D97-AF65-F5344CB8AC3E}">
        <p14:creationId xmlns:p14="http://schemas.microsoft.com/office/powerpoint/2010/main" val="165998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Christian you can live with a good conscience and have the peace that passes all understanding that will guard your hearts &amp; minds in Christ Jesus. </a:t>
            </a:r>
          </a:p>
        </p:txBody>
      </p:sp>
      <p:sp>
        <p:nvSpPr>
          <p:cNvPr id="4" name="Slide Number Placeholder 3"/>
          <p:cNvSpPr>
            <a:spLocks noGrp="1"/>
          </p:cNvSpPr>
          <p:nvPr>
            <p:ph type="sldNum" sz="quarter" idx="5"/>
          </p:nvPr>
        </p:nvSpPr>
        <p:spPr/>
        <p:txBody>
          <a:bodyPr/>
          <a:lstStyle/>
          <a:p>
            <a:fld id="{EB09EB0E-D07C-4405-8EEE-8E6ADD6E97B4}" type="slidenum">
              <a:rPr lang="en-US" smtClean="0"/>
              <a:t>10</a:t>
            </a:fld>
            <a:endParaRPr lang="en-US"/>
          </a:p>
        </p:txBody>
      </p:sp>
    </p:spTree>
    <p:extLst>
      <p:ext uri="{BB962C8B-B14F-4D97-AF65-F5344CB8AC3E}">
        <p14:creationId xmlns:p14="http://schemas.microsoft.com/office/powerpoint/2010/main" val="665543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27372-C5D9-B409-0295-8842502EB4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5217318-089C-39E4-AD77-1C8C7A107D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68C18F-6A5C-6C6F-1FCC-7A44911221DE}"/>
              </a:ext>
            </a:extLst>
          </p:cNvPr>
          <p:cNvSpPr>
            <a:spLocks noGrp="1"/>
          </p:cNvSpPr>
          <p:nvPr>
            <p:ph type="dt" sz="half" idx="10"/>
          </p:nvPr>
        </p:nvSpPr>
        <p:spPr/>
        <p:txBody>
          <a:bodyPr/>
          <a:lstStyle/>
          <a:p>
            <a:fld id="{B3696AAB-FC25-4DFD-96B7-41DABCCDE47C}" type="datetimeFigureOut">
              <a:rPr lang="en-US" smtClean="0"/>
              <a:t>4/8/2023</a:t>
            </a:fld>
            <a:endParaRPr lang="en-US"/>
          </a:p>
        </p:txBody>
      </p:sp>
      <p:sp>
        <p:nvSpPr>
          <p:cNvPr id="5" name="Footer Placeholder 4">
            <a:extLst>
              <a:ext uri="{FF2B5EF4-FFF2-40B4-BE49-F238E27FC236}">
                <a16:creationId xmlns:a16="http://schemas.microsoft.com/office/drawing/2014/main" id="{56196F65-1DCF-7622-A1D2-BEB919EB16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27E8F3-ED02-5C2A-E276-EFF15B79F775}"/>
              </a:ext>
            </a:extLst>
          </p:cNvPr>
          <p:cNvSpPr>
            <a:spLocks noGrp="1"/>
          </p:cNvSpPr>
          <p:nvPr>
            <p:ph type="sldNum" sz="quarter" idx="12"/>
          </p:nvPr>
        </p:nvSpPr>
        <p:spPr/>
        <p:txBody>
          <a:bodyPr/>
          <a:lstStyle/>
          <a:p>
            <a:fld id="{CC327221-CC83-43BA-8E29-8DCCC814736B}" type="slidenum">
              <a:rPr lang="en-US" smtClean="0"/>
              <a:t>‹#›</a:t>
            </a:fld>
            <a:endParaRPr lang="en-US"/>
          </a:p>
        </p:txBody>
      </p:sp>
    </p:spTree>
    <p:extLst>
      <p:ext uri="{BB962C8B-B14F-4D97-AF65-F5344CB8AC3E}">
        <p14:creationId xmlns:p14="http://schemas.microsoft.com/office/powerpoint/2010/main" val="1267223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53CDD-691A-D933-5330-0AD96F9230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6BE7A0B-E599-1C3B-17C9-D0D5849372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3E7532-661B-8A07-E49D-0225E153C0E8}"/>
              </a:ext>
            </a:extLst>
          </p:cNvPr>
          <p:cNvSpPr>
            <a:spLocks noGrp="1"/>
          </p:cNvSpPr>
          <p:nvPr>
            <p:ph type="dt" sz="half" idx="10"/>
          </p:nvPr>
        </p:nvSpPr>
        <p:spPr/>
        <p:txBody>
          <a:bodyPr/>
          <a:lstStyle/>
          <a:p>
            <a:fld id="{B3696AAB-FC25-4DFD-96B7-41DABCCDE47C}" type="datetimeFigureOut">
              <a:rPr lang="en-US" smtClean="0"/>
              <a:t>4/8/2023</a:t>
            </a:fld>
            <a:endParaRPr lang="en-US"/>
          </a:p>
        </p:txBody>
      </p:sp>
      <p:sp>
        <p:nvSpPr>
          <p:cNvPr id="5" name="Footer Placeholder 4">
            <a:extLst>
              <a:ext uri="{FF2B5EF4-FFF2-40B4-BE49-F238E27FC236}">
                <a16:creationId xmlns:a16="http://schemas.microsoft.com/office/drawing/2014/main" id="{1D37DFD1-2F0B-C354-269A-BF8071E824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E15728-9C6C-A151-47AA-B93059E91FAF}"/>
              </a:ext>
            </a:extLst>
          </p:cNvPr>
          <p:cNvSpPr>
            <a:spLocks noGrp="1"/>
          </p:cNvSpPr>
          <p:nvPr>
            <p:ph type="sldNum" sz="quarter" idx="12"/>
          </p:nvPr>
        </p:nvSpPr>
        <p:spPr/>
        <p:txBody>
          <a:bodyPr/>
          <a:lstStyle/>
          <a:p>
            <a:fld id="{CC327221-CC83-43BA-8E29-8DCCC814736B}" type="slidenum">
              <a:rPr lang="en-US" smtClean="0"/>
              <a:t>‹#›</a:t>
            </a:fld>
            <a:endParaRPr lang="en-US"/>
          </a:p>
        </p:txBody>
      </p:sp>
    </p:spTree>
    <p:extLst>
      <p:ext uri="{BB962C8B-B14F-4D97-AF65-F5344CB8AC3E}">
        <p14:creationId xmlns:p14="http://schemas.microsoft.com/office/powerpoint/2010/main" val="164754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C1AD70-D536-2211-F2E4-BC20B38C3A2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E04D7A9-0E3A-760F-FFF4-2DA67ABC0A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05D40C-29EE-3F32-C872-414E7E7FA2EA}"/>
              </a:ext>
            </a:extLst>
          </p:cNvPr>
          <p:cNvSpPr>
            <a:spLocks noGrp="1"/>
          </p:cNvSpPr>
          <p:nvPr>
            <p:ph type="dt" sz="half" idx="10"/>
          </p:nvPr>
        </p:nvSpPr>
        <p:spPr/>
        <p:txBody>
          <a:bodyPr/>
          <a:lstStyle/>
          <a:p>
            <a:fld id="{B3696AAB-FC25-4DFD-96B7-41DABCCDE47C}" type="datetimeFigureOut">
              <a:rPr lang="en-US" smtClean="0"/>
              <a:t>4/8/2023</a:t>
            </a:fld>
            <a:endParaRPr lang="en-US"/>
          </a:p>
        </p:txBody>
      </p:sp>
      <p:sp>
        <p:nvSpPr>
          <p:cNvPr id="5" name="Footer Placeholder 4">
            <a:extLst>
              <a:ext uri="{FF2B5EF4-FFF2-40B4-BE49-F238E27FC236}">
                <a16:creationId xmlns:a16="http://schemas.microsoft.com/office/drawing/2014/main" id="{DB5FA21B-00BA-6B1A-5D29-639B3AF2CB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F17979-F3F2-C9D6-50A7-424DA07728B7}"/>
              </a:ext>
            </a:extLst>
          </p:cNvPr>
          <p:cNvSpPr>
            <a:spLocks noGrp="1"/>
          </p:cNvSpPr>
          <p:nvPr>
            <p:ph type="sldNum" sz="quarter" idx="12"/>
          </p:nvPr>
        </p:nvSpPr>
        <p:spPr/>
        <p:txBody>
          <a:bodyPr/>
          <a:lstStyle/>
          <a:p>
            <a:fld id="{CC327221-CC83-43BA-8E29-8DCCC814736B}" type="slidenum">
              <a:rPr lang="en-US" smtClean="0"/>
              <a:t>‹#›</a:t>
            </a:fld>
            <a:endParaRPr lang="en-US"/>
          </a:p>
        </p:txBody>
      </p:sp>
    </p:spTree>
    <p:extLst>
      <p:ext uri="{BB962C8B-B14F-4D97-AF65-F5344CB8AC3E}">
        <p14:creationId xmlns:p14="http://schemas.microsoft.com/office/powerpoint/2010/main" val="76542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637A3-4EF7-D193-D5E6-84B5017CEB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D65326-96BE-A58A-AFCE-1B9D53BB48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6B7511-E45E-E503-E3E0-5B09D94C0A1A}"/>
              </a:ext>
            </a:extLst>
          </p:cNvPr>
          <p:cNvSpPr>
            <a:spLocks noGrp="1"/>
          </p:cNvSpPr>
          <p:nvPr>
            <p:ph type="dt" sz="half" idx="10"/>
          </p:nvPr>
        </p:nvSpPr>
        <p:spPr/>
        <p:txBody>
          <a:bodyPr/>
          <a:lstStyle/>
          <a:p>
            <a:fld id="{B3696AAB-FC25-4DFD-96B7-41DABCCDE47C}" type="datetimeFigureOut">
              <a:rPr lang="en-US" smtClean="0"/>
              <a:t>4/8/2023</a:t>
            </a:fld>
            <a:endParaRPr lang="en-US"/>
          </a:p>
        </p:txBody>
      </p:sp>
      <p:sp>
        <p:nvSpPr>
          <p:cNvPr id="5" name="Footer Placeholder 4">
            <a:extLst>
              <a:ext uri="{FF2B5EF4-FFF2-40B4-BE49-F238E27FC236}">
                <a16:creationId xmlns:a16="http://schemas.microsoft.com/office/drawing/2014/main" id="{D2E782C3-17CE-CF3E-90C8-959D31F822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C20B2D-E216-2117-CA29-173B12CF20F1}"/>
              </a:ext>
            </a:extLst>
          </p:cNvPr>
          <p:cNvSpPr>
            <a:spLocks noGrp="1"/>
          </p:cNvSpPr>
          <p:nvPr>
            <p:ph type="sldNum" sz="quarter" idx="12"/>
          </p:nvPr>
        </p:nvSpPr>
        <p:spPr/>
        <p:txBody>
          <a:bodyPr/>
          <a:lstStyle/>
          <a:p>
            <a:fld id="{CC327221-CC83-43BA-8E29-8DCCC814736B}" type="slidenum">
              <a:rPr lang="en-US" smtClean="0"/>
              <a:t>‹#›</a:t>
            </a:fld>
            <a:endParaRPr lang="en-US"/>
          </a:p>
        </p:txBody>
      </p:sp>
    </p:spTree>
    <p:extLst>
      <p:ext uri="{BB962C8B-B14F-4D97-AF65-F5344CB8AC3E}">
        <p14:creationId xmlns:p14="http://schemas.microsoft.com/office/powerpoint/2010/main" val="525696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F7A2E-1AC3-A4B3-7A7D-E70E0217E4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F8F03B-EB7F-849B-805A-8A057ADA8A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A3FB47-1CF3-6852-C622-2A3D886F02FB}"/>
              </a:ext>
            </a:extLst>
          </p:cNvPr>
          <p:cNvSpPr>
            <a:spLocks noGrp="1"/>
          </p:cNvSpPr>
          <p:nvPr>
            <p:ph type="dt" sz="half" idx="10"/>
          </p:nvPr>
        </p:nvSpPr>
        <p:spPr/>
        <p:txBody>
          <a:bodyPr/>
          <a:lstStyle/>
          <a:p>
            <a:fld id="{B3696AAB-FC25-4DFD-96B7-41DABCCDE47C}" type="datetimeFigureOut">
              <a:rPr lang="en-US" smtClean="0"/>
              <a:t>4/8/2023</a:t>
            </a:fld>
            <a:endParaRPr lang="en-US"/>
          </a:p>
        </p:txBody>
      </p:sp>
      <p:sp>
        <p:nvSpPr>
          <p:cNvPr id="5" name="Footer Placeholder 4">
            <a:extLst>
              <a:ext uri="{FF2B5EF4-FFF2-40B4-BE49-F238E27FC236}">
                <a16:creationId xmlns:a16="http://schemas.microsoft.com/office/drawing/2014/main" id="{F15FA714-2EF3-8019-3F5A-25B274C199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72FB1-DB7F-FCDB-E913-9DBF0970A57D}"/>
              </a:ext>
            </a:extLst>
          </p:cNvPr>
          <p:cNvSpPr>
            <a:spLocks noGrp="1"/>
          </p:cNvSpPr>
          <p:nvPr>
            <p:ph type="sldNum" sz="quarter" idx="12"/>
          </p:nvPr>
        </p:nvSpPr>
        <p:spPr/>
        <p:txBody>
          <a:bodyPr/>
          <a:lstStyle/>
          <a:p>
            <a:fld id="{CC327221-CC83-43BA-8E29-8DCCC814736B}" type="slidenum">
              <a:rPr lang="en-US" smtClean="0"/>
              <a:t>‹#›</a:t>
            </a:fld>
            <a:endParaRPr lang="en-US"/>
          </a:p>
        </p:txBody>
      </p:sp>
    </p:spTree>
    <p:extLst>
      <p:ext uri="{BB962C8B-B14F-4D97-AF65-F5344CB8AC3E}">
        <p14:creationId xmlns:p14="http://schemas.microsoft.com/office/powerpoint/2010/main" val="1965500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C7F0D-344E-72E7-E9C1-21EC2D1411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0311F7-B7E0-4375-612D-5C043BBF29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E88615D-6D29-079D-042E-CAA7D76CE7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77AB75-843C-6A3F-77D8-10B2468872A5}"/>
              </a:ext>
            </a:extLst>
          </p:cNvPr>
          <p:cNvSpPr>
            <a:spLocks noGrp="1"/>
          </p:cNvSpPr>
          <p:nvPr>
            <p:ph type="dt" sz="half" idx="10"/>
          </p:nvPr>
        </p:nvSpPr>
        <p:spPr/>
        <p:txBody>
          <a:bodyPr/>
          <a:lstStyle/>
          <a:p>
            <a:fld id="{B3696AAB-FC25-4DFD-96B7-41DABCCDE47C}" type="datetimeFigureOut">
              <a:rPr lang="en-US" smtClean="0"/>
              <a:t>4/8/2023</a:t>
            </a:fld>
            <a:endParaRPr lang="en-US"/>
          </a:p>
        </p:txBody>
      </p:sp>
      <p:sp>
        <p:nvSpPr>
          <p:cNvPr id="6" name="Footer Placeholder 5">
            <a:extLst>
              <a:ext uri="{FF2B5EF4-FFF2-40B4-BE49-F238E27FC236}">
                <a16:creationId xmlns:a16="http://schemas.microsoft.com/office/drawing/2014/main" id="{3C4C3A2F-C845-7592-15E3-D98F59D6D5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84783B-B611-D02D-E998-C66BEC84183C}"/>
              </a:ext>
            </a:extLst>
          </p:cNvPr>
          <p:cNvSpPr>
            <a:spLocks noGrp="1"/>
          </p:cNvSpPr>
          <p:nvPr>
            <p:ph type="sldNum" sz="quarter" idx="12"/>
          </p:nvPr>
        </p:nvSpPr>
        <p:spPr/>
        <p:txBody>
          <a:bodyPr/>
          <a:lstStyle/>
          <a:p>
            <a:fld id="{CC327221-CC83-43BA-8E29-8DCCC814736B}" type="slidenum">
              <a:rPr lang="en-US" smtClean="0"/>
              <a:t>‹#›</a:t>
            </a:fld>
            <a:endParaRPr lang="en-US"/>
          </a:p>
        </p:txBody>
      </p:sp>
    </p:spTree>
    <p:extLst>
      <p:ext uri="{BB962C8B-B14F-4D97-AF65-F5344CB8AC3E}">
        <p14:creationId xmlns:p14="http://schemas.microsoft.com/office/powerpoint/2010/main" val="1125672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650-E455-D328-6C94-9529A48503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7852F7-F3D4-DF61-C0B4-6697B05D77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CDEC956-95DA-78E5-DC36-D3981070AE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28CE01-E630-847D-6B6E-43A29628D2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BB8CB1-E3A5-6F3F-E954-68C77AF6C3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A4E74B6-BF06-2F4A-0B13-DED5F774C1BC}"/>
              </a:ext>
            </a:extLst>
          </p:cNvPr>
          <p:cNvSpPr>
            <a:spLocks noGrp="1"/>
          </p:cNvSpPr>
          <p:nvPr>
            <p:ph type="dt" sz="half" idx="10"/>
          </p:nvPr>
        </p:nvSpPr>
        <p:spPr/>
        <p:txBody>
          <a:bodyPr/>
          <a:lstStyle/>
          <a:p>
            <a:fld id="{B3696AAB-FC25-4DFD-96B7-41DABCCDE47C}" type="datetimeFigureOut">
              <a:rPr lang="en-US" smtClean="0"/>
              <a:t>4/8/2023</a:t>
            </a:fld>
            <a:endParaRPr lang="en-US"/>
          </a:p>
        </p:txBody>
      </p:sp>
      <p:sp>
        <p:nvSpPr>
          <p:cNvPr id="8" name="Footer Placeholder 7">
            <a:extLst>
              <a:ext uri="{FF2B5EF4-FFF2-40B4-BE49-F238E27FC236}">
                <a16:creationId xmlns:a16="http://schemas.microsoft.com/office/drawing/2014/main" id="{A141B40B-3FDC-14B5-F3F9-FD2872EC0A3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2888F6-1092-D87E-5650-B1C905D03BEF}"/>
              </a:ext>
            </a:extLst>
          </p:cNvPr>
          <p:cNvSpPr>
            <a:spLocks noGrp="1"/>
          </p:cNvSpPr>
          <p:nvPr>
            <p:ph type="sldNum" sz="quarter" idx="12"/>
          </p:nvPr>
        </p:nvSpPr>
        <p:spPr/>
        <p:txBody>
          <a:bodyPr/>
          <a:lstStyle/>
          <a:p>
            <a:fld id="{CC327221-CC83-43BA-8E29-8DCCC814736B}" type="slidenum">
              <a:rPr lang="en-US" smtClean="0"/>
              <a:t>‹#›</a:t>
            </a:fld>
            <a:endParaRPr lang="en-US"/>
          </a:p>
        </p:txBody>
      </p:sp>
    </p:spTree>
    <p:extLst>
      <p:ext uri="{BB962C8B-B14F-4D97-AF65-F5344CB8AC3E}">
        <p14:creationId xmlns:p14="http://schemas.microsoft.com/office/powerpoint/2010/main" val="2008368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C35D1-33DF-29C8-5592-1E9D86CDD0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830F2D-B14D-9183-21F6-15C8D58A3B6C}"/>
              </a:ext>
            </a:extLst>
          </p:cNvPr>
          <p:cNvSpPr>
            <a:spLocks noGrp="1"/>
          </p:cNvSpPr>
          <p:nvPr>
            <p:ph type="dt" sz="half" idx="10"/>
          </p:nvPr>
        </p:nvSpPr>
        <p:spPr/>
        <p:txBody>
          <a:bodyPr/>
          <a:lstStyle/>
          <a:p>
            <a:fld id="{B3696AAB-FC25-4DFD-96B7-41DABCCDE47C}" type="datetimeFigureOut">
              <a:rPr lang="en-US" smtClean="0"/>
              <a:t>4/8/2023</a:t>
            </a:fld>
            <a:endParaRPr lang="en-US"/>
          </a:p>
        </p:txBody>
      </p:sp>
      <p:sp>
        <p:nvSpPr>
          <p:cNvPr id="4" name="Footer Placeholder 3">
            <a:extLst>
              <a:ext uri="{FF2B5EF4-FFF2-40B4-BE49-F238E27FC236}">
                <a16:creationId xmlns:a16="http://schemas.microsoft.com/office/drawing/2014/main" id="{8C2A016A-1E06-F050-B1D5-EB32B1B2E25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0B69FDC-4308-DF67-5DDB-0CBEB135D485}"/>
              </a:ext>
            </a:extLst>
          </p:cNvPr>
          <p:cNvSpPr>
            <a:spLocks noGrp="1"/>
          </p:cNvSpPr>
          <p:nvPr>
            <p:ph type="sldNum" sz="quarter" idx="12"/>
          </p:nvPr>
        </p:nvSpPr>
        <p:spPr/>
        <p:txBody>
          <a:bodyPr/>
          <a:lstStyle/>
          <a:p>
            <a:fld id="{CC327221-CC83-43BA-8E29-8DCCC814736B}" type="slidenum">
              <a:rPr lang="en-US" smtClean="0"/>
              <a:t>‹#›</a:t>
            </a:fld>
            <a:endParaRPr lang="en-US"/>
          </a:p>
        </p:txBody>
      </p:sp>
    </p:spTree>
    <p:extLst>
      <p:ext uri="{BB962C8B-B14F-4D97-AF65-F5344CB8AC3E}">
        <p14:creationId xmlns:p14="http://schemas.microsoft.com/office/powerpoint/2010/main" val="4265230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F1FFF6-AB35-5FAD-203F-A20F43E51D0C}"/>
              </a:ext>
            </a:extLst>
          </p:cNvPr>
          <p:cNvSpPr>
            <a:spLocks noGrp="1"/>
          </p:cNvSpPr>
          <p:nvPr>
            <p:ph type="dt" sz="half" idx="10"/>
          </p:nvPr>
        </p:nvSpPr>
        <p:spPr/>
        <p:txBody>
          <a:bodyPr/>
          <a:lstStyle/>
          <a:p>
            <a:fld id="{B3696AAB-FC25-4DFD-96B7-41DABCCDE47C}" type="datetimeFigureOut">
              <a:rPr lang="en-US" smtClean="0"/>
              <a:t>4/8/2023</a:t>
            </a:fld>
            <a:endParaRPr lang="en-US"/>
          </a:p>
        </p:txBody>
      </p:sp>
      <p:sp>
        <p:nvSpPr>
          <p:cNvPr id="3" name="Footer Placeholder 2">
            <a:extLst>
              <a:ext uri="{FF2B5EF4-FFF2-40B4-BE49-F238E27FC236}">
                <a16:creationId xmlns:a16="http://schemas.microsoft.com/office/drawing/2014/main" id="{1DB14A57-3046-ACA6-653C-2C32F9CCEB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1534B1-4E3C-DAA4-DF8D-69667D280203}"/>
              </a:ext>
            </a:extLst>
          </p:cNvPr>
          <p:cNvSpPr>
            <a:spLocks noGrp="1"/>
          </p:cNvSpPr>
          <p:nvPr>
            <p:ph type="sldNum" sz="quarter" idx="12"/>
          </p:nvPr>
        </p:nvSpPr>
        <p:spPr/>
        <p:txBody>
          <a:bodyPr/>
          <a:lstStyle/>
          <a:p>
            <a:fld id="{CC327221-CC83-43BA-8E29-8DCCC814736B}" type="slidenum">
              <a:rPr lang="en-US" smtClean="0"/>
              <a:t>‹#›</a:t>
            </a:fld>
            <a:endParaRPr lang="en-US"/>
          </a:p>
        </p:txBody>
      </p:sp>
    </p:spTree>
    <p:extLst>
      <p:ext uri="{BB962C8B-B14F-4D97-AF65-F5344CB8AC3E}">
        <p14:creationId xmlns:p14="http://schemas.microsoft.com/office/powerpoint/2010/main" val="2593932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2C580-5758-280E-49D4-26B6913602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B6CB33-86B2-3A34-20C9-0A1214A26A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846871-36F6-AA21-FD3B-EE379D35CE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718117-ED54-999E-1AB8-94C0D863EFB7}"/>
              </a:ext>
            </a:extLst>
          </p:cNvPr>
          <p:cNvSpPr>
            <a:spLocks noGrp="1"/>
          </p:cNvSpPr>
          <p:nvPr>
            <p:ph type="dt" sz="half" idx="10"/>
          </p:nvPr>
        </p:nvSpPr>
        <p:spPr/>
        <p:txBody>
          <a:bodyPr/>
          <a:lstStyle/>
          <a:p>
            <a:fld id="{B3696AAB-FC25-4DFD-96B7-41DABCCDE47C}" type="datetimeFigureOut">
              <a:rPr lang="en-US" smtClean="0"/>
              <a:t>4/8/2023</a:t>
            </a:fld>
            <a:endParaRPr lang="en-US"/>
          </a:p>
        </p:txBody>
      </p:sp>
      <p:sp>
        <p:nvSpPr>
          <p:cNvPr id="6" name="Footer Placeholder 5">
            <a:extLst>
              <a:ext uri="{FF2B5EF4-FFF2-40B4-BE49-F238E27FC236}">
                <a16:creationId xmlns:a16="http://schemas.microsoft.com/office/drawing/2014/main" id="{57BCDAE2-23BD-1D2D-D759-BAFE28B5D1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6AA17C-6B40-CB48-7DAB-0DC5B12DCAD2}"/>
              </a:ext>
            </a:extLst>
          </p:cNvPr>
          <p:cNvSpPr>
            <a:spLocks noGrp="1"/>
          </p:cNvSpPr>
          <p:nvPr>
            <p:ph type="sldNum" sz="quarter" idx="12"/>
          </p:nvPr>
        </p:nvSpPr>
        <p:spPr/>
        <p:txBody>
          <a:bodyPr/>
          <a:lstStyle/>
          <a:p>
            <a:fld id="{CC327221-CC83-43BA-8E29-8DCCC814736B}" type="slidenum">
              <a:rPr lang="en-US" smtClean="0"/>
              <a:t>‹#›</a:t>
            </a:fld>
            <a:endParaRPr lang="en-US"/>
          </a:p>
        </p:txBody>
      </p:sp>
    </p:spTree>
    <p:extLst>
      <p:ext uri="{BB962C8B-B14F-4D97-AF65-F5344CB8AC3E}">
        <p14:creationId xmlns:p14="http://schemas.microsoft.com/office/powerpoint/2010/main" val="1367693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A793A-B816-AC9B-8D32-562074CDDF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060775-EB74-462E-2BBF-CCB43B1EA5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CADF80-6C51-180C-4E57-2019F2FB36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5D7BFA-7B9F-FDC3-FAF6-0B0D4249CC14}"/>
              </a:ext>
            </a:extLst>
          </p:cNvPr>
          <p:cNvSpPr>
            <a:spLocks noGrp="1"/>
          </p:cNvSpPr>
          <p:nvPr>
            <p:ph type="dt" sz="half" idx="10"/>
          </p:nvPr>
        </p:nvSpPr>
        <p:spPr/>
        <p:txBody>
          <a:bodyPr/>
          <a:lstStyle/>
          <a:p>
            <a:fld id="{B3696AAB-FC25-4DFD-96B7-41DABCCDE47C}" type="datetimeFigureOut">
              <a:rPr lang="en-US" smtClean="0"/>
              <a:t>4/8/2023</a:t>
            </a:fld>
            <a:endParaRPr lang="en-US"/>
          </a:p>
        </p:txBody>
      </p:sp>
      <p:sp>
        <p:nvSpPr>
          <p:cNvPr id="6" name="Footer Placeholder 5">
            <a:extLst>
              <a:ext uri="{FF2B5EF4-FFF2-40B4-BE49-F238E27FC236}">
                <a16:creationId xmlns:a16="http://schemas.microsoft.com/office/drawing/2014/main" id="{04BF34E6-2D19-A159-DA5F-BE71CA6ACE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23D690-D666-688C-74B6-B37D65CD7385}"/>
              </a:ext>
            </a:extLst>
          </p:cNvPr>
          <p:cNvSpPr>
            <a:spLocks noGrp="1"/>
          </p:cNvSpPr>
          <p:nvPr>
            <p:ph type="sldNum" sz="quarter" idx="12"/>
          </p:nvPr>
        </p:nvSpPr>
        <p:spPr/>
        <p:txBody>
          <a:bodyPr/>
          <a:lstStyle/>
          <a:p>
            <a:fld id="{CC327221-CC83-43BA-8E29-8DCCC814736B}" type="slidenum">
              <a:rPr lang="en-US" smtClean="0"/>
              <a:t>‹#›</a:t>
            </a:fld>
            <a:endParaRPr lang="en-US"/>
          </a:p>
        </p:txBody>
      </p:sp>
    </p:spTree>
    <p:extLst>
      <p:ext uri="{BB962C8B-B14F-4D97-AF65-F5344CB8AC3E}">
        <p14:creationId xmlns:p14="http://schemas.microsoft.com/office/powerpoint/2010/main" val="3054616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3AE91F-E29F-293F-3894-9EF1051A51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87D9331-AB38-8986-1EB9-A109CCA7D3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B67C0F-70F1-4697-08B6-AA6A45D020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696AAB-FC25-4DFD-96B7-41DABCCDE47C}" type="datetimeFigureOut">
              <a:rPr lang="en-US" smtClean="0"/>
              <a:t>4/8/2023</a:t>
            </a:fld>
            <a:endParaRPr lang="en-US"/>
          </a:p>
        </p:txBody>
      </p:sp>
      <p:sp>
        <p:nvSpPr>
          <p:cNvPr id="5" name="Footer Placeholder 4">
            <a:extLst>
              <a:ext uri="{FF2B5EF4-FFF2-40B4-BE49-F238E27FC236}">
                <a16:creationId xmlns:a16="http://schemas.microsoft.com/office/drawing/2014/main" id="{793A9085-5D19-2309-3782-FA0C58DD2F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F64424-B91D-3B11-2673-DA8E446D0F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327221-CC83-43BA-8E29-8DCCC814736B}" type="slidenum">
              <a:rPr lang="en-US" smtClean="0"/>
              <a:t>‹#›</a:t>
            </a:fld>
            <a:endParaRPr lang="en-US"/>
          </a:p>
        </p:txBody>
      </p:sp>
    </p:spTree>
    <p:extLst>
      <p:ext uri="{BB962C8B-B14F-4D97-AF65-F5344CB8AC3E}">
        <p14:creationId xmlns:p14="http://schemas.microsoft.com/office/powerpoint/2010/main" val="1252973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biblehub.com/greek/4862.ht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B0415-11F0-E0EB-F605-D0C660049CD9}"/>
              </a:ext>
            </a:extLst>
          </p:cNvPr>
          <p:cNvSpPr>
            <a:spLocks noGrp="1"/>
          </p:cNvSpPr>
          <p:nvPr>
            <p:ph type="title"/>
          </p:nvPr>
        </p:nvSpPr>
        <p:spPr>
          <a:xfrm>
            <a:off x="0" y="1"/>
            <a:ext cx="12192000" cy="1153550"/>
          </a:xfrm>
        </p:spPr>
        <p:txBody>
          <a:bodyPr>
            <a:normAutofit/>
          </a:bodyPr>
          <a:lstStyle/>
          <a:p>
            <a:pPr algn="ctr"/>
            <a:r>
              <a:rPr lang="en-US" sz="6200" dirty="0">
                <a:solidFill>
                  <a:srgbClr val="00B0F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D6838C7D-CAC1-1181-1849-712AE87BD3A8}"/>
              </a:ext>
            </a:extLst>
          </p:cNvPr>
          <p:cNvSpPr>
            <a:spLocks noGrp="1"/>
          </p:cNvSpPr>
          <p:nvPr>
            <p:ph idx="1"/>
          </p:nvPr>
        </p:nvSpPr>
        <p:spPr>
          <a:xfrm>
            <a:off x="0" y="1252025"/>
            <a:ext cx="12192000" cy="5605974"/>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596 His Grace Reaches Me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73s High Above the Seraphim</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157 At the Cross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426 At Calvary</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Sermon- “What are You Thinking” (Conscience)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329 God Calling Yet</a:t>
            </a:r>
          </a:p>
        </p:txBody>
      </p:sp>
    </p:spTree>
    <p:extLst>
      <p:ext uri="{BB962C8B-B14F-4D97-AF65-F5344CB8AC3E}">
        <p14:creationId xmlns:p14="http://schemas.microsoft.com/office/powerpoint/2010/main" val="1034692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9CE80-04AA-27AC-DBEF-741797D45D0A}"/>
              </a:ext>
            </a:extLst>
          </p:cNvPr>
          <p:cNvSpPr>
            <a:spLocks noGrp="1"/>
          </p:cNvSpPr>
          <p:nvPr>
            <p:ph type="title"/>
          </p:nvPr>
        </p:nvSpPr>
        <p:spPr>
          <a:xfrm>
            <a:off x="0" y="0"/>
            <a:ext cx="12192000" cy="942535"/>
          </a:xfrm>
        </p:spPr>
        <p:txBody>
          <a:bodyPr>
            <a:noAutofit/>
          </a:bodyPr>
          <a:lstStyle/>
          <a:p>
            <a:pPr algn="ctr"/>
            <a:r>
              <a:rPr lang="en-US" sz="4700" dirty="0">
                <a:solidFill>
                  <a:srgbClr val="FF0000"/>
                </a:solidFill>
                <a:latin typeface="Tahoma" panose="020B0604030504040204" pitchFamily="34" charset="0"/>
                <a:ea typeface="Tahoma" panose="020B0604030504040204" pitchFamily="34" charset="0"/>
                <a:cs typeface="Tahoma" panose="020B0604030504040204" pitchFamily="34" charset="0"/>
              </a:rPr>
              <a:t>An Evil Conscience </a:t>
            </a:r>
            <a:r>
              <a:rPr lang="en-US" sz="4700" dirty="0">
                <a:solidFill>
                  <a:srgbClr val="00B0F0"/>
                </a:solidFill>
                <a:latin typeface="Tahoma" panose="020B0604030504040204" pitchFamily="34" charset="0"/>
                <a:ea typeface="Tahoma" panose="020B0604030504040204" pitchFamily="34" charset="0"/>
                <a:cs typeface="Tahoma" panose="020B0604030504040204" pitchFamily="34" charset="0"/>
              </a:rPr>
              <a:t>Can be Cleansed in Christ</a:t>
            </a:r>
          </a:p>
        </p:txBody>
      </p:sp>
      <p:sp>
        <p:nvSpPr>
          <p:cNvPr id="4" name="Content Placeholder 3">
            <a:extLst>
              <a:ext uri="{FF2B5EF4-FFF2-40B4-BE49-F238E27FC236}">
                <a16:creationId xmlns:a16="http://schemas.microsoft.com/office/drawing/2014/main" id="{9129FA52-13E9-0FA0-4079-2154159403CA}"/>
              </a:ext>
            </a:extLst>
          </p:cNvPr>
          <p:cNvSpPr>
            <a:spLocks noGrp="1"/>
          </p:cNvSpPr>
          <p:nvPr>
            <p:ph idx="1"/>
          </p:nvPr>
        </p:nvSpPr>
        <p:spPr>
          <a:xfrm>
            <a:off x="0" y="942535"/>
            <a:ext cx="12192000" cy="5915464"/>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When we are baptized in water our hearts are sprinkled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clean from an evil conscience so that we can draw near to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God with a sincere faith (Hebrews 10:22).</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Corinthians had been fornicators, idolaters, adulterers,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homosexuals, thieves, drunkards, swindlers, &amp; revilers but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now they were washed, sanctified &amp; justified in Christ!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 Corinthians 6:9-11; 12:13)</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When God forgives, He forgets your past sins (Heb. 8:12)</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82343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500"/>
                                        <p:tgtEl>
                                          <p:spTgt spid="4">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fade">
                                      <p:cBhvr>
                                        <p:cTn id="24" dur="500"/>
                                        <p:tgtEl>
                                          <p:spTgt spid="4">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fade">
                                      <p:cBhvr>
                                        <p:cTn id="27" dur="500"/>
                                        <p:tgtEl>
                                          <p:spTgt spid="4">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animEffect transition="in" filter="fade">
                                      <p:cBhvr>
                                        <p:cTn id="3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9CE80-04AA-27AC-DBEF-741797D45D0A}"/>
              </a:ext>
            </a:extLst>
          </p:cNvPr>
          <p:cNvSpPr>
            <a:spLocks noGrp="1"/>
          </p:cNvSpPr>
          <p:nvPr>
            <p:ph type="title"/>
          </p:nvPr>
        </p:nvSpPr>
        <p:spPr>
          <a:xfrm>
            <a:off x="0" y="0"/>
            <a:ext cx="12192000" cy="942535"/>
          </a:xfrm>
        </p:spPr>
        <p:txBody>
          <a:bodyPr>
            <a:noAutofit/>
          </a:bodyPr>
          <a:lstStyle/>
          <a:p>
            <a:pPr algn="ctr"/>
            <a:r>
              <a:rPr lang="en-US" sz="4500" dirty="0">
                <a:solidFill>
                  <a:srgbClr val="00B0F0"/>
                </a:solidFill>
                <a:latin typeface="Tahoma" panose="020B0604030504040204" pitchFamily="34" charset="0"/>
                <a:ea typeface="Tahoma" panose="020B0604030504040204" pitchFamily="34" charset="0"/>
                <a:cs typeface="Tahoma" panose="020B0604030504040204" pitchFamily="34" charset="0"/>
              </a:rPr>
              <a:t>Why Do So </a:t>
            </a:r>
            <a:r>
              <a:rPr lang="en-US" sz="4500" dirty="0">
                <a:solidFill>
                  <a:srgbClr val="FF0000"/>
                </a:solidFill>
                <a:latin typeface="Tahoma" panose="020B0604030504040204" pitchFamily="34" charset="0"/>
                <a:ea typeface="Tahoma" panose="020B0604030504040204" pitchFamily="34" charset="0"/>
                <a:cs typeface="Tahoma" panose="020B0604030504040204" pitchFamily="34" charset="0"/>
              </a:rPr>
              <a:t>Few</a:t>
            </a:r>
            <a:r>
              <a:rPr lang="en-US" sz="4500" dirty="0">
                <a:solidFill>
                  <a:srgbClr val="00B0F0"/>
                </a:solidFill>
                <a:latin typeface="Tahoma" panose="020B0604030504040204" pitchFamily="34" charset="0"/>
                <a:ea typeface="Tahoma" panose="020B0604030504040204" pitchFamily="34" charset="0"/>
                <a:cs typeface="Tahoma" panose="020B0604030504040204" pitchFamily="34" charset="0"/>
              </a:rPr>
              <a:t> Seek to be Cleansed in Christ </a:t>
            </a:r>
          </a:p>
        </p:txBody>
      </p:sp>
      <p:sp>
        <p:nvSpPr>
          <p:cNvPr id="4" name="Content Placeholder 3">
            <a:extLst>
              <a:ext uri="{FF2B5EF4-FFF2-40B4-BE49-F238E27FC236}">
                <a16:creationId xmlns:a16="http://schemas.microsoft.com/office/drawing/2014/main" id="{9129FA52-13E9-0FA0-4079-2154159403CA}"/>
              </a:ext>
            </a:extLst>
          </p:cNvPr>
          <p:cNvSpPr>
            <a:spLocks noGrp="1"/>
          </p:cNvSpPr>
          <p:nvPr>
            <p:ph idx="1"/>
          </p:nvPr>
        </p:nvSpPr>
        <p:spPr>
          <a:xfrm>
            <a:off x="0" y="942535"/>
            <a:ext cx="12192000" cy="5915464"/>
          </a:xfrm>
        </p:spPr>
        <p:txBody>
          <a:bodyPr>
            <a:normAutofit/>
          </a:bodyPr>
          <a:lstStyle/>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Their conscience has been trained by the world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pyschologists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psychiatrists, scientists, media, politicians)</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that you can do what is right in your own eyes.</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(Colossians 2:8; Proverbs 14:12; 21:2; Judges 21:25)</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False teachers keep people enslaved by comforting them in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their sins with lies instead of convicting them with God’s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word that they are sinners!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 Peter 2:1-3, 18-19; John 16:8; Hebrews 4:12-13)</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62454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fade">
                                      <p:cBhvr>
                                        <p:cTn id="21" dur="500"/>
                                        <p:tgtEl>
                                          <p:spTgt spid="4">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7" end="7"/>
                                            </p:txEl>
                                          </p:spTgt>
                                        </p:tgtEl>
                                        <p:attrNameLst>
                                          <p:attrName>style.visibility</p:attrName>
                                        </p:attrNameLst>
                                      </p:cBhvr>
                                      <p:to>
                                        <p:strVal val="visible"/>
                                      </p:to>
                                    </p:set>
                                    <p:animEffect transition="in" filter="fade">
                                      <p:cBhvr>
                                        <p:cTn id="24" dur="500"/>
                                        <p:tgtEl>
                                          <p:spTgt spid="4">
                                            <p:txEl>
                                              <p:pRg st="7" end="7"/>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fade">
                                      <p:cBhvr>
                                        <p:cTn id="27" dur="500"/>
                                        <p:tgtEl>
                                          <p:spTgt spid="4">
                                            <p:txEl>
                                              <p:pRg st="8" end="8"/>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4">
                                            <p:txEl>
                                              <p:pRg st="9" end="9"/>
                                            </p:txEl>
                                          </p:spTgt>
                                        </p:tgtEl>
                                        <p:attrNameLst>
                                          <p:attrName>style.visibility</p:attrName>
                                        </p:attrNameLst>
                                      </p:cBhvr>
                                      <p:to>
                                        <p:strVal val="visible"/>
                                      </p:to>
                                    </p:set>
                                    <p:animEffect transition="in" filter="fade">
                                      <p:cBhvr>
                                        <p:cTn id="30"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9CE80-04AA-27AC-DBEF-741797D45D0A}"/>
              </a:ext>
            </a:extLst>
          </p:cNvPr>
          <p:cNvSpPr>
            <a:spLocks noGrp="1"/>
          </p:cNvSpPr>
          <p:nvPr>
            <p:ph type="title"/>
          </p:nvPr>
        </p:nvSpPr>
        <p:spPr>
          <a:xfrm>
            <a:off x="0" y="0"/>
            <a:ext cx="12192000" cy="942535"/>
          </a:xfrm>
        </p:spPr>
        <p:txBody>
          <a:bodyPr>
            <a:noAutofit/>
          </a:bodyPr>
          <a:lstStyle/>
          <a:p>
            <a:pPr algn="ctr"/>
            <a:r>
              <a:rPr lang="en-US" sz="5000" dirty="0">
                <a:solidFill>
                  <a:srgbClr val="00B0F0"/>
                </a:solidFill>
                <a:latin typeface="Tahoma" panose="020B0604030504040204" pitchFamily="34" charset="0"/>
                <a:ea typeface="Tahoma" panose="020B0604030504040204" pitchFamily="34" charset="0"/>
                <a:cs typeface="Tahoma" panose="020B0604030504040204" pitchFamily="34" charset="0"/>
              </a:rPr>
              <a:t>Conclusion</a:t>
            </a:r>
            <a:r>
              <a:rPr lang="en-US" sz="5000" dirty="0">
                <a:solidFill>
                  <a:srgbClr val="FF0000"/>
                </a:solidFill>
                <a:latin typeface="Tahoma" panose="020B0604030504040204" pitchFamily="34" charset="0"/>
                <a:ea typeface="Tahoma" panose="020B0604030504040204" pitchFamily="34" charset="0"/>
                <a:cs typeface="Tahoma" panose="020B0604030504040204" pitchFamily="34" charset="0"/>
              </a:rPr>
              <a:t> </a:t>
            </a:r>
          </a:p>
        </p:txBody>
      </p:sp>
      <p:sp>
        <p:nvSpPr>
          <p:cNvPr id="4" name="Content Placeholder 3">
            <a:extLst>
              <a:ext uri="{FF2B5EF4-FFF2-40B4-BE49-F238E27FC236}">
                <a16:creationId xmlns:a16="http://schemas.microsoft.com/office/drawing/2014/main" id="{9129FA52-13E9-0FA0-4079-2154159403CA}"/>
              </a:ext>
            </a:extLst>
          </p:cNvPr>
          <p:cNvSpPr>
            <a:spLocks noGrp="1"/>
          </p:cNvSpPr>
          <p:nvPr>
            <p:ph idx="1"/>
          </p:nvPr>
        </p:nvSpPr>
        <p:spPr>
          <a:xfrm>
            <a:off x="0" y="942535"/>
            <a:ext cx="12192000" cy="5915464"/>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Will you choose to have your conscience trained by the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world which will condemn you in the Judgment Day or will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be convicted in your sins by God’s word &amp; be baptized</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as an answer to God for a good conscience (Acts 22:16)?</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Many believers will be told in the Judgment to “depart from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Me, you who practice lawlessness” because they didn’t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obey Him (Matt. 7:21-23; Luke 6:46). Don’t let it be you!</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God will judge your secrets (Rom. 2:16). Be cleansed now!</a:t>
            </a:r>
          </a:p>
        </p:txBody>
      </p:sp>
    </p:spTree>
    <p:extLst>
      <p:ext uri="{BB962C8B-B14F-4D97-AF65-F5344CB8AC3E}">
        <p14:creationId xmlns:p14="http://schemas.microsoft.com/office/powerpoint/2010/main" val="1544184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500"/>
                                        <p:tgtEl>
                                          <p:spTgt spid="4">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fade">
                                      <p:cBhvr>
                                        <p:cTn id="24" dur="500"/>
                                        <p:tgtEl>
                                          <p:spTgt spid="4">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fade">
                                      <p:cBhvr>
                                        <p:cTn id="27" dur="500"/>
                                        <p:tgtEl>
                                          <p:spTgt spid="4">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animEffect transition="in" filter="fade">
                                      <p:cBhvr>
                                        <p:cTn id="3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B0415-11F0-E0EB-F605-D0C660049CD9}"/>
              </a:ext>
            </a:extLst>
          </p:cNvPr>
          <p:cNvSpPr>
            <a:spLocks noGrp="1"/>
          </p:cNvSpPr>
          <p:nvPr>
            <p:ph type="title"/>
          </p:nvPr>
        </p:nvSpPr>
        <p:spPr>
          <a:xfrm>
            <a:off x="0" y="1"/>
            <a:ext cx="12192000" cy="1153550"/>
          </a:xfrm>
        </p:spPr>
        <p:txBody>
          <a:bodyPr>
            <a:normAutofit/>
          </a:bodyPr>
          <a:lstStyle/>
          <a:p>
            <a:pPr algn="ctr"/>
            <a:r>
              <a:rPr lang="en-US" sz="6200" dirty="0">
                <a:solidFill>
                  <a:srgbClr val="00B0F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D6838C7D-CAC1-1181-1849-712AE87BD3A8}"/>
              </a:ext>
            </a:extLst>
          </p:cNvPr>
          <p:cNvSpPr>
            <a:spLocks noGrp="1"/>
          </p:cNvSpPr>
          <p:nvPr>
            <p:ph idx="1"/>
          </p:nvPr>
        </p:nvSpPr>
        <p:spPr>
          <a:xfrm>
            <a:off x="0" y="1252025"/>
            <a:ext cx="12192000" cy="5605974"/>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596 His Grace Reaches Me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73s High Above the Seraphim</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157 At the Cross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426 At Calvary</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Sermon- “What are You Thinking” (Conscience)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329 God Calling Yet</a:t>
            </a:r>
          </a:p>
        </p:txBody>
      </p:sp>
    </p:spTree>
    <p:extLst>
      <p:ext uri="{BB962C8B-B14F-4D97-AF65-F5344CB8AC3E}">
        <p14:creationId xmlns:p14="http://schemas.microsoft.com/office/powerpoint/2010/main" val="4209020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THE ACTIONS OF THE HEART – Proverbs 23:7 | Mission Venture Ministries">
            <a:extLst>
              <a:ext uri="{FF2B5EF4-FFF2-40B4-BE49-F238E27FC236}">
                <a16:creationId xmlns:a16="http://schemas.microsoft.com/office/drawing/2014/main" id="{C10BB7E6-6FAA-7FB5-FBD2-031EBA6FB8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33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7931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9CE80-04AA-27AC-DBEF-741797D45D0A}"/>
              </a:ext>
            </a:extLst>
          </p:cNvPr>
          <p:cNvSpPr>
            <a:spLocks noGrp="1"/>
          </p:cNvSpPr>
          <p:nvPr>
            <p:ph type="title"/>
          </p:nvPr>
        </p:nvSpPr>
        <p:spPr>
          <a:xfrm>
            <a:off x="0" y="1"/>
            <a:ext cx="12192000" cy="1041008"/>
          </a:xfrm>
        </p:spPr>
        <p:txBody>
          <a:bodyPr>
            <a:normAutofit fontScale="90000"/>
          </a:bodyPr>
          <a:lstStyle/>
          <a:p>
            <a:r>
              <a:rPr lang="en-US" sz="6200" dirty="0">
                <a:solidFill>
                  <a:srgbClr val="00B0F0"/>
                </a:solidFill>
                <a:latin typeface="Tahoma" panose="020B0604030504040204" pitchFamily="34" charset="0"/>
                <a:ea typeface="Tahoma" panose="020B0604030504040204" pitchFamily="34" charset="0"/>
                <a:cs typeface="Tahoma" panose="020B0604030504040204" pitchFamily="34" charset="0"/>
              </a:rPr>
              <a:t>What are You Thinking in Your Heart?</a:t>
            </a:r>
          </a:p>
        </p:txBody>
      </p:sp>
      <p:sp>
        <p:nvSpPr>
          <p:cNvPr id="4" name="Content Placeholder 3">
            <a:extLst>
              <a:ext uri="{FF2B5EF4-FFF2-40B4-BE49-F238E27FC236}">
                <a16:creationId xmlns:a16="http://schemas.microsoft.com/office/drawing/2014/main" id="{9129FA52-13E9-0FA0-4079-2154159403CA}"/>
              </a:ext>
            </a:extLst>
          </p:cNvPr>
          <p:cNvSpPr>
            <a:spLocks noGrp="1"/>
          </p:cNvSpPr>
          <p:nvPr>
            <p:ph idx="1"/>
          </p:nvPr>
        </p:nvSpPr>
        <p:spPr>
          <a:xfrm>
            <a:off x="0" y="942535"/>
            <a:ext cx="12192000" cy="5915464"/>
          </a:xfrm>
        </p:spPr>
        <p:txBody>
          <a:bodyPr>
            <a:normAutofit/>
          </a:bodyPr>
          <a:lstStyle/>
          <a:p>
            <a:pPr marL="0" marR="0" indent="0" algn="ctr">
              <a:lnSpc>
                <a:spcPct val="107000"/>
              </a:lnSpc>
              <a:spcBef>
                <a:spcPts val="0"/>
              </a:spcBef>
              <a:spcAft>
                <a:spcPts val="800"/>
              </a:spcAft>
              <a:buNone/>
            </a:pPr>
            <a:r>
              <a:rPr lang="en-US" sz="3600" i="1" u="sng"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kardía</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 </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heart</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"the </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affective</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center of our being" and the </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capacity of moral preference</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volitional desire</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choice</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see P. </a:t>
            </a:r>
            <a:r>
              <a:rPr lang="en-US" sz="36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Hughs</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2 Cor</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354); "</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desire</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-producer that makes us tick" (G. Archer), </a:t>
            </a:r>
            <a:r>
              <a:rPr lang="en-US" sz="36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i.e</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our "desire-</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decisions</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that establish who we really are. (Helps Word Studies)</a:t>
            </a:r>
          </a:p>
          <a:p>
            <a:pPr marL="0" marR="0" indent="0" algn="ctr">
              <a:lnSpc>
                <a:spcPct val="107000"/>
              </a:lnSpc>
              <a:spcBef>
                <a:spcPts val="0"/>
              </a:spcBef>
              <a:spcAft>
                <a:spcPts val="800"/>
              </a:spcAft>
              <a:buNone/>
            </a:pPr>
            <a:endParaRPr lang="en-US" sz="10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center and seat of spiritual life, "the soul or mind, as it is the fountain and seat of the thoughts, passions, desires, appetites, affections, purposes, endeavors" (Thayer’s)</a:t>
            </a:r>
          </a:p>
          <a:p>
            <a:pPr marL="0" indent="0">
              <a:buNone/>
            </a:pPr>
            <a:endParaRPr lang="en-US" dirty="0"/>
          </a:p>
        </p:txBody>
      </p:sp>
    </p:spTree>
    <p:extLst>
      <p:ext uri="{BB962C8B-B14F-4D97-AF65-F5344CB8AC3E}">
        <p14:creationId xmlns:p14="http://schemas.microsoft.com/office/powerpoint/2010/main" val="90474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What Does Romans 2:15 Mean?">
            <a:extLst>
              <a:ext uri="{FF2B5EF4-FFF2-40B4-BE49-F238E27FC236}">
                <a16:creationId xmlns:a16="http://schemas.microsoft.com/office/drawing/2014/main" id="{05C2B216-FF13-4522-577A-4D8E89BD43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73924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1466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9CE80-04AA-27AC-DBEF-741797D45D0A}"/>
              </a:ext>
            </a:extLst>
          </p:cNvPr>
          <p:cNvSpPr>
            <a:spLocks noGrp="1"/>
          </p:cNvSpPr>
          <p:nvPr>
            <p:ph type="title"/>
          </p:nvPr>
        </p:nvSpPr>
        <p:spPr>
          <a:xfrm>
            <a:off x="0" y="1"/>
            <a:ext cx="12192000" cy="1041008"/>
          </a:xfrm>
        </p:spPr>
        <p:txBody>
          <a:bodyPr>
            <a:normAutofit fontScale="90000"/>
          </a:bodyPr>
          <a:lstStyle/>
          <a:p>
            <a:pPr algn="ctr"/>
            <a:r>
              <a:rPr lang="en-US" sz="6200" dirty="0">
                <a:solidFill>
                  <a:srgbClr val="00B0F0"/>
                </a:solidFill>
                <a:latin typeface="Tahoma" panose="020B0604030504040204" pitchFamily="34" charset="0"/>
                <a:ea typeface="Tahoma" panose="020B0604030504040204" pitchFamily="34" charset="0"/>
                <a:cs typeface="Tahoma" panose="020B0604030504040204" pitchFamily="34" charset="0"/>
              </a:rPr>
              <a:t>What are You Thinking (Conscience)?</a:t>
            </a:r>
          </a:p>
        </p:txBody>
      </p:sp>
      <p:sp>
        <p:nvSpPr>
          <p:cNvPr id="4" name="Content Placeholder 3">
            <a:extLst>
              <a:ext uri="{FF2B5EF4-FFF2-40B4-BE49-F238E27FC236}">
                <a16:creationId xmlns:a16="http://schemas.microsoft.com/office/drawing/2014/main" id="{9129FA52-13E9-0FA0-4079-2154159403CA}"/>
              </a:ext>
            </a:extLst>
          </p:cNvPr>
          <p:cNvSpPr>
            <a:spLocks noGrp="1"/>
          </p:cNvSpPr>
          <p:nvPr>
            <p:ph idx="1"/>
          </p:nvPr>
        </p:nvSpPr>
        <p:spPr>
          <a:xfrm>
            <a:off x="0" y="942535"/>
            <a:ext cx="12192000" cy="5915464"/>
          </a:xfrm>
        </p:spPr>
        <p:txBody>
          <a:bodyPr>
            <a:normAutofit/>
          </a:bodyPr>
          <a:lstStyle/>
          <a:p>
            <a:pPr marL="0" indent="0" algn="ctr">
              <a:buNone/>
            </a:pPr>
            <a:endParaRPr lang="en-US" sz="1800" i="1"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i="1"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syneídēsis</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(from </a:t>
            </a:r>
            <a:r>
              <a:rPr lang="en-US" sz="3600" u="sng" dirty="0">
                <a:solidFill>
                  <a:schemeClr val="bg1"/>
                </a:solidFill>
                <a:effectLst/>
                <a:latin typeface="Tahoma" panose="020B0604030504040204" pitchFamily="34" charset="0"/>
                <a:ea typeface="Tahoma" panose="020B0604030504040204" pitchFamily="34" charset="0"/>
                <a:cs typeface="Tahoma" panose="020B0604030504040204" pitchFamily="34" charset="0"/>
                <a:hlinkClick r:id="rId3">
                  <a:extLst>
                    <a:ext uri="{A12FA001-AC4F-418D-AE19-62706E023703}">
                      <ahyp:hlinkClr xmlns:ahyp="http://schemas.microsoft.com/office/drawing/2018/hyperlinkcolor" val="tx"/>
                    </a:ext>
                  </a:extLst>
                </a:hlinkClick>
              </a:rPr>
              <a:t>4862</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3600" i="1"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sýn</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"together </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with</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&amp; 1492/</a:t>
            </a:r>
            <a:r>
              <a:rPr lang="en-US" sz="3600" i="1"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eídō</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know, see") – joint-knowing, </a:t>
            </a:r>
            <a:r>
              <a:rPr lang="en-US" sz="3600"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i.e</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conscience </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which joins</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moral &amp; spiritual consciousness as part of being created in </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the divine image. Accordingly, </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all</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people have this God-</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given capacity to know right from wrong because each is </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a </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free moral agent</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(cf. Jn 1:4,7,9; Gen 1:26,27).</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It is an ”</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innate</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discernment, self-judging consciousness"</a:t>
            </a:r>
          </a:p>
          <a:p>
            <a:pPr marL="0" indent="0">
              <a:buNone/>
            </a:pPr>
            <a:endParaRPr lang="en-US" dirty="0"/>
          </a:p>
        </p:txBody>
      </p:sp>
    </p:spTree>
    <p:extLst>
      <p:ext uri="{BB962C8B-B14F-4D97-AF65-F5344CB8AC3E}">
        <p14:creationId xmlns:p14="http://schemas.microsoft.com/office/powerpoint/2010/main" val="79105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fade">
                                      <p:cBhvr>
                                        <p:cTn id="2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9CE80-04AA-27AC-DBEF-741797D45D0A}"/>
              </a:ext>
            </a:extLst>
          </p:cNvPr>
          <p:cNvSpPr>
            <a:spLocks noGrp="1"/>
          </p:cNvSpPr>
          <p:nvPr>
            <p:ph type="title"/>
          </p:nvPr>
        </p:nvSpPr>
        <p:spPr>
          <a:xfrm>
            <a:off x="0" y="1"/>
            <a:ext cx="12192000" cy="942534"/>
          </a:xfrm>
        </p:spPr>
        <p:txBody>
          <a:bodyPr>
            <a:noAutofit/>
          </a:bodyPr>
          <a:lstStyle/>
          <a:p>
            <a:pPr algn="ctr"/>
            <a:r>
              <a:rPr lang="en-US" sz="6200" dirty="0">
                <a:solidFill>
                  <a:srgbClr val="00B0F0"/>
                </a:solidFill>
                <a:latin typeface="Tahoma" panose="020B0604030504040204" pitchFamily="34" charset="0"/>
                <a:ea typeface="Tahoma" panose="020B0604030504040204" pitchFamily="34" charset="0"/>
                <a:cs typeface="Tahoma" panose="020B0604030504040204" pitchFamily="34" charset="0"/>
              </a:rPr>
              <a:t>What is the Conscience?</a:t>
            </a:r>
          </a:p>
        </p:txBody>
      </p:sp>
      <p:sp>
        <p:nvSpPr>
          <p:cNvPr id="4" name="Content Placeholder 3">
            <a:extLst>
              <a:ext uri="{FF2B5EF4-FFF2-40B4-BE49-F238E27FC236}">
                <a16:creationId xmlns:a16="http://schemas.microsoft.com/office/drawing/2014/main" id="{9129FA52-13E9-0FA0-4079-2154159403CA}"/>
              </a:ext>
            </a:extLst>
          </p:cNvPr>
          <p:cNvSpPr>
            <a:spLocks noGrp="1"/>
          </p:cNvSpPr>
          <p:nvPr>
            <p:ph idx="1"/>
          </p:nvPr>
        </p:nvSpPr>
        <p:spPr>
          <a:xfrm>
            <a:off x="0" y="942535"/>
            <a:ext cx="12192000" cy="5915464"/>
          </a:xfrm>
        </p:spPr>
        <p:txBody>
          <a:bodyPr>
            <a:normAutofit/>
          </a:bodyPr>
          <a:lstStyle/>
          <a:p>
            <a:pPr marL="0" indent="0" algn="ctr">
              <a:buNone/>
            </a:pPr>
            <a:endParaRPr lang="en-US" sz="18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It determines what we think is right or wrong but it doesn’t </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mean that God approves (Ex. Saul- Acts 23:1; 1 Tim. 1:13)</a:t>
            </a:r>
          </a:p>
          <a:p>
            <a:pPr marL="0" indent="0" algn="ctr">
              <a:buNone/>
            </a:pPr>
            <a:endParaRPr lang="en-US" sz="18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It commends us when we do what we think is right or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condemns us when we’re wrong.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(Romans 2:15; Acts 26:9; John 8:9)</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It is only truly reliable when it agrees with God’s word &amp; </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we realize that we are sinners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(Romans 3:20-23).</a:t>
            </a: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34295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500"/>
                                        <p:tgtEl>
                                          <p:spTgt spid="4">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fade">
                                      <p:cBhvr>
                                        <p:cTn id="18" dur="500"/>
                                        <p:tgtEl>
                                          <p:spTgt spid="4">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fade">
                                      <p:cBhvr>
                                        <p:cTn id="21" dur="500"/>
                                        <p:tgtEl>
                                          <p:spTgt spid="4">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4">
                                            <p:txEl>
                                              <p:pRg st="8" end="8"/>
                                            </p:txEl>
                                          </p:spTgt>
                                        </p:tgtEl>
                                        <p:attrNameLst>
                                          <p:attrName>style.visibility</p:attrName>
                                        </p:attrNameLst>
                                      </p:cBhvr>
                                      <p:to>
                                        <p:strVal val="visible"/>
                                      </p:to>
                                    </p:set>
                                    <p:animEffect transition="in" filter="fade">
                                      <p:cBhvr>
                                        <p:cTn id="26" dur="500"/>
                                        <p:tgtEl>
                                          <p:spTgt spid="4">
                                            <p:txEl>
                                              <p:pRg st="8" end="8"/>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animEffect transition="in" filter="fade">
                                      <p:cBhvr>
                                        <p:cTn id="29"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9CE80-04AA-27AC-DBEF-741797D45D0A}"/>
              </a:ext>
            </a:extLst>
          </p:cNvPr>
          <p:cNvSpPr>
            <a:spLocks noGrp="1"/>
          </p:cNvSpPr>
          <p:nvPr>
            <p:ph type="title"/>
          </p:nvPr>
        </p:nvSpPr>
        <p:spPr>
          <a:xfrm>
            <a:off x="0" y="0"/>
            <a:ext cx="12192000" cy="798489"/>
          </a:xfrm>
        </p:spPr>
        <p:txBody>
          <a:bodyPr>
            <a:noAutofit/>
          </a:bodyPr>
          <a:lstStyle/>
          <a:p>
            <a:pPr algn="ctr"/>
            <a:r>
              <a:rPr lang="en-US" sz="4600" dirty="0">
                <a:solidFill>
                  <a:srgbClr val="FF0000"/>
                </a:solidFill>
                <a:latin typeface="Tahoma" panose="020B0604030504040204" pitchFamily="34" charset="0"/>
                <a:ea typeface="Tahoma" panose="020B0604030504040204" pitchFamily="34" charset="0"/>
                <a:cs typeface="Tahoma" panose="020B0604030504040204" pitchFamily="34" charset="0"/>
              </a:rPr>
              <a:t>Unbelievers have a Defiled </a:t>
            </a:r>
            <a:r>
              <a:rPr lang="en-US" sz="4600" dirty="0">
                <a:solidFill>
                  <a:srgbClr val="00B0F0"/>
                </a:solidFill>
                <a:latin typeface="Tahoma" panose="020B0604030504040204" pitchFamily="34" charset="0"/>
                <a:ea typeface="Tahoma" panose="020B0604030504040204" pitchFamily="34" charset="0"/>
                <a:cs typeface="Tahoma" panose="020B0604030504040204" pitchFamily="34" charset="0"/>
              </a:rPr>
              <a:t>Mind &amp; Conscience</a:t>
            </a:r>
          </a:p>
        </p:txBody>
      </p:sp>
      <p:sp>
        <p:nvSpPr>
          <p:cNvPr id="4" name="Content Placeholder 3">
            <a:extLst>
              <a:ext uri="{FF2B5EF4-FFF2-40B4-BE49-F238E27FC236}">
                <a16:creationId xmlns:a16="http://schemas.microsoft.com/office/drawing/2014/main" id="{9129FA52-13E9-0FA0-4079-2154159403CA}"/>
              </a:ext>
            </a:extLst>
          </p:cNvPr>
          <p:cNvSpPr>
            <a:spLocks noGrp="1"/>
          </p:cNvSpPr>
          <p:nvPr>
            <p:ph idx="1"/>
          </p:nvPr>
        </p:nvSpPr>
        <p:spPr>
          <a:xfrm>
            <a:off x="0" y="942535"/>
            <a:ext cx="12192000" cy="5915464"/>
          </a:xfrm>
        </p:spPr>
        <p:txBody>
          <a:bodyPr>
            <a:normAutofit/>
          </a:bodyPr>
          <a:lstStyle/>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the pure, all things are pure; but to those who are </a:t>
            </a:r>
          </a:p>
          <a:p>
            <a:pPr marL="0" indent="0" algn="ctr">
              <a:buNone/>
            </a:pP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defiled and unbelieving, nothing is pure, but both </a:t>
            </a:r>
          </a:p>
          <a:p>
            <a:pPr marL="0" indent="0" algn="ctr">
              <a:buNone/>
            </a:pPr>
            <a:r>
              <a:rPr lang="en-US" sz="3600" b="0" i="0" u="sng" dirty="0">
                <a:solidFill>
                  <a:srgbClr val="FF0000"/>
                </a:solidFill>
                <a:effectLst/>
                <a:latin typeface="Tahoma" panose="020B0604030504040204" pitchFamily="34" charset="0"/>
                <a:ea typeface="Tahoma" panose="020B0604030504040204" pitchFamily="34" charset="0"/>
                <a:cs typeface="Tahoma" panose="020B0604030504040204" pitchFamily="34" charset="0"/>
              </a:rPr>
              <a:t>their mind and their conscience are defiled</a:t>
            </a:r>
            <a:r>
              <a:rPr lang="en-US" sz="3600" b="0" i="0" dirty="0">
                <a:solidFill>
                  <a:schemeClr val="bg1"/>
                </a:solidFill>
                <a:effectLst/>
                <a:latin typeface="Tahoma" panose="020B0604030504040204" pitchFamily="34" charset="0"/>
                <a:ea typeface="Tahoma" panose="020B0604030504040204" pitchFamily="34" charset="0"/>
                <a:cs typeface="Tahoma" panose="020B0604030504040204" pitchFamily="34" charset="0"/>
              </a:rPr>
              <a:t>” (Titus 1:15)</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b="1" dirty="0" err="1">
                <a:solidFill>
                  <a:schemeClr val="bg1"/>
                </a:solidFill>
                <a:effectLst/>
                <a:latin typeface="Tahoma" panose="020B0604030504040204" pitchFamily="34" charset="0"/>
                <a:ea typeface="Tahoma" panose="020B0604030504040204" pitchFamily="34" charset="0"/>
                <a:cs typeface="Tahoma" panose="020B0604030504040204" pitchFamily="34" charset="0"/>
              </a:rPr>
              <a:t>Miaino</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to </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stain</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(with paint or dye); (figuratively)</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to </a:t>
            </a:r>
            <a:r>
              <a:rPr lang="en-US" sz="3600" i="1" dirty="0">
                <a:solidFill>
                  <a:schemeClr val="bg1"/>
                </a:solidFill>
                <a:effectLst/>
                <a:latin typeface="Tahoma" panose="020B0604030504040204" pitchFamily="34" charset="0"/>
                <a:ea typeface="Tahoma" panose="020B0604030504040204" pitchFamily="34" charset="0"/>
                <a:cs typeface="Tahoma" panose="020B0604030504040204" pitchFamily="34" charset="0"/>
              </a:rPr>
              <a:t>stain</a:t>
            </a: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 (defile) the soul, i.e. like when sin taints by its </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polluting effects ("moral, spiritual stains").</a:t>
            </a:r>
          </a:p>
          <a:p>
            <a:pPr marL="0" indent="0" algn="ctr">
              <a:buNone/>
            </a:pPr>
            <a:endParaRPr lang="en-US" sz="18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Their conscience may tell them that they know God but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they deny Him by their disobedience (Titus 1:16).</a:t>
            </a: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386548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500"/>
                                        <p:tgtEl>
                                          <p:spTgt spid="4">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500"/>
                                        <p:tgtEl>
                                          <p:spTgt spid="4">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fade">
                                      <p:cBhvr>
                                        <p:cTn id="24" dur="500"/>
                                        <p:tgtEl>
                                          <p:spTgt spid="4">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animEffect transition="in" filter="fade">
                                      <p:cBhvr>
                                        <p:cTn id="29" dur="500"/>
                                        <p:tgtEl>
                                          <p:spTgt spid="4">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animEffect transition="in" filter="fade">
                                      <p:cBhvr>
                                        <p:cTn id="3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9CE80-04AA-27AC-DBEF-741797D45D0A}"/>
              </a:ext>
            </a:extLst>
          </p:cNvPr>
          <p:cNvSpPr>
            <a:spLocks noGrp="1"/>
          </p:cNvSpPr>
          <p:nvPr>
            <p:ph type="title"/>
          </p:nvPr>
        </p:nvSpPr>
        <p:spPr>
          <a:xfrm>
            <a:off x="0" y="0"/>
            <a:ext cx="12192000" cy="942535"/>
          </a:xfrm>
        </p:spPr>
        <p:txBody>
          <a:bodyPr>
            <a:noAutofit/>
          </a:bodyPr>
          <a:lstStyle/>
          <a:p>
            <a:pPr algn="ct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Many Jews Realized that they were </a:t>
            </a:r>
            <a: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t>Guilty of Sin</a:t>
            </a:r>
          </a:p>
        </p:txBody>
      </p:sp>
      <p:sp>
        <p:nvSpPr>
          <p:cNvPr id="4" name="Content Placeholder 3">
            <a:extLst>
              <a:ext uri="{FF2B5EF4-FFF2-40B4-BE49-F238E27FC236}">
                <a16:creationId xmlns:a16="http://schemas.microsoft.com/office/drawing/2014/main" id="{9129FA52-13E9-0FA0-4079-2154159403CA}"/>
              </a:ext>
            </a:extLst>
          </p:cNvPr>
          <p:cNvSpPr>
            <a:spLocks noGrp="1"/>
          </p:cNvSpPr>
          <p:nvPr>
            <p:ph idx="1"/>
          </p:nvPr>
        </p:nvSpPr>
        <p:spPr>
          <a:xfrm>
            <a:off x="0" y="942535"/>
            <a:ext cx="12192000" cy="5915464"/>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apostles were guided by the Holy Spirit to show them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they had Jesus crucified by godless men but God raised</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Him from the dead &amp; exalted Him to God’s right hand to</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which they were eyewitnesses (Acts 2:1-36).</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“When they heard this, they were </a:t>
            </a:r>
            <a:r>
              <a:rPr lang="en-US" sz="3600" u="sng" dirty="0">
                <a:solidFill>
                  <a:srgbClr val="FF0000"/>
                </a:solidFill>
                <a:latin typeface="Tahoma" panose="020B0604030504040204" pitchFamily="34" charset="0"/>
                <a:ea typeface="Tahoma" panose="020B0604030504040204" pitchFamily="34" charset="0"/>
                <a:cs typeface="Tahoma" panose="020B0604030504040204" pitchFamily="34" charset="0"/>
              </a:rPr>
              <a:t>pierced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to the heart, and</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said, brethren what shall we do?” (Acts 2:37)</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u="sng" dirty="0" err="1">
                <a:solidFill>
                  <a:schemeClr val="bg1"/>
                </a:solidFill>
                <a:latin typeface="Tahoma" panose="020B0604030504040204" pitchFamily="34" charset="0"/>
                <a:ea typeface="Tahoma" panose="020B0604030504040204" pitchFamily="34" charset="0"/>
                <a:cs typeface="Tahoma" panose="020B0604030504040204" pitchFamily="34" charset="0"/>
              </a:rPr>
              <a:t>Elegcho</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“to convince with solid compelling evidence</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especially to expose (prove wrong)” (Helps Word Studies)</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49087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500"/>
                                        <p:tgtEl>
                                          <p:spTgt spid="4">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animEffect transition="in" filter="fade">
                                      <p:cBhvr>
                                        <p:cTn id="24" dur="500"/>
                                        <p:tgtEl>
                                          <p:spTgt spid="4">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animEffect transition="in" filter="fade">
                                      <p:cBhvr>
                                        <p:cTn id="29" dur="500"/>
                                        <p:tgtEl>
                                          <p:spTgt spid="4">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animEffect transition="in" filter="fade">
                                      <p:cBhvr>
                                        <p:cTn id="3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9CE80-04AA-27AC-DBEF-741797D45D0A}"/>
              </a:ext>
            </a:extLst>
          </p:cNvPr>
          <p:cNvSpPr>
            <a:spLocks noGrp="1"/>
          </p:cNvSpPr>
          <p:nvPr>
            <p:ph type="title"/>
          </p:nvPr>
        </p:nvSpPr>
        <p:spPr>
          <a:xfrm>
            <a:off x="0" y="0"/>
            <a:ext cx="12192000" cy="942535"/>
          </a:xfrm>
        </p:spPr>
        <p:txBody>
          <a:bodyPr>
            <a:noAutofit/>
          </a:bodyPr>
          <a:lstStyle/>
          <a:p>
            <a:pPr algn="ct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What Must All Do to be Cleansed </a:t>
            </a:r>
            <a: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t>of their Sins</a:t>
            </a:r>
          </a:p>
        </p:txBody>
      </p:sp>
      <p:sp>
        <p:nvSpPr>
          <p:cNvPr id="4" name="Content Placeholder 3">
            <a:extLst>
              <a:ext uri="{FF2B5EF4-FFF2-40B4-BE49-F238E27FC236}">
                <a16:creationId xmlns:a16="http://schemas.microsoft.com/office/drawing/2014/main" id="{9129FA52-13E9-0FA0-4079-2154159403CA}"/>
              </a:ext>
            </a:extLst>
          </p:cNvPr>
          <p:cNvSpPr>
            <a:spLocks noGrp="1"/>
          </p:cNvSpPr>
          <p:nvPr>
            <p:ph idx="1"/>
          </p:nvPr>
        </p:nvSpPr>
        <p:spPr>
          <a:xfrm>
            <a:off x="0" y="942535"/>
            <a:ext cx="12192000" cy="5915464"/>
          </a:xfrm>
        </p:spPr>
        <p:txBody>
          <a:bodyPr>
            <a:normAutofit lnSpcReduction="10000"/>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They were told to “repent and be baptized in the name of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Jesus Christ for the forgiveness of sins” (Acts 2:38).</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About 3,000 were baptized (Acts 2:41) Why be baptized? </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Baptism saves you &amp; is the answer to God for a good</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conscience through the resurrection of Jesus Christ from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dead (1 Peter 3:21).</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How can you have a good conscience if you haven’t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obeyed God’s call (Acts 2:21) to repent &amp; be baptized?</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50751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fade">
                                      <p:cBhvr>
                                        <p:cTn id="20" dur="500"/>
                                        <p:tgtEl>
                                          <p:spTgt spid="4">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fade">
                                      <p:cBhvr>
                                        <p:cTn id="23" dur="500"/>
                                        <p:tgtEl>
                                          <p:spTgt spid="4">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7" end="7"/>
                                            </p:txEl>
                                          </p:spTgt>
                                        </p:tgtEl>
                                        <p:attrNameLst>
                                          <p:attrName>style.visibility</p:attrName>
                                        </p:attrNameLst>
                                      </p:cBhvr>
                                      <p:to>
                                        <p:strVal val="visible"/>
                                      </p:to>
                                    </p:set>
                                    <p:animEffect transition="in" filter="fade">
                                      <p:cBhvr>
                                        <p:cTn id="26" dur="500"/>
                                        <p:tgtEl>
                                          <p:spTgt spid="4">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1734</TotalTime>
  <Words>1464</Words>
  <Application>Microsoft Office PowerPoint</Application>
  <PresentationFormat>Widescreen</PresentationFormat>
  <Paragraphs>127</Paragraphs>
  <Slides>13</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system-ui</vt:lpstr>
      <vt:lpstr>Tahoma</vt:lpstr>
      <vt:lpstr>Office Theme</vt:lpstr>
      <vt:lpstr>Hymns for Worship at Woodmont</vt:lpstr>
      <vt:lpstr>PowerPoint Presentation</vt:lpstr>
      <vt:lpstr>What are You Thinking in Your Heart?</vt:lpstr>
      <vt:lpstr>PowerPoint Presentation</vt:lpstr>
      <vt:lpstr>What are You Thinking (Conscience)?</vt:lpstr>
      <vt:lpstr>What is the Conscience?</vt:lpstr>
      <vt:lpstr>Unbelievers have a Defiled Mind &amp; Conscience</vt:lpstr>
      <vt:lpstr>Many Jews Realized that they were Guilty of Sin</vt:lpstr>
      <vt:lpstr>What Must All Do to be Cleansed of their Sins</vt:lpstr>
      <vt:lpstr>An Evil Conscience Can be Cleansed in Christ</vt:lpstr>
      <vt:lpstr>Why Do So Few Seek to be Cleansed in Christ </vt:lpstr>
      <vt:lpstr>Conclusion </vt:lpstr>
      <vt:lpstr>Hymns for Worship at Woodmont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7</cp:revision>
  <cp:lastPrinted>2023-04-09T04:29:38Z</cp:lastPrinted>
  <dcterms:created xsi:type="dcterms:W3CDTF">2023-04-07T17:51:28Z</dcterms:created>
  <dcterms:modified xsi:type="dcterms:W3CDTF">2023-04-09T21:03:53Z</dcterms:modified>
</cp:coreProperties>
</file>