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3" r:id="rId2"/>
    <p:sldId id="257" r:id="rId3"/>
    <p:sldId id="262" r:id="rId4"/>
    <p:sldId id="258" r:id="rId5"/>
    <p:sldId id="259" r:id="rId6"/>
    <p:sldId id="261" r:id="rId7"/>
    <p:sldId id="264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6CE5D2-1E3F-4F7C-AC65-1F90FE0FE34D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0FAD14-B128-41D8-8921-7229D94B55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9138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We remember our fallen heroes who fought, bled &amp; died for our country in the fight for our freedom tomorrow.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0FAD14-B128-41D8-8921-7229D94B55B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9538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remember our fallen heroes who fought, bled &amp; died for our country in the fight for our freedom tomorrow.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0FAD14-B128-41D8-8921-7229D94B55B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6908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i="1" dirty="0" err="1">
                <a:solidFill>
                  <a:srgbClr val="001320"/>
                </a:solidFill>
                <a:effectLst/>
                <a:latin typeface="Roboto" panose="02000000000000000000" pitchFamily="2" charset="0"/>
              </a:rPr>
              <a:t>mnḗmē</a:t>
            </a:r>
            <a:r>
              <a:rPr lang="en-US" b="0" i="0" dirty="0">
                <a:solidFill>
                  <a:srgbClr val="001320"/>
                </a:solidFill>
                <a:effectLst/>
                <a:latin typeface="Roboto" panose="02000000000000000000" pitchFamily="2" charset="0"/>
              </a:rPr>
              <a:t>  – </a:t>
            </a:r>
            <a:r>
              <a:rPr lang="en-US" b="0" i="1" dirty="0">
                <a:solidFill>
                  <a:srgbClr val="001320"/>
                </a:solidFill>
                <a:effectLst/>
                <a:latin typeface="Roboto" panose="02000000000000000000" pitchFamily="2" charset="0"/>
              </a:rPr>
              <a:t>remembrance</a:t>
            </a:r>
            <a:r>
              <a:rPr lang="en-US" b="0" i="0" dirty="0">
                <a:solidFill>
                  <a:srgbClr val="001320"/>
                </a:solidFill>
                <a:effectLst/>
                <a:latin typeface="Roboto" panose="02000000000000000000" pitchFamily="2" charset="0"/>
              </a:rPr>
              <a:t>, especially in a particular aspect ("a lasting memory"). This "memorial" (memory) deserves to be </a:t>
            </a:r>
            <a:r>
              <a:rPr lang="en-US" b="0" i="1" dirty="0">
                <a:solidFill>
                  <a:srgbClr val="001320"/>
                </a:solidFill>
                <a:effectLst/>
                <a:latin typeface="Roboto" panose="02000000000000000000" pitchFamily="2" charset="0"/>
              </a:rPr>
              <a:t>recollected</a:t>
            </a:r>
            <a:r>
              <a:rPr lang="en-US" b="0" i="0" dirty="0">
                <a:solidFill>
                  <a:srgbClr val="001320"/>
                </a:solidFill>
                <a:effectLst/>
                <a:latin typeface="Roboto" panose="02000000000000000000" pitchFamily="2" charset="0"/>
              </a:rPr>
              <a:t>, i.e. remembered to honor an important concept or teaching.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0FAD14-B128-41D8-8921-7229D94B55B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6318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i="1" dirty="0" err="1">
                <a:solidFill>
                  <a:srgbClr val="001320"/>
                </a:solidFill>
                <a:effectLst/>
                <a:latin typeface="Roboto" panose="02000000000000000000" pitchFamily="2" charset="0"/>
              </a:rPr>
              <a:t>spoudḗ</a:t>
            </a:r>
            <a:r>
              <a:rPr lang="en-US" b="0" i="0" dirty="0">
                <a:solidFill>
                  <a:srgbClr val="001320"/>
                </a:solidFill>
                <a:effectLst/>
                <a:latin typeface="Roboto" panose="02000000000000000000" pitchFamily="2" charset="0"/>
              </a:rPr>
              <a:t> ("speedy diligence") means </a:t>
            </a:r>
            <a:r>
              <a:rPr lang="en-US" b="0" i="1" dirty="0">
                <a:solidFill>
                  <a:srgbClr val="001320"/>
                </a:solidFill>
                <a:effectLst/>
                <a:latin typeface="Roboto" panose="02000000000000000000" pitchFamily="2" charset="0"/>
              </a:rPr>
              <a:t>quickly obeying</a:t>
            </a:r>
            <a:r>
              <a:rPr lang="en-US" b="0" i="0" dirty="0">
                <a:solidFill>
                  <a:srgbClr val="001320"/>
                </a:solidFill>
                <a:effectLst/>
                <a:latin typeface="Roboto" panose="02000000000000000000" pitchFamily="2" charset="0"/>
              </a:rPr>
              <a:t> what the Lord reveals is </a:t>
            </a:r>
            <a:r>
              <a:rPr lang="en-US" b="0" i="1" dirty="0">
                <a:solidFill>
                  <a:srgbClr val="001320"/>
                </a:solidFill>
                <a:effectLst/>
                <a:latin typeface="Roboto" panose="02000000000000000000" pitchFamily="2" charset="0"/>
              </a:rPr>
              <a:t>His priority</a:t>
            </a:r>
            <a:r>
              <a:rPr lang="en-US" b="0" i="0" dirty="0">
                <a:solidFill>
                  <a:srgbClr val="001320"/>
                </a:solidFill>
                <a:effectLst/>
                <a:latin typeface="Roboto" panose="02000000000000000000" pitchFamily="2" charset="0"/>
              </a:rPr>
              <a:t>. This elevates the </a:t>
            </a:r>
            <a:r>
              <a:rPr lang="en-US" b="0" i="1" dirty="0">
                <a:solidFill>
                  <a:srgbClr val="001320"/>
                </a:solidFill>
                <a:effectLst/>
                <a:latin typeface="Roboto" panose="02000000000000000000" pitchFamily="2" charset="0"/>
              </a:rPr>
              <a:t>better</a:t>
            </a:r>
            <a:r>
              <a:rPr lang="en-US" b="0" i="0" dirty="0">
                <a:solidFill>
                  <a:srgbClr val="001320"/>
                </a:solidFill>
                <a:effectLst/>
                <a:latin typeface="Roboto" panose="02000000000000000000" pitchFamily="2" charset="0"/>
              </a:rPr>
              <a:t> over the good – the </a:t>
            </a:r>
            <a:r>
              <a:rPr lang="en-US" b="0" i="1" dirty="0">
                <a:solidFill>
                  <a:srgbClr val="001320"/>
                </a:solidFill>
                <a:effectLst/>
                <a:latin typeface="Roboto" panose="02000000000000000000" pitchFamily="2" charset="0"/>
              </a:rPr>
              <a:t>more important</a:t>
            </a:r>
            <a:r>
              <a:rPr lang="en-US" b="0" i="0" dirty="0">
                <a:solidFill>
                  <a:srgbClr val="001320"/>
                </a:solidFill>
                <a:effectLst/>
                <a:latin typeface="Roboto" panose="02000000000000000000" pitchFamily="2" charset="0"/>
              </a:rPr>
              <a:t> over the important – and does so with </a:t>
            </a:r>
            <a:r>
              <a:rPr lang="en-US" b="0" i="1" dirty="0">
                <a:solidFill>
                  <a:srgbClr val="001320"/>
                </a:solidFill>
                <a:effectLst/>
                <a:latin typeface="Roboto" panose="02000000000000000000" pitchFamily="2" charset="0"/>
              </a:rPr>
              <a:t>earnest swiftness</a:t>
            </a:r>
            <a:r>
              <a:rPr lang="en-US" b="0" i="0" dirty="0">
                <a:solidFill>
                  <a:srgbClr val="001320"/>
                </a:solidFill>
                <a:effectLst/>
                <a:latin typeface="Roboto" panose="02000000000000000000" pitchFamily="2" charset="0"/>
              </a:rPr>
              <a:t> (intensity).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0FAD14-B128-41D8-8921-7229D94B55B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7646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3:12-14 </a:t>
            </a:r>
            <a:r>
              <a:rPr lang="en-US" dirty="0" err="1"/>
              <a:t>Prosdokao</a:t>
            </a:r>
            <a:r>
              <a:rPr lang="en-US" dirty="0"/>
              <a:t>- </a:t>
            </a:r>
            <a:r>
              <a:rPr lang="en-US" b="1" i="0" dirty="0">
                <a:solidFill>
                  <a:srgbClr val="001320"/>
                </a:solidFill>
                <a:effectLst/>
                <a:latin typeface="Roboto" panose="02000000000000000000" pitchFamily="2" charset="0"/>
              </a:rPr>
              <a:t>to expect</a:t>
            </a:r>
            <a:r>
              <a:rPr lang="en-US" b="0" i="0" dirty="0">
                <a:solidFill>
                  <a:srgbClr val="001320"/>
                </a:solidFill>
                <a:effectLst/>
                <a:latin typeface="Roboto" panose="02000000000000000000" pitchFamily="2" charset="0"/>
              </a:rPr>
              <a:t> (whether in thought, in hope, or in fear); </a:t>
            </a:r>
            <a:r>
              <a:rPr lang="en-US" b="1" i="0" dirty="0">
                <a:solidFill>
                  <a:srgbClr val="001320"/>
                </a:solidFill>
                <a:effectLst/>
                <a:latin typeface="Roboto" panose="02000000000000000000" pitchFamily="2" charset="0"/>
              </a:rPr>
              <a:t>to look for, wait for</a:t>
            </a:r>
            <a:r>
              <a:rPr lang="en-US" b="0" i="0" dirty="0">
                <a:solidFill>
                  <a:srgbClr val="001320"/>
                </a:solidFill>
                <a:effectLst/>
                <a:latin typeface="Roboto" panose="02000000000000000000" pitchFamily="2" charset="0"/>
              </a:rPr>
              <a:t>: one’s coming or return  </a:t>
            </a:r>
            <a:r>
              <a:rPr lang="en-US" b="0" i="1" dirty="0" err="1">
                <a:solidFill>
                  <a:srgbClr val="001320"/>
                </a:solidFill>
                <a:effectLst/>
                <a:latin typeface="Roboto" panose="02000000000000000000" pitchFamily="2" charset="0"/>
              </a:rPr>
              <a:t>hágios</a:t>
            </a:r>
            <a:r>
              <a:rPr lang="en-US" b="0" i="0" dirty="0">
                <a:solidFill>
                  <a:srgbClr val="001320"/>
                </a:solidFill>
                <a:effectLst/>
                <a:latin typeface="Roboto" panose="02000000000000000000" pitchFamily="2" charset="0"/>
              </a:rPr>
              <a:t>) means "</a:t>
            </a:r>
            <a:r>
              <a:rPr lang="en-US" b="0" i="1" dirty="0">
                <a:solidFill>
                  <a:srgbClr val="001320"/>
                </a:solidFill>
                <a:effectLst/>
                <a:latin typeface="Roboto" panose="02000000000000000000" pitchFamily="2" charset="0"/>
              </a:rPr>
              <a:t>likeness of nature</a:t>
            </a:r>
            <a:r>
              <a:rPr lang="en-US" b="0" i="0" dirty="0">
                <a:solidFill>
                  <a:srgbClr val="001320"/>
                </a:solidFill>
                <a:effectLst/>
                <a:latin typeface="Roboto" panose="02000000000000000000" pitchFamily="2" charset="0"/>
              </a:rPr>
              <a:t> with the Lord" because "</a:t>
            </a:r>
            <a:r>
              <a:rPr lang="en-US" b="0" i="1" dirty="0">
                <a:solidFill>
                  <a:srgbClr val="001320"/>
                </a:solidFill>
                <a:effectLst/>
                <a:latin typeface="Roboto" panose="02000000000000000000" pitchFamily="2" charset="0"/>
              </a:rPr>
              <a:t>different</a:t>
            </a:r>
            <a:r>
              <a:rPr lang="en-US" b="0" i="0" dirty="0">
                <a:solidFill>
                  <a:srgbClr val="001320"/>
                </a:solidFill>
                <a:effectLst/>
                <a:latin typeface="Roboto" panose="02000000000000000000" pitchFamily="2" charset="0"/>
              </a:rPr>
              <a:t> from the world.“ Eusebia- someone's inner response to the things of God which shows itself in godly </a:t>
            </a:r>
            <a:r>
              <a:rPr lang="en-US" b="0" i="1" dirty="0">
                <a:solidFill>
                  <a:srgbClr val="001320"/>
                </a:solidFill>
                <a:effectLst/>
                <a:latin typeface="Roboto" panose="02000000000000000000" pitchFamily="2" charset="0"/>
              </a:rPr>
              <a:t>piety</a:t>
            </a:r>
            <a:r>
              <a:rPr lang="en-US" b="0" i="0" dirty="0">
                <a:solidFill>
                  <a:srgbClr val="001320"/>
                </a:solidFill>
                <a:effectLst/>
                <a:latin typeface="Roboto" panose="02000000000000000000" pitchFamily="2" charset="0"/>
              </a:rPr>
              <a:t> (</a:t>
            </a:r>
            <a:r>
              <a:rPr lang="en-US" b="0" i="1" dirty="0">
                <a:solidFill>
                  <a:srgbClr val="001320"/>
                </a:solidFill>
                <a:effectLst/>
                <a:latin typeface="Roboto" panose="02000000000000000000" pitchFamily="2" charset="0"/>
              </a:rPr>
              <a:t>reverence</a:t>
            </a:r>
            <a:r>
              <a:rPr lang="en-US" b="0" i="0" dirty="0">
                <a:solidFill>
                  <a:srgbClr val="001320"/>
                </a:solidFill>
                <a:effectLst/>
                <a:latin typeface="Roboto" panose="02000000000000000000" pitchFamily="2" charset="0"/>
              </a:rPr>
              <a:t>). Godly heart response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0FAD14-B128-41D8-8921-7229D94B55B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1076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0FAD14-B128-41D8-8921-7229D94B55B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2758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We remember our fallen heroes who fought, bled &amp; died for our country in the fight for our freedom tomorrow.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0FAD14-B128-41D8-8921-7229D94B55B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8274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AA6BF-8BC8-2D69-F1F2-D040B6906B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285DE75-93DE-9D5A-C7ED-75CB01429A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F804FE-9EAE-51EF-8140-1902691E7E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2DB87-D6F1-4DB0-BD5E-70A1798B42DA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D5B296-2C3C-89CB-3B94-D07EDA2E9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CD43DB-A817-5487-CB05-755D2A4707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9EA95-3A05-44EE-8F9F-DBCA19BB4D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516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6A729F-695E-A9FF-39FE-ED8FC29830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318C151-9147-47E6-CBB1-D084CAEFFD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245F99-1EA9-08CF-ED4C-2BD167DF19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2DB87-D6F1-4DB0-BD5E-70A1798B42DA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AD005A-1C43-1C6A-DE9F-069E8BB4EF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96CF9C-437A-6549-BBFD-29C88DEEE4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9EA95-3A05-44EE-8F9F-DBCA19BB4D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823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833B47D-7E41-DD3E-D543-82A43061C3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FD8433-1915-1BE1-940C-793AFE864F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A9DEF7-EED1-ABE1-471B-18C488DDA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2DB87-D6F1-4DB0-BD5E-70A1798B42DA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B1D637-8E58-17C5-900F-E533D6F21D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F9CA08-6389-2288-7C85-5DB5D9040E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9EA95-3A05-44EE-8F9F-DBCA19BB4D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855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FABA12-6713-9AEF-2457-C4E5BE5404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9FD97B-40D8-FDAC-BE93-7611838061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268AD8-5214-9264-F768-7A9B6CC228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2DB87-D6F1-4DB0-BD5E-70A1798B42DA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DE9A4C-7539-8E5E-763E-9E66A4AC60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90E6FD-E09A-FF8B-56EF-23F12F117C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9EA95-3A05-44EE-8F9F-DBCA19BB4D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89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DA93DA-C127-58D4-8363-E074AB5161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4844A7-B49C-AFA1-5E65-DDCCA9A55D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1DCF2E-D0D4-D1C2-215D-C932AE0E37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2DB87-D6F1-4DB0-BD5E-70A1798B42DA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D1FDB4-2358-1733-4D1D-E1A4CCC447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8A95D7-E8C0-719A-31BA-3929337ECB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9EA95-3A05-44EE-8F9F-DBCA19BB4D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317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A22A77-9D45-251D-07FE-558C7C9443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B251D2-4651-C729-02FF-79BCC67505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2B3E85-094F-EA28-85CB-FE1451DE2D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BA2C79-7BDE-2756-8C58-A25A102F03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2DB87-D6F1-4DB0-BD5E-70A1798B42DA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37E316-017F-50CC-9D19-09E3596986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CCF200-B724-92F4-9EAA-581E63DA6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9EA95-3A05-44EE-8F9F-DBCA19BB4D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250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6D50F9-7BB2-81CC-68F7-FC0800C1B3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47F9E9-C47B-32C6-FE84-BBE60FB3AC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B36B8E4-FC1B-9EEA-DEBD-BDABF95365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39FAC51-8A70-D8B8-3E7C-9EC0391621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664E266-328B-D1EF-9284-A8475A577A0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A956C37-5E01-2F84-BF44-646C60BC07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2DB87-D6F1-4DB0-BD5E-70A1798B42DA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9B99D3A-02E7-EEF2-FA81-2548C2DC77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6859525-BC24-B22C-EF20-E0EE887D3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9EA95-3A05-44EE-8F9F-DBCA19BB4D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030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D9D841-C428-24A1-BE8A-09D0CD257D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9D1DA07-57B5-ECF2-7AD2-B78ADE5994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2DB87-D6F1-4DB0-BD5E-70A1798B42DA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276C2F3-0052-E895-88B7-2F414AD095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82D60C-9390-AFCC-B48D-738DE1FE6B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9EA95-3A05-44EE-8F9F-DBCA19BB4D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495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BC5C187-B13B-B60F-F357-FDB082ED28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2DB87-D6F1-4DB0-BD5E-70A1798B42DA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0DDA4BA-4E63-275F-D25C-D473D98025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DF379E-D95B-88A0-C587-16D5590B35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9EA95-3A05-44EE-8F9F-DBCA19BB4D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462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A9A3DB-6DE6-B865-0063-51D64A482E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9D6877-3DF4-0000-462E-EBDE1C1BEA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020B3C-A557-98A8-057A-D3A4628BC4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12F447-F626-0888-7456-8B8D2CB0DA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2DB87-D6F1-4DB0-BD5E-70A1798B42DA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841C73-9A3D-9D60-5397-4625BBD41F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02D494-0379-0AE3-3959-E7BE23136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9EA95-3A05-44EE-8F9F-DBCA19BB4D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650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7638EE-B524-DDB5-87B6-F4BD11317A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E2C6CF8-C0A6-2B44-0E31-46740A8E68A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B4D6E2C-62BC-F48C-30E9-8A0C37891F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188F3C-79F3-FF78-E7D0-C4DC0F40D6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2DB87-D6F1-4DB0-BD5E-70A1798B42DA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2FDBF4-EBF3-DB63-8787-99A08C13EB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5CB59C-5F2F-8716-8DF4-76CCA54749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9EA95-3A05-44EE-8F9F-DBCA19BB4D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932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9CAF5DE-D183-CEFA-BE60-7C363AFCC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598B15-E277-EF5E-AE99-BE34D1A3D2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C28B81-168F-73CD-7B72-91983646F8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12DB87-D6F1-4DB0-BD5E-70A1798B42DA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950A52-176A-AC37-B9C6-1D7750EED3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636A47-2493-9987-B93F-2F1E277088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59EA95-3A05-44EE-8F9F-DBCA19BB4D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213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2CE6B5-7207-B1D4-A6E1-C5459C3438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195753"/>
          </a:xfrm>
        </p:spPr>
        <p:txBody>
          <a:bodyPr>
            <a:normAutofit/>
          </a:bodyPr>
          <a:lstStyle/>
          <a:p>
            <a:pPr algn="ctr"/>
            <a:r>
              <a:rPr lang="en-US" sz="62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Hymns for Worship at Woodmont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14D879-78A9-21A7-5CE4-FDB0E46402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308295"/>
            <a:ext cx="12192000" cy="55497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 Blessed Assurance</a:t>
            </a:r>
          </a:p>
          <a:p>
            <a:pPr marL="0" indent="0">
              <a:buNone/>
            </a:pPr>
            <a:r>
              <a:rPr lang="en-US" sz="5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16 A Mighty Fortress</a:t>
            </a:r>
          </a:p>
          <a:p>
            <a:pPr marL="0" indent="0">
              <a:buNone/>
            </a:pPr>
            <a:r>
              <a:rPr lang="en-US" sz="5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693 Were You There?</a:t>
            </a:r>
          </a:p>
          <a:p>
            <a:pPr marL="0" indent="0">
              <a:buNone/>
            </a:pPr>
            <a:r>
              <a:rPr lang="en-US" sz="5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360 Standing on the Promises</a:t>
            </a:r>
          </a:p>
          <a:p>
            <a:pPr marL="0" indent="0">
              <a:buNone/>
            </a:pPr>
            <a:r>
              <a:rPr lang="en-US" sz="5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296 How Firm a Foundation</a:t>
            </a:r>
          </a:p>
          <a:p>
            <a:pPr marL="0" indent="0">
              <a:buNone/>
            </a:pPr>
            <a:r>
              <a:rPr lang="en-US" sz="5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390 Anywhere with Jesus</a:t>
            </a:r>
          </a:p>
        </p:txBody>
      </p:sp>
    </p:spTree>
    <p:extLst>
      <p:ext uri="{BB962C8B-B14F-4D97-AF65-F5344CB8AC3E}">
        <p14:creationId xmlns:p14="http://schemas.microsoft.com/office/powerpoint/2010/main" val="24475252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9A195C-020A-215D-227D-0EA4E8C241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55076"/>
          </a:xfrm>
        </p:spPr>
        <p:txBody>
          <a:bodyPr>
            <a:noAutofit/>
          </a:bodyPr>
          <a:lstStyle/>
          <a:p>
            <a:pPr algn="ctr"/>
            <a:r>
              <a:rPr lang="en-US" sz="56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Urgent Reminders from Scripture</a:t>
            </a:r>
          </a:p>
        </p:txBody>
      </p:sp>
      <p:pic>
        <p:nvPicPr>
          <p:cNvPr id="1026" name="Picture 2" descr="9 Bible verses about Reminders Of The Gospel">
            <a:extLst>
              <a:ext uri="{FF2B5EF4-FFF2-40B4-BE49-F238E27FC236}">
                <a16:creationId xmlns:a16="http://schemas.microsoft.com/office/drawing/2014/main" id="{B2F47A8A-C2BB-F702-222F-8E88AAAB09F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36852"/>
            <a:ext cx="12192000" cy="5929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84959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9A195C-020A-215D-227D-0EA4E8C241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55076"/>
          </a:xfrm>
        </p:spPr>
        <p:txBody>
          <a:bodyPr>
            <a:noAutofit/>
          </a:bodyPr>
          <a:lstStyle/>
          <a:p>
            <a:pPr algn="ctr"/>
            <a:r>
              <a:rPr lang="en-US" sz="56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Urgent Reminders from Scripture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6257F7-3BBF-5BB0-A423-74C73A63A5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181686"/>
            <a:ext cx="12192000" cy="567631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i="0" baseline="300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”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Therefore, </a:t>
            </a:r>
            <a:r>
              <a:rPr lang="en-US" sz="3600" b="0" i="0" dirty="0">
                <a:solidFill>
                  <a:srgbClr val="92D05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 will always be ready to </a:t>
            </a:r>
            <a:r>
              <a:rPr lang="en-US" sz="3600" b="0" i="0" u="sng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remind you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of these</a:t>
            </a:r>
          </a:p>
          <a:p>
            <a:pPr marL="0" indent="0" algn="ctr">
              <a:buNone/>
            </a:pP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things, </a:t>
            </a:r>
            <a:r>
              <a:rPr lang="en-US" sz="3600" b="0" i="0" u="sng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even though you </a:t>
            </a:r>
            <a:r>
              <a:rPr lang="en-US" sz="3600" b="0" i="1" u="sng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already</a:t>
            </a:r>
            <a:r>
              <a:rPr lang="en-US" sz="3600" b="0" i="0" u="sng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know </a:t>
            </a:r>
            <a:r>
              <a:rPr lang="en-US" sz="3600" b="0" i="1" u="sng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them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&amp; have been </a:t>
            </a:r>
          </a:p>
          <a:p>
            <a:pPr marL="0" indent="0" algn="ctr">
              <a:buNone/>
            </a:pPr>
            <a:r>
              <a:rPr lang="en-US" sz="3600" b="0" i="0" dirty="0">
                <a:solidFill>
                  <a:srgbClr val="00B0F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established in the truth 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which is present with </a:t>
            </a:r>
            <a:r>
              <a:rPr lang="en-US" sz="3600" b="0" i="1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 I </a:t>
            </a:r>
          </a:p>
          <a:p>
            <a:pPr marL="0" indent="0" algn="ctr">
              <a:buNone/>
            </a:pP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consider it right, as long as I am in this </a:t>
            </a:r>
            <a:r>
              <a:rPr lang="en-US" sz="3600" b="0" i="1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earthly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dwelling,</a:t>
            </a:r>
          </a:p>
          <a:p>
            <a:pPr marL="0" indent="0" algn="ctr">
              <a:buNone/>
            </a:pP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 </a:t>
            </a:r>
            <a:r>
              <a:rPr lang="en-US" sz="3600" b="0" i="0" u="sng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stir you up by way of reminder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 knowing that </a:t>
            </a:r>
            <a:r>
              <a:rPr lang="en-US" sz="3600" b="0" i="0" dirty="0"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laying </a:t>
            </a:r>
          </a:p>
          <a:p>
            <a:pPr marL="0" indent="0" algn="ctr">
              <a:buNone/>
            </a:pPr>
            <a:r>
              <a:rPr lang="en-US" sz="3600" b="0" i="0" dirty="0"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aside of my </a:t>
            </a:r>
            <a:r>
              <a:rPr lang="en-US" sz="3600" b="0" i="1" dirty="0"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earthly</a:t>
            </a:r>
            <a:r>
              <a:rPr lang="en-US" sz="3600" b="0" i="0" dirty="0"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dwelling is imminent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 as also </a:t>
            </a:r>
            <a:r>
              <a:rPr lang="en-US" sz="3600" b="0" i="0" dirty="0">
                <a:solidFill>
                  <a:srgbClr val="00B0F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our Lord </a:t>
            </a:r>
          </a:p>
          <a:p>
            <a:pPr marL="0" indent="0" algn="ctr">
              <a:buNone/>
            </a:pPr>
            <a:r>
              <a:rPr lang="en-US" sz="3600" b="0" i="0" dirty="0">
                <a:solidFill>
                  <a:srgbClr val="00B0F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Jesus Christ has made clear </a:t>
            </a:r>
            <a:r>
              <a:rPr lang="en-US" sz="3600" b="0" i="0" dirty="0">
                <a:solidFill>
                  <a:srgbClr val="92D05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me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 And </a:t>
            </a:r>
            <a:r>
              <a:rPr lang="en-US" sz="3600" b="0" i="0" dirty="0">
                <a:solidFill>
                  <a:srgbClr val="92D05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 will also be </a:t>
            </a:r>
          </a:p>
          <a:p>
            <a:pPr marL="0" indent="0" algn="ctr">
              <a:buNone/>
            </a:pPr>
            <a:r>
              <a:rPr lang="en-US" sz="3600" b="0" i="0" dirty="0">
                <a:solidFill>
                  <a:srgbClr val="92D05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diligent that at any time after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600" b="0" i="0" dirty="0"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my departure </a:t>
            </a:r>
            <a:r>
              <a:rPr lang="en-US" sz="3600" b="0" i="0" u="sng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 will be </a:t>
            </a:r>
          </a:p>
          <a:p>
            <a:pPr marL="0" indent="0" algn="ctr">
              <a:buNone/>
            </a:pPr>
            <a:r>
              <a:rPr lang="en-US" sz="3600" b="0" i="0" u="sng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able to call these things to mind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” (2 Peter 1:12-15)</a:t>
            </a:r>
            <a:endParaRPr lang="en-US" sz="3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88403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9A195C-020A-215D-227D-0EA4E8C241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55076"/>
          </a:xfrm>
        </p:spPr>
        <p:txBody>
          <a:bodyPr>
            <a:noAutofit/>
          </a:bodyPr>
          <a:lstStyle/>
          <a:p>
            <a:pPr algn="ctr"/>
            <a:r>
              <a:rPr lang="en-US" sz="6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Remember…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B58A50-2D12-D958-C2AA-8561AEF02F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55078"/>
            <a:ext cx="12192000" cy="580292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1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…God keeps His promises so that you might be holy</a:t>
            </a:r>
          </a:p>
          <a:p>
            <a:pPr marL="0" indent="0" algn="ctr">
              <a:buNone/>
            </a:pP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(2 Peter 1:2-4; Ephesians 1:3-4)</a:t>
            </a:r>
          </a:p>
          <a:p>
            <a:pPr marL="0" indent="0" algn="ctr">
              <a:buNone/>
            </a:pPr>
            <a:endParaRPr lang="en-US" sz="3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…to be earnest &amp; swift to practice the Christian graces </a:t>
            </a:r>
          </a:p>
          <a:p>
            <a:pPr marL="0" indent="0" algn="ctr">
              <a:buNone/>
            </a:pP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(2 Peter 1:5-11)</a:t>
            </a:r>
          </a:p>
          <a:p>
            <a:pPr marL="0" indent="0" algn="ctr">
              <a:buNone/>
            </a:pPr>
            <a:endParaRPr lang="en-US" sz="3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…the Lord’s words &amp; commands spoken by the apostles</a:t>
            </a:r>
          </a:p>
          <a:p>
            <a:pPr marL="0" indent="0" algn="ctr">
              <a:buNone/>
            </a:pP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(2 Peter 1:16-21; 3:1-2; John 14:15, 26; 15:26-27; 16:13)</a:t>
            </a:r>
          </a:p>
          <a:p>
            <a:pPr marL="0" indent="0">
              <a:buNone/>
            </a:pPr>
            <a:endParaRPr lang="en-US" sz="3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3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4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4271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9A195C-020A-215D-227D-0EA4E8C241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55076"/>
          </a:xfrm>
        </p:spPr>
        <p:txBody>
          <a:bodyPr>
            <a:noAutofit/>
          </a:bodyPr>
          <a:lstStyle/>
          <a:p>
            <a:pPr algn="ctr"/>
            <a:r>
              <a:rPr lang="en-US" sz="6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Remember…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B58A50-2D12-D958-C2AA-8561AEF02F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55078"/>
            <a:ext cx="12192000" cy="580292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1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…that God will only rescue the righteous from judgment, </a:t>
            </a:r>
          </a:p>
          <a:p>
            <a:pPr marL="0" indent="0" algn="ctr">
              <a:buNone/>
            </a:pP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not those who are deceived by the lies of false teachers</a:t>
            </a:r>
          </a:p>
          <a:p>
            <a:pPr marL="0" indent="0" algn="ctr">
              <a:buNone/>
            </a:pP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(2 Peter 2:1-22; Matthew 7:21-23)</a:t>
            </a:r>
          </a:p>
          <a:p>
            <a:pPr marL="0" indent="0" algn="ctr">
              <a:buNone/>
            </a:pPr>
            <a:endParaRPr lang="en-US" sz="1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…that God wants you to repent and not die in your sins</a:t>
            </a:r>
          </a:p>
          <a:p>
            <a:pPr marL="0" indent="0" algn="ctr">
              <a:buNone/>
            </a:pP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(2 Peter 3:1-9; Revelation 2:5; 3:3, 19-22)</a:t>
            </a:r>
          </a:p>
          <a:p>
            <a:pPr marL="0" indent="0" algn="ctr">
              <a:buNone/>
            </a:pPr>
            <a:endParaRPr lang="en-US" sz="1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…to be holy and godly in anticipation of eternal life, not </a:t>
            </a:r>
          </a:p>
          <a:p>
            <a:pPr marL="0" indent="0" algn="ctr">
              <a:buNone/>
            </a:pP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earthly things which will be burned up (2 Peter 3:10-18)</a:t>
            </a:r>
          </a:p>
          <a:p>
            <a:pPr marL="0" indent="0">
              <a:buNone/>
            </a:pPr>
            <a:endParaRPr lang="en-US" sz="3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3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3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4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348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9A195C-020A-215D-227D-0EA4E8C241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28467"/>
          </a:xfrm>
        </p:spPr>
        <p:txBody>
          <a:bodyPr>
            <a:noAutofit/>
          </a:bodyPr>
          <a:lstStyle/>
          <a:p>
            <a:pPr algn="ctr"/>
            <a:r>
              <a:rPr lang="en-US" sz="50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Are you…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B58A50-2D12-D958-C2AA-8561AEF02F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55078"/>
            <a:ext cx="12192000" cy="580292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…being holy in response to God’s promises?</a:t>
            </a:r>
          </a:p>
          <a:p>
            <a:pPr marL="0" indent="0" algn="ctr">
              <a:buNone/>
            </a:pPr>
            <a:endParaRPr lang="en-US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…swift to practice righteousness or slothful?</a:t>
            </a:r>
          </a:p>
          <a:p>
            <a:pPr marL="0" indent="0" algn="ctr">
              <a:buNone/>
            </a:pPr>
            <a:endParaRPr lang="en-US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…obeying the commands of the Lord or neglectful?</a:t>
            </a:r>
          </a:p>
          <a:p>
            <a:pPr marL="0" indent="0" algn="ctr">
              <a:buNone/>
            </a:pPr>
            <a:endParaRPr lang="en-US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…holding fast to His words or deceived by lies?</a:t>
            </a:r>
          </a:p>
          <a:p>
            <a:pPr marL="0" indent="0" algn="ctr">
              <a:buNone/>
            </a:pPr>
            <a:endParaRPr lang="en-US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…needing to repent &amp; be baptized for salvation?</a:t>
            </a:r>
          </a:p>
          <a:p>
            <a:pPr marL="0" indent="0" algn="ctr">
              <a:buNone/>
            </a:pPr>
            <a:endParaRPr lang="en-US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…anticipating the Lord’s return with joy or dread? </a:t>
            </a:r>
          </a:p>
          <a:p>
            <a:pPr marL="0" indent="0" algn="ctr">
              <a:buNone/>
            </a:pPr>
            <a:endParaRPr lang="en-US" sz="3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3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3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4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324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2CE6B5-7207-B1D4-A6E1-C5459C3438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195753"/>
          </a:xfrm>
        </p:spPr>
        <p:txBody>
          <a:bodyPr>
            <a:normAutofit/>
          </a:bodyPr>
          <a:lstStyle/>
          <a:p>
            <a:pPr algn="ctr"/>
            <a:r>
              <a:rPr lang="en-US" sz="62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Hymns for Worship at Woodmont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14D879-78A9-21A7-5CE4-FDB0E46402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308295"/>
            <a:ext cx="12192000" cy="55497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 Blessed Assurance</a:t>
            </a:r>
          </a:p>
          <a:p>
            <a:pPr marL="0" indent="0">
              <a:buNone/>
            </a:pPr>
            <a:r>
              <a:rPr lang="en-US" sz="5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16 A Mighty Fortress</a:t>
            </a:r>
          </a:p>
          <a:p>
            <a:pPr marL="0" indent="0">
              <a:buNone/>
            </a:pPr>
            <a:r>
              <a:rPr lang="en-US" sz="5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693 Were You There?</a:t>
            </a:r>
          </a:p>
          <a:p>
            <a:pPr marL="0" indent="0">
              <a:buNone/>
            </a:pPr>
            <a:r>
              <a:rPr lang="en-US" sz="5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360 Standing on the Promises</a:t>
            </a:r>
          </a:p>
          <a:p>
            <a:pPr marL="0" indent="0">
              <a:buNone/>
            </a:pPr>
            <a:r>
              <a:rPr lang="en-US" sz="5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296 How Firm a Foundation</a:t>
            </a:r>
          </a:p>
          <a:p>
            <a:pPr marL="0" indent="0">
              <a:buNone/>
            </a:pPr>
            <a:r>
              <a:rPr lang="en-US" sz="5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390 Anywhere with Jesus</a:t>
            </a:r>
          </a:p>
        </p:txBody>
      </p:sp>
    </p:spTree>
    <p:extLst>
      <p:ext uri="{BB962C8B-B14F-4D97-AF65-F5344CB8AC3E}">
        <p14:creationId xmlns:p14="http://schemas.microsoft.com/office/powerpoint/2010/main" val="7503916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</TotalTime>
  <Words>607</Words>
  <Application>Microsoft Office PowerPoint</Application>
  <PresentationFormat>Widescreen</PresentationFormat>
  <Paragraphs>76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Roboto</vt:lpstr>
      <vt:lpstr>Tahoma</vt:lpstr>
      <vt:lpstr>Office Theme</vt:lpstr>
      <vt:lpstr>Hymns for Worship at Woodmont</vt:lpstr>
      <vt:lpstr>Urgent Reminders from Scripture</vt:lpstr>
      <vt:lpstr>Urgent Reminders from Scripture</vt:lpstr>
      <vt:lpstr>Remember…</vt:lpstr>
      <vt:lpstr>Remember…</vt:lpstr>
      <vt:lpstr>Are you…</vt:lpstr>
      <vt:lpstr>Hymns for Worship at Woodmont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Urgent Reminders from Scripture</dc:title>
  <dc:creator>Bettye Locklair</dc:creator>
  <cp:lastModifiedBy>Bettye Locklair</cp:lastModifiedBy>
  <cp:revision>7</cp:revision>
  <cp:lastPrinted>2023-05-28T13:22:41Z</cp:lastPrinted>
  <dcterms:created xsi:type="dcterms:W3CDTF">2023-05-28T09:06:04Z</dcterms:created>
  <dcterms:modified xsi:type="dcterms:W3CDTF">2023-05-28T23:30:32Z</dcterms:modified>
</cp:coreProperties>
</file>